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59" r:id="rId12"/>
    <p:sldId id="260" r:id="rId13"/>
    <p:sldId id="261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8600-CF57-2F4D-879C-5F05F5225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D9866-0F5F-2243-B6A1-D8D32D522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B7965-C5EC-414F-AF39-34043E5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0D313-F4C0-0244-9D98-33DAE26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C2F2-B5C7-1C44-BC60-E1B958D8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4145-5778-CE4B-A7D7-EA9C0EDF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5C7A0-6454-1142-8CBD-4E77A9B60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C5D2-E7CF-034C-B9A0-00E2862A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B81B-15E7-2744-B928-9CA23DB6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FC61-9AF2-EC42-8193-8ABDDFE3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E8C6A-9802-3C46-A90C-1FC4DCD25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D053E-6654-2F40-8490-6C6140F29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C0D8-4D38-8047-95E8-6C15A34E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3542F-ED94-9444-8683-1B9BC625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892A-2FC0-EC48-9857-FA9E8B81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967B-5CFE-064E-8BFD-7C7C5DAA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5993-8731-4A4D-8CF6-7D3A09C1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8EFBA-A971-7E43-A7C8-08022B7B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55B9-1DA0-7147-BF45-B8543517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29B0-D28C-E049-9BEA-B0A7F9D9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8269-85BE-A042-A7BE-5E5BC617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25104-E1BB-134F-A26F-079B5CA3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98CB-8098-974C-8025-3BA1CFFF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131B-4C0E-F143-BE14-FE6E043C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1F47A-A7C0-F448-9D6B-34E28875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1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A5FC-5EB4-234A-9B01-DFC7FE06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ACA2-A6D3-8848-AFBC-08BE272F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36E0C-BC55-3D4B-A63A-02AB855D0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767F7-0588-7A40-A75A-12A7CE01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B8CE-BE2F-774F-9294-BD1078F2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43B07-06FF-FF49-B52D-E5E77A4D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631D-0210-E34A-9071-FADB7CBA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4E289-8D41-A442-883C-034AF5272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C510D-3257-C94C-864D-B6393D2F0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27DB5-AF4B-BA44-9E01-0B100213C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2118C-4578-624B-9CA2-09B202B39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52CD4-3803-4344-97CF-6A657EE9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93847-4C09-2F43-A771-77E5D8A0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DFE17-0043-0840-B5C8-40ACA4E9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0252-8C47-C84E-AE2E-904ED10F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A6752-9B76-9648-86E6-72BA1ACF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33305-11BD-8645-894E-3FA1F2A4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FC4E-2AE2-8F48-BC07-A8DA5D56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93783-2F60-9F4E-9BFF-0C8949E6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CCC94-BD50-0C40-AD60-49542634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13D93-849C-2B4B-9305-DC5584C1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888D-0B63-6746-8BFC-4C58442E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BE59-64EE-8441-ACAB-71AF45B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363E-A77F-D648-94DE-8BF971B8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D2FF2-2F88-0B45-A98D-02EFAE98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D975C-2C3D-B44A-A1D2-C55AD718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2EE79-F840-A14A-A6CF-1500F23D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48F7-2A2A-934A-A81A-0BF22CEF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82DD4-9D7D-F643-8144-B68FDBA4D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E4B5D-17A3-7244-9BC1-F5EFA0E13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D82EC-39E8-964D-96AD-5A0F7F89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6131-C8F5-424D-9601-A625B8F6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D30F-EF54-A046-A277-AD3477D2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EA103-155D-FB42-A353-2A6E3D9A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D4444-2128-CB42-8495-33093FD4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DE19-75A9-1B4D-8F2C-943C65CF8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A7D8-C094-9B46-9E26-B3320A928E91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B90D-7004-2C4A-BF4E-42282FED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72AAB-38E3-F24C-B15F-7DD39EE97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CFEC-9AF3-124D-81A3-33A438D0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5F907-21DF-1541-B1A0-4C1963B32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69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0E9297-4BC3-9F45-8705-66B618BF3392}"/>
              </a:ext>
            </a:extLst>
          </p:cNvPr>
          <p:cNvSpPr/>
          <p:nvPr/>
        </p:nvSpPr>
        <p:spPr>
          <a:xfrm>
            <a:off x="3048000" y="180180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Europe-</a:t>
            </a:r>
            <a:r>
              <a:rPr lang="en-US" sz="36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1,034 </a:t>
            </a: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UPG’s</a:t>
            </a:r>
            <a:endParaRPr lang="en-US" sz="3600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Latin America- </a:t>
            </a:r>
            <a:r>
              <a:rPr lang="en-US" sz="36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584</a:t>
            </a: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 UPG’s</a:t>
            </a:r>
            <a:endParaRPr lang="en-US" sz="3600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Africa- </a:t>
            </a:r>
            <a:r>
              <a:rPr lang="en-US" sz="36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867</a:t>
            </a: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 UPG’s</a:t>
            </a:r>
            <a:endParaRPr lang="en-US" sz="3600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Asia Pacific- </a:t>
            </a:r>
            <a:r>
              <a:rPr lang="en-US" sz="36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1,084</a:t>
            </a: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 UPG’s</a:t>
            </a:r>
            <a:endParaRPr lang="en-US" sz="3600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Northern Asia- </a:t>
            </a:r>
            <a:r>
              <a:rPr lang="en-US" sz="36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467</a:t>
            </a: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 UPG’s</a:t>
            </a:r>
            <a:endParaRPr lang="en-US" sz="3600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Eurasia- </a:t>
            </a:r>
            <a:r>
              <a:rPr lang="en-US" sz="36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4,191</a:t>
            </a:r>
            <a:r>
              <a:rPr lang="en-US" sz="36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 UPG’s</a:t>
            </a:r>
            <a:endParaRPr lang="en-US" sz="3600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1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E454E-F2DE-5B44-8FDD-209E09D7A147}"/>
              </a:ext>
            </a:extLst>
          </p:cNvPr>
          <p:cNvSpPr/>
          <p:nvPr/>
        </p:nvSpPr>
        <p:spPr>
          <a:xfrm>
            <a:off x="588579" y="1475264"/>
            <a:ext cx="105208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elvetica" pitchFamily="2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latin typeface="Helvetica" pitchFamily="2" charset="0"/>
                <a:cs typeface="Times New Roman" panose="02020603050405020304" pitchFamily="18" charset="0"/>
              </a:rPr>
              <a:t>Compelled By The Plan-</a:t>
            </a:r>
            <a:endParaRPr lang="en-US" sz="3600" b="1" u="none" strike="noStrike" dirty="0"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endParaRPr lang="en-US" sz="1400" dirty="0">
              <a:latin typeface="Helvetica" pitchFamily="2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Helvetica" pitchFamily="2" charset="0"/>
                <a:cs typeface="Times New Roman" panose="02020603050405020304" pitchFamily="18" charset="0"/>
              </a:rPr>
              <a:t>Romans 10:9, 14-15- “That if you confess with your mouth the Lord Jesus and believe in your heart that God has raised Him from the dead, you will be saved.</a:t>
            </a:r>
          </a:p>
          <a:p>
            <a:r>
              <a:rPr lang="en-US" sz="3000" dirty="0">
                <a:latin typeface="Helvetica" pitchFamily="2" charset="0"/>
                <a:cs typeface="Times New Roman" panose="02020603050405020304" pitchFamily="18" charset="0"/>
              </a:rPr>
              <a:t>How then shall they call on Him in whom they have not believed?</a:t>
            </a:r>
          </a:p>
          <a:p>
            <a:r>
              <a:rPr lang="en-US" sz="3000" dirty="0">
                <a:latin typeface="Helvetica" pitchFamily="2" charset="0"/>
                <a:cs typeface="Times New Roman" panose="02020603050405020304" pitchFamily="18" charset="0"/>
              </a:rPr>
              <a:t>How shall they believe in Him of whom they have not heard?</a:t>
            </a:r>
          </a:p>
          <a:p>
            <a:r>
              <a:rPr lang="en-US" sz="3000" dirty="0">
                <a:latin typeface="Helvetica" pitchFamily="2" charset="0"/>
                <a:cs typeface="Times New Roman" panose="02020603050405020304" pitchFamily="18" charset="0"/>
              </a:rPr>
              <a:t>And how shall they hear without a preacher?</a:t>
            </a:r>
          </a:p>
          <a:p>
            <a:r>
              <a:rPr lang="en-US" sz="3000" dirty="0">
                <a:latin typeface="Helvetica" pitchFamily="2" charset="0"/>
                <a:cs typeface="Times New Roman" panose="02020603050405020304" pitchFamily="18" charset="0"/>
              </a:rPr>
              <a:t>How shall they preach </a:t>
            </a:r>
            <a:r>
              <a:rPr lang="en-US" sz="3000" u="sng" dirty="0">
                <a:latin typeface="Helvetica" pitchFamily="2" charset="0"/>
                <a:cs typeface="Times New Roman" panose="02020603050405020304" pitchFamily="18" charset="0"/>
              </a:rPr>
              <a:t>unless they are sent</a:t>
            </a:r>
            <a:r>
              <a:rPr lang="en-US" sz="3000" dirty="0">
                <a:latin typeface="Helvetica" pitchFamily="2" charset="0"/>
                <a:cs typeface="Times New Roman" panose="02020603050405020304" pitchFamily="18" charset="0"/>
              </a:rPr>
              <a:t>?”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0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397D13-5958-9E42-9A9E-EDA65D35AEB3}"/>
              </a:ext>
            </a:extLst>
          </p:cNvPr>
          <p:cNvSpPr/>
          <p:nvPr/>
        </p:nvSpPr>
        <p:spPr>
          <a:xfrm>
            <a:off x="725213" y="1010483"/>
            <a:ext cx="113196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 </a:t>
            </a:r>
            <a:r>
              <a:rPr lang="en-US" sz="2800" b="1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Faith Promise- </a:t>
            </a:r>
          </a:p>
          <a:p>
            <a:endParaRPr lang="en-US" sz="2800" b="1" u="none" strike="noStrike" dirty="0">
              <a:solidFill>
                <a:srgbClr val="000000"/>
              </a:solidFill>
              <a:effectLst/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A faith promise is not a pledge.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A pledge starts with your ability, your budget.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In contrast a </a:t>
            </a:r>
            <a:r>
              <a:rPr lang="en-US" sz="2800" u="sng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Faith Promise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 starts with faith not facts.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It is a promise to give as God provides.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If God doesn’t provide you are not obligate to give.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Then why do it? Why can’t I just give it when I have extra? B/C that does not require faith. It is faith that please God (for without faith it is impossible to please God).</a:t>
            </a:r>
          </a:p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624AE2-891E-854F-8728-9EBE46E4B778}"/>
              </a:ext>
            </a:extLst>
          </p:cNvPr>
          <p:cNvSpPr/>
          <p:nvPr/>
        </p:nvSpPr>
        <p:spPr>
          <a:xfrm>
            <a:off x="441434" y="1701690"/>
            <a:ext cx="107836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W</a:t>
            </a:r>
            <a:r>
              <a:rPr lang="en-US" sz="32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hy you need to make a faith promise. </a:t>
            </a:r>
          </a:p>
          <a:p>
            <a:endParaRPr lang="en-US" sz="3200" dirty="0">
              <a:solidFill>
                <a:srgbClr val="000000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It increases your faith</a:t>
            </a:r>
            <a:endParaRPr lang="en-US" sz="3200" dirty="0">
              <a:solidFill>
                <a:srgbClr val="000000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It helps you grow</a:t>
            </a:r>
            <a:endParaRPr lang="en-US" sz="3200" dirty="0">
              <a:solidFill>
                <a:srgbClr val="000000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It helps your church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It enlarges the 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Helvetica" pitchFamily="2" charset="0"/>
                <a:cs typeface="Times New Roman" panose="02020603050405020304" pitchFamily="18" charset="0"/>
              </a:rPr>
              <a:t>Souls get saved.</a:t>
            </a:r>
          </a:p>
        </p:txBody>
      </p:sp>
    </p:spTree>
    <p:extLst>
      <p:ext uri="{BB962C8B-B14F-4D97-AF65-F5344CB8AC3E}">
        <p14:creationId xmlns:p14="http://schemas.microsoft.com/office/powerpoint/2010/main" val="374858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5F907-21DF-1541-B1A0-4C1963B32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960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29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7C25D7-5259-F246-B333-01C9F2F15E67}"/>
              </a:ext>
            </a:extLst>
          </p:cNvPr>
          <p:cNvSpPr/>
          <p:nvPr/>
        </p:nvSpPr>
        <p:spPr>
          <a:xfrm>
            <a:off x="525517" y="2001837"/>
            <a:ext cx="102580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Matthew 28:18-20</a:t>
            </a:r>
            <a:r>
              <a:rPr lang="en-US" sz="3600" b="1" dirty="0">
                <a:effectLst/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dirty="0">
                <a:effectLst/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All authority in heaven and on earth has been given to me. </a:t>
            </a:r>
            <a:r>
              <a:rPr lang="en-US" sz="3600" baseline="30000" dirty="0"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19</a:t>
            </a:r>
            <a:r>
              <a:rPr lang="en-US" sz="3600" dirty="0"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Therefore go and make disciples of all nations, baptizing them in the name of the Father and of the Son and of the Holy Spirit, </a:t>
            </a:r>
            <a:r>
              <a:rPr lang="en-US" sz="3600" baseline="30000" dirty="0"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20</a:t>
            </a:r>
            <a:r>
              <a:rPr lang="en-US" sz="3600" dirty="0">
                <a:latin typeface="Helvetica" pitchFamily="2" charset="0"/>
                <a:ea typeface="STLiti" panose="02010800040101010101" pitchFamily="2" charset="-122"/>
                <a:cs typeface="Times New Roman" panose="02020603050405020304" pitchFamily="18" charset="0"/>
              </a:rPr>
              <a:t>and teaching them to obey everything I have commanded you. And surely I am with you always, to the very end of the age.”</a:t>
            </a:r>
            <a:endParaRPr lang="en-US" sz="3600" dirty="0">
              <a:effectLst/>
              <a:latin typeface="Helvetica" pitchFamily="2" charset="0"/>
              <a:ea typeface="STLiti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7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1828800" y="2270234"/>
            <a:ext cx="8692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3600" b="1" dirty="0">
                <a:latin typeface="Helvetica" pitchFamily="2" charset="0"/>
                <a:cs typeface="Times New Roman" panose="02020603050405020304" pitchFamily="18" charset="0"/>
              </a:rPr>
              <a:t>Compelled By The Promise- </a:t>
            </a:r>
          </a:p>
          <a:p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600" b="1" dirty="0">
                <a:latin typeface="Helvetica" pitchFamily="2" charset="0"/>
                <a:cs typeface="Times New Roman" panose="02020603050405020304" pitchFamily="18" charset="0"/>
              </a:rPr>
              <a:t>Psalm 2:8</a:t>
            </a:r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- Ask of me and I will give the nations as an inheritance for you.</a:t>
            </a:r>
          </a:p>
          <a:p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3268718" y="3635484"/>
            <a:ext cx="869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  <a:p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page1image50554720">
            <a:extLst>
              <a:ext uri="{FF2B5EF4-FFF2-40B4-BE49-F238E27FC236}">
                <a16:creationId xmlns:a16="http://schemas.microsoft.com/office/drawing/2014/main" id="{77E4A8FF-6272-144E-8D28-A7F31BF4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2" y="1303282"/>
            <a:ext cx="11151476" cy="43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2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1891862" y="1600200"/>
            <a:ext cx="86920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Started in 1914 with 314 people</a:t>
            </a:r>
          </a:p>
          <a:p>
            <a:r>
              <a:rPr lang="en-US" sz="3200" b="1" dirty="0"/>
              <a:t>106 years later, as part of the Assemblies of God, we have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69 million A/G adherents worldwide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370,000 churches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161,000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2,442 Training/Bible Schools</a:t>
            </a:r>
          </a:p>
          <a:p>
            <a:endParaRPr lang="en-US" sz="32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4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1849821" y="1337442"/>
            <a:ext cx="86920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Every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41 seconds a new believer is added to the A/G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100 minutes a new A/G minister is enlisted.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137 minutes a new A/G church is planted</a:t>
            </a:r>
          </a:p>
          <a:p>
            <a:endParaRPr lang="en-US" sz="1600" b="1" dirty="0"/>
          </a:p>
          <a:p>
            <a:r>
              <a:rPr lang="en-US" sz="2800" b="1" dirty="0"/>
              <a:t>We have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2,756 Career Missionaries and Associates serving 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249 countries, territories, and provinces.</a:t>
            </a:r>
          </a:p>
          <a:p>
            <a:endParaRPr lang="en-US" sz="1400" b="1" dirty="0"/>
          </a:p>
          <a:p>
            <a:r>
              <a:rPr lang="en-US" sz="2800" b="1" dirty="0"/>
              <a:t>We, The A/G are working among 345 UPG’s (Unreached People Groups)</a:t>
            </a:r>
          </a:p>
        </p:txBody>
      </p:sp>
    </p:spTree>
    <p:extLst>
      <p:ext uri="{BB962C8B-B14F-4D97-AF65-F5344CB8AC3E}">
        <p14:creationId xmlns:p14="http://schemas.microsoft.com/office/powerpoint/2010/main" val="217908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1828800" y="2270234"/>
            <a:ext cx="8692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/>
              <a:t>Rev. 5:9  “You have redeemed us to God by your blood, </a:t>
            </a:r>
            <a:r>
              <a:rPr lang="en-US" sz="3600" b="1" u="sng" dirty="0"/>
              <a:t>out of every tribe and tongue and people and nation</a:t>
            </a:r>
            <a:r>
              <a:rPr lang="en-US" sz="3600" b="1" dirty="0"/>
              <a:t>”.</a:t>
            </a:r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1828800" y="2196662"/>
            <a:ext cx="8692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  <a:cs typeface="Times New Roman" panose="02020603050405020304" pitchFamily="18" charset="0"/>
              </a:rPr>
              <a:t>2. Compelled By The Problem</a:t>
            </a:r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 </a:t>
            </a:r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270 countries and territories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 249 of them have missionaries</a:t>
            </a:r>
          </a:p>
          <a:p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Helvetica" pitchFamily="2" charset="0"/>
                <a:cs typeface="Times New Roman" panose="02020603050405020304" pitchFamily="18" charset="0"/>
              </a:rPr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131523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BEE-1E18-7342-8829-B66C5F16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CE1CD-D8D1-394F-A487-DE9FBA9C2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E76B4-223E-B248-A986-A19FDD5C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23829-15CD-234A-9FCC-09CC9060150B}"/>
              </a:ext>
            </a:extLst>
          </p:cNvPr>
          <p:cNvSpPr txBox="1"/>
          <p:nvPr/>
        </p:nvSpPr>
        <p:spPr>
          <a:xfrm>
            <a:off x="1834054" y="1849820"/>
            <a:ext cx="86920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  <a:cs typeface="Times New Roman" panose="02020603050405020304" pitchFamily="18" charset="0"/>
              </a:rPr>
              <a:t>“Ethnos”- </a:t>
            </a:r>
            <a:r>
              <a:rPr lang="en-US" sz="3200" dirty="0">
                <a:latin typeface="Helvetica" pitchFamily="2" charset="0"/>
                <a:cs typeface="Times New Roman" panose="02020603050405020304" pitchFamily="18" charset="0"/>
              </a:rPr>
              <a:t>a people, a group based on distinct cultural, physical, or geographic 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cs typeface="Times New Roman" panose="02020603050405020304" pitchFamily="18" charset="0"/>
              </a:rPr>
              <a:t>10,212 distinct nations “Ethnos” people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cs typeface="Times New Roman" panose="02020603050405020304" pitchFamily="18" charset="0"/>
              </a:rPr>
              <a:t>We are working in 1,985 of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cs typeface="Times New Roman" panose="02020603050405020304" pitchFamily="18" charset="0"/>
              </a:rPr>
              <a:t>8,227 of these groups are unreached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cs typeface="Times New Roman" panose="02020603050405020304" pitchFamily="18" charset="0"/>
              </a:rPr>
              <a:t>That is 40% of the world’s population 	who’ve never heard the gospel.</a:t>
            </a:r>
            <a:br>
              <a:rPr lang="en-US" sz="3600" dirty="0"/>
            </a:br>
            <a:endParaRPr lang="en-US" sz="3600" dirty="0"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9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532</Words>
  <Application>Microsoft Macintosh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Kermit Bell</dc:creator>
  <cp:lastModifiedBy>Kermit Bell</cp:lastModifiedBy>
  <cp:revision>5</cp:revision>
  <dcterms:created xsi:type="dcterms:W3CDTF">2020-11-28T16:18:01Z</dcterms:created>
  <dcterms:modified xsi:type="dcterms:W3CDTF">2020-11-28T17:03:20Z</dcterms:modified>
</cp:coreProperties>
</file>