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80" r:id="rId5"/>
    <p:sldId id="364" r:id="rId6"/>
    <p:sldId id="320" r:id="rId7"/>
    <p:sldId id="377" r:id="rId8"/>
    <p:sldId id="371" r:id="rId9"/>
    <p:sldId id="384" r:id="rId10"/>
    <p:sldId id="378" r:id="rId11"/>
    <p:sldId id="379" r:id="rId12"/>
    <p:sldId id="380" r:id="rId13"/>
    <p:sldId id="385" r:id="rId14"/>
    <p:sldId id="381" r:id="rId15"/>
    <p:sldId id="382" r:id="rId16"/>
    <p:sldId id="383"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376" r:id="rId35"/>
    <p:sldId id="404" r:id="rId36"/>
    <p:sldId id="403" r:id="rId37"/>
    <p:sldId id="405"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784770-619E-4503-A3F9-53999D3AD2B7}" v="2" dt="2020-08-29T21:22:54.8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9" autoAdjust="0"/>
    <p:restoredTop sz="94619" autoAdjust="0"/>
  </p:normalViewPr>
  <p:slideViewPr>
    <p:cSldViewPr snapToGrid="0">
      <p:cViewPr varScale="1">
        <p:scale>
          <a:sx n="57" d="100"/>
          <a:sy n="57" d="100"/>
        </p:scale>
        <p:origin x="8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1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2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3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3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3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ata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2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30.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3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32.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1</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3</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3</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3</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4</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4</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4</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4</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5</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5</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5</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1</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5</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6</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6</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6</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6</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7</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7</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7</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7</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800" dirty="0">
              <a:latin typeface="Calibri" panose="020F0502020204030204" pitchFamily="34" charset="0"/>
              <a:cs typeface="Calibri" panose="020F0502020204030204" pitchFamily="34" charset="0"/>
            </a:rPr>
            <a:t>CONCLUSION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1</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800" dirty="0">
              <a:latin typeface="Calibri" panose="020F0502020204030204" pitchFamily="34" charset="0"/>
              <a:cs typeface="Calibri" panose="020F0502020204030204" pitchFamily="34" charset="0"/>
            </a:rPr>
            <a:t>CONCLUSION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800" dirty="0">
              <a:latin typeface="Calibri" panose="020F0502020204030204" pitchFamily="34" charset="0"/>
              <a:cs typeface="Calibri" panose="020F0502020204030204" pitchFamily="34" charset="0"/>
            </a:rPr>
            <a:t>CONCLUSION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4800" dirty="0">
              <a:latin typeface="Calibri" panose="020F0502020204030204" pitchFamily="34" charset="0"/>
              <a:cs typeface="Calibri" panose="020F0502020204030204" pitchFamily="34" charset="0"/>
            </a:rPr>
            <a:t>CONCLUSION</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1</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2</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2</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2</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2</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1C1B28B7-2609-4BAA-AAAB-5801EDFD334C}">
      <dgm:prSet custT="1"/>
      <dgm:spPr/>
      <dgm:t>
        <a:bodyPr/>
        <a:lstStyle/>
        <a:p>
          <a:pPr>
            <a:lnSpc>
              <a:spcPct val="100000"/>
            </a:lnSpc>
            <a:defRPr b="1"/>
          </a:pPr>
          <a:r>
            <a:rPr lang="en-US" sz="11500" dirty="0">
              <a:latin typeface="Calibri" panose="020F0502020204030204" pitchFamily="34" charset="0"/>
              <a:cs typeface="Calibri" panose="020F0502020204030204" pitchFamily="34" charset="0"/>
            </a:rPr>
            <a:t>3</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0" presStyleCnt="2">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1" presStyleCnt="2">
        <dgm:presLayoutVars/>
      </dgm:prSet>
      <dgm:spPr/>
    </dgm:pt>
  </dgm:ptLst>
  <dgm:cxnLst>
    <dgm:cxn modelId="{05037335-2E5B-48BE-86A9-5372B1A16299}" srcId="{E817CCF5-DA3F-4E5F-BE7C-D8111B2BFEBA}" destId="{1C1B28B7-2609-4BAA-AAAB-5801EDFD334C}" srcOrd="0" destOrd="0" parTransId="{2BF5F791-D223-44A4-B231-6C3F4B786D08}" sibTransId="{A432C086-9156-4D32-A06E-6E237CC66D92}"/>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4D6131AC-1805-4438-A39D-4F587C933D11}" type="presOf" srcId="{E817CCF5-DA3F-4E5F-BE7C-D8111B2BFEBA}" destId="{071926C8-9E08-4BE0-A1E4-133B16FF713E}" srcOrd="0" destOrd="0" presId="urn:microsoft.com/office/officeart/2018/5/layout/CenteredIconLabelDescriptionList"/>
    <dgm:cxn modelId="{B51342D1-507F-4538-B2E7-CC8612277523}" type="presOf" srcId="{1C1B28B7-2609-4BAA-AAAB-5801EDFD334C}" destId="{C4D97C04-1692-4931-9A64-809D862C1739}" srcOrd="0" destOrd="0" presId="urn:microsoft.com/office/officeart/2018/5/layout/CenteredIconLabelDescriptionList"/>
    <dgm:cxn modelId="{04AF0028-0607-4319-870D-38F76BAD13CF}" type="presParOf" srcId="{071926C8-9E08-4BE0-A1E4-133B16FF713E}" destId="{13BCBAD6-8F08-4029-90C7-8E8A0D0733DD}" srcOrd="0"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1</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3</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3</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3</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4</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4</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4</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4</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5</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5</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5</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1</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5</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6</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6</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6</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6</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7</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7</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7</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7</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588138"/>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919886"/>
          <a:ext cx="3493124"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100000"/>
            </a:lnSpc>
            <a:spcBef>
              <a:spcPct val="0"/>
            </a:spcBef>
            <a:spcAft>
              <a:spcPct val="35000"/>
            </a:spcAft>
            <a:buNone/>
            <a:defRPr b="1"/>
          </a:pPr>
          <a:r>
            <a:rPr lang="en-US" sz="4800" kern="1200" dirty="0">
              <a:latin typeface="Calibri" panose="020F0502020204030204" pitchFamily="34" charset="0"/>
              <a:cs typeface="Calibri" panose="020F0502020204030204" pitchFamily="34" charset="0"/>
            </a:rPr>
            <a:t>CONCLUSION</a:t>
          </a:r>
        </a:p>
      </dsp:txBody>
      <dsp:txXfrm>
        <a:off x="594" y="1919886"/>
        <a:ext cx="3493124" cy="749250"/>
      </dsp:txXfrm>
    </dsp:sp>
    <dsp:sp modelId="{6418EBED-F111-425B-8EE2-06B8B2297A68}">
      <dsp:nvSpPr>
        <dsp:cNvPr id="0" name=""/>
        <dsp:cNvSpPr/>
      </dsp:nvSpPr>
      <dsp:spPr>
        <a:xfrm>
          <a:off x="594" y="2719906"/>
          <a:ext cx="3493124" cy="40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endParaRPr lang="en-US" sz="2600" kern="1200" dirty="0"/>
        </a:p>
      </dsp:txBody>
      <dsp:txXfrm>
        <a:off x="594" y="2719906"/>
        <a:ext cx="3493124" cy="406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1</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588138"/>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919886"/>
          <a:ext cx="3493124"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100000"/>
            </a:lnSpc>
            <a:spcBef>
              <a:spcPct val="0"/>
            </a:spcBef>
            <a:spcAft>
              <a:spcPct val="35000"/>
            </a:spcAft>
            <a:buNone/>
            <a:defRPr b="1"/>
          </a:pPr>
          <a:r>
            <a:rPr lang="en-US" sz="4800" kern="1200" dirty="0">
              <a:latin typeface="Calibri" panose="020F0502020204030204" pitchFamily="34" charset="0"/>
              <a:cs typeface="Calibri" panose="020F0502020204030204" pitchFamily="34" charset="0"/>
            </a:rPr>
            <a:t>CONCLUSION</a:t>
          </a:r>
        </a:p>
      </dsp:txBody>
      <dsp:txXfrm>
        <a:off x="594" y="1919886"/>
        <a:ext cx="3493124" cy="749250"/>
      </dsp:txXfrm>
    </dsp:sp>
    <dsp:sp modelId="{6418EBED-F111-425B-8EE2-06B8B2297A68}">
      <dsp:nvSpPr>
        <dsp:cNvPr id="0" name=""/>
        <dsp:cNvSpPr/>
      </dsp:nvSpPr>
      <dsp:spPr>
        <a:xfrm>
          <a:off x="594" y="2719906"/>
          <a:ext cx="3493124" cy="40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endParaRPr lang="en-US" sz="2600" kern="1200" dirty="0"/>
        </a:p>
      </dsp:txBody>
      <dsp:txXfrm>
        <a:off x="594" y="2719906"/>
        <a:ext cx="3493124" cy="40670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588138"/>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919886"/>
          <a:ext cx="3493124"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100000"/>
            </a:lnSpc>
            <a:spcBef>
              <a:spcPct val="0"/>
            </a:spcBef>
            <a:spcAft>
              <a:spcPct val="35000"/>
            </a:spcAft>
            <a:buNone/>
            <a:defRPr b="1"/>
          </a:pPr>
          <a:r>
            <a:rPr lang="en-US" sz="4800" kern="1200" dirty="0">
              <a:latin typeface="Calibri" panose="020F0502020204030204" pitchFamily="34" charset="0"/>
              <a:cs typeface="Calibri" panose="020F0502020204030204" pitchFamily="34" charset="0"/>
            </a:rPr>
            <a:t>CONCLUSION</a:t>
          </a:r>
        </a:p>
      </dsp:txBody>
      <dsp:txXfrm>
        <a:off x="594" y="1919886"/>
        <a:ext cx="3493124" cy="749250"/>
      </dsp:txXfrm>
    </dsp:sp>
    <dsp:sp modelId="{6418EBED-F111-425B-8EE2-06B8B2297A68}">
      <dsp:nvSpPr>
        <dsp:cNvPr id="0" name=""/>
        <dsp:cNvSpPr/>
      </dsp:nvSpPr>
      <dsp:spPr>
        <a:xfrm>
          <a:off x="594" y="2719906"/>
          <a:ext cx="3493124" cy="40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endParaRPr lang="en-US" sz="2600" kern="1200" dirty="0"/>
        </a:p>
      </dsp:txBody>
      <dsp:txXfrm>
        <a:off x="594" y="2719906"/>
        <a:ext cx="3493124" cy="40670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5860" y="588138"/>
          <a:ext cx="1222593" cy="1222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594" y="1919886"/>
          <a:ext cx="3493124" cy="7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100000"/>
            </a:lnSpc>
            <a:spcBef>
              <a:spcPct val="0"/>
            </a:spcBef>
            <a:spcAft>
              <a:spcPct val="35000"/>
            </a:spcAft>
            <a:buNone/>
            <a:defRPr b="1"/>
          </a:pPr>
          <a:r>
            <a:rPr lang="en-US" sz="4800" kern="1200" dirty="0">
              <a:latin typeface="Calibri" panose="020F0502020204030204" pitchFamily="34" charset="0"/>
              <a:cs typeface="Calibri" panose="020F0502020204030204" pitchFamily="34" charset="0"/>
            </a:rPr>
            <a:t>CONCLUSION</a:t>
          </a:r>
        </a:p>
      </dsp:txBody>
      <dsp:txXfrm>
        <a:off x="594" y="1919886"/>
        <a:ext cx="3493124" cy="749250"/>
      </dsp:txXfrm>
    </dsp:sp>
    <dsp:sp modelId="{6418EBED-F111-425B-8EE2-06B8B2297A68}">
      <dsp:nvSpPr>
        <dsp:cNvPr id="0" name=""/>
        <dsp:cNvSpPr/>
      </dsp:nvSpPr>
      <dsp:spPr>
        <a:xfrm>
          <a:off x="594" y="2719906"/>
          <a:ext cx="3493124" cy="406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pPr>
          <a:endParaRPr lang="en-US" sz="2600" kern="1200" dirty="0"/>
        </a:p>
      </dsp:txBody>
      <dsp:txXfrm>
        <a:off x="594" y="2719906"/>
        <a:ext cx="3493124" cy="4067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1</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2</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2</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2</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2</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3ABD2-C471-4A21-8AEF-3843C86919E1}">
      <dsp:nvSpPr>
        <dsp:cNvPr id="0" name=""/>
        <dsp:cNvSpPr/>
      </dsp:nvSpPr>
      <dsp:spPr>
        <a:xfrm>
          <a:off x="1136457" y="12255"/>
          <a:ext cx="1221399" cy="12213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2300" y="1392437"/>
          <a:ext cx="3489713" cy="179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111750">
            <a:lnSpc>
              <a:spcPct val="100000"/>
            </a:lnSpc>
            <a:spcBef>
              <a:spcPct val="0"/>
            </a:spcBef>
            <a:spcAft>
              <a:spcPct val="35000"/>
            </a:spcAft>
            <a:buNone/>
            <a:defRPr b="1"/>
          </a:pPr>
          <a:r>
            <a:rPr lang="en-US" sz="11500" kern="1200" dirty="0">
              <a:latin typeface="Calibri" panose="020F0502020204030204" pitchFamily="34" charset="0"/>
              <a:cs typeface="Calibri" panose="020F0502020204030204" pitchFamily="34" charset="0"/>
            </a:rPr>
            <a:t>3</a:t>
          </a:r>
        </a:p>
      </dsp:txBody>
      <dsp:txXfrm>
        <a:off x="2300" y="1392437"/>
        <a:ext cx="3489713" cy="1799383"/>
      </dsp:txXfrm>
    </dsp:sp>
    <dsp:sp modelId="{6418EBED-F111-425B-8EE2-06B8B2297A68}">
      <dsp:nvSpPr>
        <dsp:cNvPr id="0" name=""/>
        <dsp:cNvSpPr/>
      </dsp:nvSpPr>
      <dsp:spPr>
        <a:xfrm>
          <a:off x="2300" y="3265673"/>
          <a:ext cx="3489713" cy="436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pPr>
          <a:endParaRPr lang="en-US" sz="2800" kern="1200" dirty="0"/>
        </a:p>
      </dsp:txBody>
      <dsp:txXfrm>
        <a:off x="2300" y="3265673"/>
        <a:ext cx="3489713" cy="43682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90298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809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6819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5209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06324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8/29/2020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75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8/29/2020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254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06277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8/29/2020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6420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5774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8/29/2020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031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8/29/2020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3433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8/29/2020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5158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8/29/2020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5814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8/29/2020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1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8/29/2020</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0127440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1.wdp"/><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microsoft.com/office/2007/relationships/diagramDrawing" Target="../diagrams/drawing9.xml"/><Relationship Id="rId3" Type="http://schemas.microsoft.com/office/2007/relationships/hdphoto" Target="../media/hdphoto1.wdp"/><Relationship Id="rId7" Type="http://schemas.openxmlformats.org/officeDocument/2006/relationships/diagramColors" Target="../diagrams/colors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3" Type="http://schemas.microsoft.com/office/2007/relationships/hdphoto" Target="../media/hdphoto1.wdp"/><Relationship Id="rId7" Type="http://schemas.openxmlformats.org/officeDocument/2006/relationships/diagramColors" Target="../diagrams/colors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microsoft.com/office/2007/relationships/hdphoto" Target="../media/hdphoto1.wdp"/><Relationship Id="rId7" Type="http://schemas.openxmlformats.org/officeDocument/2006/relationships/diagramColors" Target="../diagrams/colors1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microsoft.com/office/2007/relationships/hdphoto" Target="../media/hdphoto1.wdp"/><Relationship Id="rId7" Type="http://schemas.openxmlformats.org/officeDocument/2006/relationships/diagramColors" Target="../diagrams/colors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1.wdp"/><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1.wdp"/><Relationship Id="rId7" Type="http://schemas.openxmlformats.org/officeDocument/2006/relationships/diagramColors" Target="../diagrams/colors1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07/relationships/hdphoto" Target="../media/hdphoto1.wdp"/><Relationship Id="rId7" Type="http://schemas.openxmlformats.org/officeDocument/2006/relationships/diagramColors" Target="../diagrams/colors1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1.wdp"/><Relationship Id="rId7" Type="http://schemas.openxmlformats.org/officeDocument/2006/relationships/diagramColors" Target="../diagrams/colors1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microsoft.com/office/2007/relationships/hdphoto" Target="../media/hdphoto1.wdp"/><Relationship Id="rId7" Type="http://schemas.openxmlformats.org/officeDocument/2006/relationships/diagramColors" Target="../diagrams/colors1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3" Type="http://schemas.microsoft.com/office/2007/relationships/hdphoto" Target="../media/hdphoto1.wdp"/><Relationship Id="rId7" Type="http://schemas.openxmlformats.org/officeDocument/2006/relationships/diagramColors" Target="../diagrams/colors1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3" Type="http://schemas.microsoft.com/office/2007/relationships/hdphoto" Target="../media/hdphoto1.wdp"/><Relationship Id="rId7" Type="http://schemas.openxmlformats.org/officeDocument/2006/relationships/diagramColors" Target="../diagrams/colors1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microsoft.com/office/2007/relationships/hdphoto" Target="../media/hdphoto1.wdp"/><Relationship Id="rId7" Type="http://schemas.openxmlformats.org/officeDocument/2006/relationships/diagramColors" Target="../diagrams/colors2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microsoft.com/office/2007/relationships/hdphoto" Target="../media/hdphoto1.wdp"/><Relationship Id="rId7" Type="http://schemas.openxmlformats.org/officeDocument/2006/relationships/diagramColors" Target="../diagrams/colors2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microsoft.com/office/2007/relationships/hdphoto" Target="../media/hdphoto1.wdp"/><Relationship Id="rId7" Type="http://schemas.openxmlformats.org/officeDocument/2006/relationships/diagramColors" Target="../diagrams/colors2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8" Type="http://schemas.microsoft.com/office/2007/relationships/diagramDrawing" Target="../diagrams/drawing23.xml"/><Relationship Id="rId3" Type="http://schemas.microsoft.com/office/2007/relationships/hdphoto" Target="../media/hdphoto1.wdp"/><Relationship Id="rId7" Type="http://schemas.openxmlformats.org/officeDocument/2006/relationships/diagramColors" Target="../diagrams/colors2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6.xml.rels><?xml version="1.0" encoding="UTF-8" standalone="yes"?>
<Relationships xmlns="http://schemas.openxmlformats.org/package/2006/relationships"><Relationship Id="rId8" Type="http://schemas.microsoft.com/office/2007/relationships/diagramDrawing" Target="../diagrams/drawing24.xml"/><Relationship Id="rId3" Type="http://schemas.microsoft.com/office/2007/relationships/hdphoto" Target="../media/hdphoto1.wdp"/><Relationship Id="rId7" Type="http://schemas.openxmlformats.org/officeDocument/2006/relationships/diagramColors" Target="../diagrams/colors2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27.xml.rels><?xml version="1.0" encoding="UTF-8" standalone="yes"?>
<Relationships xmlns="http://schemas.openxmlformats.org/package/2006/relationships"><Relationship Id="rId8" Type="http://schemas.microsoft.com/office/2007/relationships/diagramDrawing" Target="../diagrams/drawing25.xml"/><Relationship Id="rId3" Type="http://schemas.microsoft.com/office/2007/relationships/hdphoto" Target="../media/hdphoto1.wdp"/><Relationship Id="rId7" Type="http://schemas.openxmlformats.org/officeDocument/2006/relationships/diagramColors" Target="../diagrams/colors2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28.xml.rels><?xml version="1.0" encoding="UTF-8" standalone="yes"?>
<Relationships xmlns="http://schemas.openxmlformats.org/package/2006/relationships"><Relationship Id="rId8" Type="http://schemas.microsoft.com/office/2007/relationships/diagramDrawing" Target="../diagrams/drawing26.xml"/><Relationship Id="rId3" Type="http://schemas.microsoft.com/office/2007/relationships/hdphoto" Target="../media/hdphoto1.wdp"/><Relationship Id="rId7" Type="http://schemas.openxmlformats.org/officeDocument/2006/relationships/diagramColors" Target="../diagrams/colors2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6.xml"/><Relationship Id="rId5" Type="http://schemas.openxmlformats.org/officeDocument/2006/relationships/diagramLayout" Target="../diagrams/layout26.xml"/><Relationship Id="rId4" Type="http://schemas.openxmlformats.org/officeDocument/2006/relationships/diagramData" Target="../diagrams/data26.xml"/></Relationships>
</file>

<file path=ppt/slides/_rels/slide29.xml.rels><?xml version="1.0" encoding="UTF-8" standalone="yes"?>
<Relationships xmlns="http://schemas.openxmlformats.org/package/2006/relationships"><Relationship Id="rId8" Type="http://schemas.microsoft.com/office/2007/relationships/diagramDrawing" Target="../diagrams/drawing27.xml"/><Relationship Id="rId3" Type="http://schemas.microsoft.com/office/2007/relationships/hdphoto" Target="../media/hdphoto1.wdp"/><Relationship Id="rId7" Type="http://schemas.openxmlformats.org/officeDocument/2006/relationships/diagramColors" Target="../diagrams/colors2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microsoft.com/office/2007/relationships/diagramDrawing" Target="../diagrams/drawing28.xml"/><Relationship Id="rId3" Type="http://schemas.microsoft.com/office/2007/relationships/hdphoto" Target="../media/hdphoto1.wdp"/><Relationship Id="rId7" Type="http://schemas.openxmlformats.org/officeDocument/2006/relationships/diagramColors" Target="../diagrams/colors28.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8.xml"/><Relationship Id="rId5" Type="http://schemas.openxmlformats.org/officeDocument/2006/relationships/diagramLayout" Target="../diagrams/layout28.xml"/><Relationship Id="rId4" Type="http://schemas.openxmlformats.org/officeDocument/2006/relationships/diagramData" Target="../diagrams/data28.xml"/></Relationships>
</file>

<file path=ppt/slides/_rels/slide31.xml.rels><?xml version="1.0" encoding="UTF-8" standalone="yes"?>
<Relationships xmlns="http://schemas.openxmlformats.org/package/2006/relationships"><Relationship Id="rId8" Type="http://schemas.microsoft.com/office/2007/relationships/diagramDrawing" Target="../diagrams/drawing29.xml"/><Relationship Id="rId3" Type="http://schemas.microsoft.com/office/2007/relationships/hdphoto" Target="../media/hdphoto1.wdp"/><Relationship Id="rId7" Type="http://schemas.openxmlformats.org/officeDocument/2006/relationships/diagramColors" Target="../diagrams/colors2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9.xml"/><Relationship Id="rId5" Type="http://schemas.openxmlformats.org/officeDocument/2006/relationships/diagramLayout" Target="../diagrams/layout29.xml"/><Relationship Id="rId4" Type="http://schemas.openxmlformats.org/officeDocument/2006/relationships/diagramData" Target="../diagrams/data29.xml"/></Relationships>
</file>

<file path=ppt/slides/_rels/slide32.xml.rels><?xml version="1.0" encoding="UTF-8" standalone="yes"?>
<Relationships xmlns="http://schemas.openxmlformats.org/package/2006/relationships"><Relationship Id="rId8" Type="http://schemas.microsoft.com/office/2007/relationships/diagramDrawing" Target="../diagrams/drawing30.xml"/><Relationship Id="rId3" Type="http://schemas.microsoft.com/office/2007/relationships/hdphoto" Target="../media/hdphoto1.wdp"/><Relationship Id="rId7" Type="http://schemas.openxmlformats.org/officeDocument/2006/relationships/diagramColors" Target="../diagrams/colors3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3.xml.rels><?xml version="1.0" encoding="UTF-8" standalone="yes"?>
<Relationships xmlns="http://schemas.openxmlformats.org/package/2006/relationships"><Relationship Id="rId8" Type="http://schemas.microsoft.com/office/2007/relationships/diagramDrawing" Target="../diagrams/drawing31.xml"/><Relationship Id="rId3" Type="http://schemas.microsoft.com/office/2007/relationships/hdphoto" Target="../media/hdphoto1.wdp"/><Relationship Id="rId7" Type="http://schemas.openxmlformats.org/officeDocument/2006/relationships/diagramColors" Target="../diagrams/colors3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34.xml.rels><?xml version="1.0" encoding="UTF-8" standalone="yes"?>
<Relationships xmlns="http://schemas.openxmlformats.org/package/2006/relationships"><Relationship Id="rId8" Type="http://schemas.microsoft.com/office/2007/relationships/diagramDrawing" Target="../diagrams/drawing32.xml"/><Relationship Id="rId3" Type="http://schemas.microsoft.com/office/2007/relationships/hdphoto" Target="../media/hdphoto1.wdp"/><Relationship Id="rId7" Type="http://schemas.openxmlformats.org/officeDocument/2006/relationships/diagramColors" Target="../diagrams/colors3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2.xml"/><Relationship Id="rId5" Type="http://schemas.openxmlformats.org/officeDocument/2006/relationships/diagramLayout" Target="../diagrams/layout32.xml"/><Relationship Id="rId4" Type="http://schemas.openxmlformats.org/officeDocument/2006/relationships/diagramData" Target="../diagrams/data3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1.wdp"/><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07/relationships/hdphoto" Target="../media/hdphoto1.wdp"/><Relationship Id="rId7" Type="http://schemas.openxmlformats.org/officeDocument/2006/relationships/diagramColors" Target="../diagrams/colors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07/relationships/hdphoto" Target="../media/hdphoto1.wdp"/><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1.wdp"/><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1.wdp"/><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6" name="Picture 5" descr="A picture containing large, sitting, white, numbers">
            <a:extLst>
              <a:ext uri="{FF2B5EF4-FFF2-40B4-BE49-F238E27FC236}">
                <a16:creationId xmlns:a16="http://schemas.microsoft.com/office/drawing/2014/main" id="{9A5D9ED1-DFCC-4799-89E2-D118451B98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22" y="0"/>
            <a:ext cx="12191356" cy="6858000"/>
          </a:xfrm>
          <a:prstGeom prst="rect">
            <a:avLst/>
          </a:prstGeom>
        </p:spPr>
      </p:pic>
      <p:sp useBgFill="1">
        <p:nvSpPr>
          <p:cNvPr id="96"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r>
              <a:rPr lang="en-US" sz="7200" dirty="0">
                <a:latin typeface="Calibri" panose="020F0502020204030204" pitchFamily="34" charset="0"/>
                <a:cs typeface="Calibri" panose="020F0502020204030204" pitchFamily="34" charset="0"/>
              </a:rPr>
              <a:t>SEVEN THINGS</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094027"/>
            <a:ext cx="3485072" cy="1090449"/>
          </a:xfrm>
        </p:spPr>
        <p:txBody>
          <a:bodyPr>
            <a:normAutofit/>
          </a:bodyPr>
          <a:lstStyle/>
          <a:p>
            <a:r>
              <a:rPr lang="en-US" sz="2800" dirty="0">
                <a:solidFill>
                  <a:srgbClr val="5792BA"/>
                </a:solidFill>
                <a:latin typeface="Calibri" panose="020F0502020204030204" pitchFamily="34" charset="0"/>
                <a:cs typeface="Calibri" panose="020F0502020204030204" pitchFamily="34" charset="0"/>
              </a:rPr>
              <a:t>Seven Last Words</a:t>
            </a:r>
          </a:p>
        </p:txBody>
      </p:sp>
    </p:spTree>
    <p:extLst>
      <p:ext uri="{BB962C8B-B14F-4D97-AF65-F5344CB8AC3E}">
        <p14:creationId xmlns:p14="http://schemas.microsoft.com/office/powerpoint/2010/main" val="158312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17930605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7" y="2646379"/>
            <a:ext cx="6608781" cy="1754326"/>
          </a:xfrm>
          <a:prstGeom prst="rect">
            <a:avLst/>
          </a:prstGeom>
          <a:noFill/>
          <a:ln>
            <a:solidFill>
              <a:schemeClr val="accent1">
                <a:lumMod val="40000"/>
                <a:lumOff val="60000"/>
              </a:schemeClr>
            </a:solidFill>
          </a:ln>
        </p:spPr>
        <p:txBody>
          <a:bodyPr wrap="square" rtlCol="0">
            <a:spAutoFit/>
          </a:bodyPr>
          <a:lstStyle/>
          <a:p>
            <a:r>
              <a:rPr lang="en-US" sz="5400" dirty="0">
                <a:latin typeface="Calibri" panose="020F0502020204030204" pitchFamily="34" charset="0"/>
                <a:cs typeface="Calibri" panose="020F0502020204030204" pitchFamily="34" charset="0"/>
              </a:rPr>
              <a:t>The cross is a plus-sign of addition.</a:t>
            </a:r>
            <a:endParaRPr lang="en-US" sz="1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962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87755699"/>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1918264"/>
            <a:ext cx="6347012" cy="2123658"/>
          </a:xfrm>
          <a:prstGeom prst="rect">
            <a:avLst/>
          </a:prstGeom>
          <a:noFill/>
          <a:ln>
            <a:solidFill>
              <a:schemeClr val="accent1">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“Forsaken”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Matthew 27:46</a:t>
            </a:r>
            <a:endPar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1805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406544386"/>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694582"/>
            <a:ext cx="6347012" cy="5262979"/>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About three in the afternoon Jesus cried out in a loud voice, “Eli, Eli, </a:t>
            </a:r>
            <a:r>
              <a:rPr kumimoji="0" lang="en-US" sz="4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lema</a:t>
            </a:r>
            <a:r>
              <a:rPr kumimoji="0" lang="en-US"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sabachthani</a:t>
            </a:r>
            <a:r>
              <a:rPr kumimoji="0" lang="en-US"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(which means “</a:t>
            </a:r>
            <a:r>
              <a:rPr kumimoji="0" lang="en-US" sz="4800" b="0" i="0" u="sng"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My God, my God, why have you forsaken me?</a:t>
            </a:r>
            <a:r>
              <a:rPr kumimoji="0" lang="en-US" sz="4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87956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037758949"/>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4" y="1351508"/>
            <a:ext cx="6608781" cy="5078313"/>
          </a:xfrm>
          <a:prstGeom prst="rect">
            <a:avLst/>
          </a:prstGeom>
          <a:noFill/>
          <a:ln>
            <a:solidFill>
              <a:schemeClr val="accent1">
                <a:lumMod val="40000"/>
                <a:lumOff val="60000"/>
              </a:schemeClr>
            </a:solidFill>
          </a:ln>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God forsaken in our place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Abandoned to death</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last time a man would ever need to say this</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035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0517093"/>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7" y="2646379"/>
            <a:ext cx="6608781" cy="1754326"/>
          </a:xfrm>
          <a:prstGeom prst="rect">
            <a:avLst/>
          </a:prstGeom>
          <a:noFill/>
          <a:ln>
            <a:solidFill>
              <a:schemeClr val="accent1">
                <a:lumMod val="40000"/>
                <a:lumOff val="60000"/>
              </a:schemeClr>
            </a:solidFill>
          </a:ln>
        </p:spPr>
        <p:txBody>
          <a:bodyPr wrap="square" rtlCol="0">
            <a:spAutoFit/>
          </a:bodyPr>
          <a:lstStyle/>
          <a:p>
            <a:r>
              <a:rPr lang="en-US" sz="5400" dirty="0">
                <a:latin typeface="Calibri" panose="020F0502020204030204" pitchFamily="34" charset="0"/>
                <a:cs typeface="Calibri" panose="020F0502020204030204" pitchFamily="34" charset="0"/>
              </a:rPr>
              <a:t>The cross is a minus-sign of subtraction.</a:t>
            </a:r>
            <a:endParaRPr lang="en-US" sz="1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6336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712612553"/>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1918264"/>
            <a:ext cx="6347012" cy="3477875"/>
          </a:xfrm>
          <a:prstGeom prst="rect">
            <a:avLst/>
          </a:prstGeom>
          <a:noFill/>
          <a:ln>
            <a:solidFill>
              <a:schemeClr val="accent1">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John 19:26,27</a:t>
            </a:r>
            <a:endPar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6359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02272726"/>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508810" y="474345"/>
            <a:ext cx="6347012" cy="5909310"/>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When Jesus saw his mother there, and the disciple whom he loved standing nearby, he said to her, “</a:t>
            </a:r>
            <a:r>
              <a:rPr kumimoji="0" lang="en-US" sz="4200" b="0" i="0" u="sng"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Woman, here is your son,” and to the disciple, “Here is your mother.”</a:t>
            </a:r>
            <a:r>
              <a:rPr kumimoji="0" lang="en-US" sz="4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From that time on, this disciple took her into his home.</a:t>
            </a:r>
          </a:p>
        </p:txBody>
      </p:sp>
    </p:spTree>
    <p:extLst>
      <p:ext uri="{BB962C8B-B14F-4D97-AF65-F5344CB8AC3E}">
        <p14:creationId xmlns:p14="http://schemas.microsoft.com/office/powerpoint/2010/main" val="32564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104970437"/>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4" y="1687431"/>
            <a:ext cx="6608781" cy="2585323"/>
          </a:xfrm>
          <a:prstGeom prst="rect">
            <a:avLst/>
          </a:prstGeom>
          <a:noFill/>
          <a:ln>
            <a:solidFill>
              <a:schemeClr val="accent1">
                <a:lumMod val="40000"/>
                <a:lumOff val="60000"/>
              </a:schemeClr>
            </a:solidFill>
          </a:ln>
        </p:spPr>
        <p:txBody>
          <a:bodyPr wrap="square" rtlCol="0">
            <a:spAutoFit/>
          </a:bodyPr>
          <a:lstStyle/>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Earthly family</a:t>
            </a:r>
          </a:p>
          <a:p>
            <a:pPr marL="685800" marR="0" lvl="0" indent="-685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Kingdom family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Provision</a:t>
            </a:r>
          </a:p>
        </p:txBody>
      </p:sp>
    </p:spTree>
    <p:extLst>
      <p:ext uri="{BB962C8B-B14F-4D97-AF65-F5344CB8AC3E}">
        <p14:creationId xmlns:p14="http://schemas.microsoft.com/office/powerpoint/2010/main" val="2225045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27500860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7" y="2646379"/>
            <a:ext cx="6608781" cy="1754326"/>
          </a:xfrm>
          <a:prstGeom prst="rect">
            <a:avLst/>
          </a:prstGeom>
          <a:noFill/>
          <a:ln>
            <a:solidFill>
              <a:schemeClr val="accent1">
                <a:lumMod val="40000"/>
                <a:lumOff val="60000"/>
              </a:schemeClr>
            </a:solidFill>
          </a:ln>
        </p:spPr>
        <p:txBody>
          <a:bodyPr wrap="square" rtlCol="0">
            <a:spAutoFit/>
          </a:bodyPr>
          <a:lstStyle/>
          <a:p>
            <a:r>
              <a:rPr lang="en-US" sz="5400" dirty="0">
                <a:latin typeface="Calibri" panose="020F0502020204030204" pitchFamily="34" charset="0"/>
                <a:cs typeface="Calibri" panose="020F0502020204030204" pitchFamily="34" charset="0"/>
              </a:rPr>
              <a:t>The cross is a sign of value and inclusion.</a:t>
            </a:r>
            <a:endParaRPr lang="en-US" sz="1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488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450439376"/>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2469593"/>
            <a:ext cx="6347012" cy="2123658"/>
          </a:xfrm>
          <a:prstGeom prst="rect">
            <a:avLst/>
          </a:prstGeom>
          <a:noFill/>
          <a:ln>
            <a:solidFill>
              <a:schemeClr val="accent1">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“Thirst”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John 19:28</a:t>
            </a:r>
            <a:endPar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605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34A3979-F120-427C-ABB6-0BE381D26CB5}"/>
              </a:ext>
            </a:extLst>
          </p:cNvPr>
          <p:cNvSpPr txBox="1">
            <a:spLocks/>
          </p:cNvSpPr>
          <p:nvPr/>
        </p:nvSpPr>
        <p:spPr>
          <a:xfrm>
            <a:off x="0" y="3701799"/>
            <a:ext cx="3809658" cy="941438"/>
          </a:xfrm>
          <a:prstGeom prst="rect">
            <a:avLst/>
          </a:prstGeom>
          <a:solidFill>
            <a:schemeClr val="tx1">
              <a:lumMod val="85000"/>
            </a:schemeClr>
          </a:solidFill>
          <a:ln>
            <a:solidFill>
              <a:srgbClr val="58B6C0"/>
            </a:solidFill>
          </a:ln>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a:solidFill>
                  <a:srgbClr val="58B6C0"/>
                </a:solidFill>
                <a:effectLst/>
                <a:latin typeface="Calibri" panose="020F0502020204030204" pitchFamily="34" charset="0"/>
                <a:cs typeface="Calibri" panose="020F0502020204030204" pitchFamily="34" charset="0"/>
              </a:rPr>
              <a:t>SCRIPTURE</a:t>
            </a:r>
          </a:p>
        </p:txBody>
      </p:sp>
      <p:sp>
        <p:nvSpPr>
          <p:cNvPr id="8" name="TextBox 7">
            <a:extLst>
              <a:ext uri="{FF2B5EF4-FFF2-40B4-BE49-F238E27FC236}">
                <a16:creationId xmlns:a16="http://schemas.microsoft.com/office/drawing/2014/main" id="{223670C4-C7E6-46C9-BC29-86DB8CD360AA}"/>
              </a:ext>
            </a:extLst>
          </p:cNvPr>
          <p:cNvSpPr txBox="1"/>
          <p:nvPr/>
        </p:nvSpPr>
        <p:spPr>
          <a:xfrm>
            <a:off x="0" y="4918186"/>
            <a:ext cx="3809658" cy="2246769"/>
          </a:xfrm>
          <a:prstGeom prst="rect">
            <a:avLst/>
          </a:prstGeom>
          <a:noFill/>
        </p:spPr>
        <p:txBody>
          <a:bodyPr wrap="square" rtlCol="0">
            <a:spAutoFit/>
          </a:bodyPr>
          <a:lstStyle/>
          <a:p>
            <a:pPr algn="ctr"/>
            <a:r>
              <a:rPr lang="en-US" sz="6000" dirty="0">
                <a:latin typeface="Calibri" panose="020F0502020204030204" pitchFamily="34" charset="0"/>
                <a:cs typeface="Calibri" panose="020F0502020204030204" pitchFamily="34" charset="0"/>
              </a:rPr>
              <a:t>Philippians</a:t>
            </a:r>
            <a:r>
              <a:rPr lang="en-US" sz="3600" dirty="0">
                <a:latin typeface="Calibri" panose="020F0502020204030204" pitchFamily="34" charset="0"/>
                <a:cs typeface="Calibri" panose="020F0502020204030204" pitchFamily="34" charset="0"/>
              </a:rPr>
              <a:t> </a:t>
            </a:r>
          </a:p>
          <a:p>
            <a:pPr algn="ctr"/>
            <a:r>
              <a:rPr lang="en-US" sz="4400" dirty="0">
                <a:latin typeface="Calibri" panose="020F0502020204030204" pitchFamily="34" charset="0"/>
                <a:cs typeface="Calibri" panose="020F0502020204030204" pitchFamily="34" charset="0"/>
              </a:rPr>
              <a:t>3:18-19</a:t>
            </a:r>
            <a:endParaRPr lang="en-US" sz="6000" dirty="0">
              <a:latin typeface="Calibri" panose="020F0502020204030204" pitchFamily="34" charset="0"/>
              <a:cs typeface="Calibri" panose="020F0502020204030204" pitchFamily="34" charset="0"/>
            </a:endParaRPr>
          </a:p>
          <a:p>
            <a:endParaRPr lang="en-US" dirty="0"/>
          </a:p>
          <a:p>
            <a:endParaRPr lang="en-US" dirty="0"/>
          </a:p>
        </p:txBody>
      </p:sp>
      <p:sp>
        <p:nvSpPr>
          <p:cNvPr id="11" name="TextBox 10">
            <a:extLst>
              <a:ext uri="{FF2B5EF4-FFF2-40B4-BE49-F238E27FC236}">
                <a16:creationId xmlns:a16="http://schemas.microsoft.com/office/drawing/2014/main" id="{B9CB4A42-487F-43FF-8616-FD4EA63D481B}"/>
              </a:ext>
            </a:extLst>
          </p:cNvPr>
          <p:cNvSpPr txBox="1"/>
          <p:nvPr/>
        </p:nvSpPr>
        <p:spPr>
          <a:xfrm>
            <a:off x="4504765" y="335845"/>
            <a:ext cx="7330183" cy="6186309"/>
          </a:xfrm>
          <a:prstGeom prst="rect">
            <a:avLst/>
          </a:prstGeom>
          <a:noFill/>
          <a:ln>
            <a:solidFill>
              <a:schemeClr val="accent1">
                <a:lumMod val="40000"/>
                <a:lumOff val="60000"/>
              </a:schemeClr>
            </a:solidFill>
          </a:ln>
        </p:spPr>
        <p:txBody>
          <a:bodyPr wrap="square" rtlCol="0">
            <a:spAutoFit/>
          </a:bodyPr>
          <a:lstStyle/>
          <a:p>
            <a:r>
              <a:rPr lang="en-US" sz="4400" dirty="0">
                <a:latin typeface="Calibri" panose="020F0502020204030204" pitchFamily="34" charset="0"/>
                <a:cs typeface="Calibri" panose="020F0502020204030204" pitchFamily="34" charset="0"/>
              </a:rPr>
              <a:t>For, as I have often told you before and now tell you again even with tears, many live as enemies of the cross of Christ. Their destiny is destruction, their god is their stomach, and their glory is in their shame. Their mind is set on earthly things.</a:t>
            </a:r>
          </a:p>
        </p:txBody>
      </p:sp>
      <p:pic>
        <p:nvPicPr>
          <p:cNvPr id="2" name="Picture 1">
            <a:extLst>
              <a:ext uri="{FF2B5EF4-FFF2-40B4-BE49-F238E27FC236}">
                <a16:creationId xmlns:a16="http://schemas.microsoft.com/office/drawing/2014/main" id="{1DD179BA-449C-4C9D-8D39-6A9FFD42BE59}"/>
              </a:ext>
            </a:extLst>
          </p:cNvPr>
          <p:cNvPicPr>
            <a:picLocks noChangeAspect="1"/>
          </p:cNvPicPr>
          <p:nvPr/>
        </p:nvPicPr>
        <p:blipFill rotWithShape="1">
          <a:blip r:embed="rId4"/>
          <a:srcRect l="30957" t="13534" r="6554" b="14592"/>
          <a:stretch/>
        </p:blipFill>
        <p:spPr>
          <a:xfrm>
            <a:off x="1" y="0"/>
            <a:ext cx="3809658" cy="2464813"/>
          </a:xfrm>
          <a:prstGeom prst="rect">
            <a:avLst/>
          </a:prstGeom>
        </p:spPr>
      </p:pic>
    </p:spTree>
    <p:extLst>
      <p:ext uri="{BB962C8B-B14F-4D97-AF65-F5344CB8AC3E}">
        <p14:creationId xmlns:p14="http://schemas.microsoft.com/office/powerpoint/2010/main" val="38913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617111968"/>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02710" y="729840"/>
            <a:ext cx="6347012" cy="5078313"/>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Later, knowing that everything had now been finished, and so that Scripture would be fulfilled, Jesus said, “</a:t>
            </a:r>
            <a:r>
              <a:rPr kumimoji="0" lang="en-US" sz="5400" b="0" i="0" u="sng"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am thirsty.</a:t>
            </a: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4000980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920454638"/>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4" y="2136338"/>
            <a:ext cx="6608781" cy="2585323"/>
          </a:xfrm>
          <a:prstGeom prst="rect">
            <a:avLst/>
          </a:prstGeom>
          <a:noFill/>
          <a:ln>
            <a:solidFill>
              <a:schemeClr val="accent1">
                <a:lumMod val="40000"/>
                <a:lumOff val="60000"/>
              </a:schemeClr>
            </a:solidFill>
          </a:ln>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Living water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True humanity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Utterly poured out</a:t>
            </a:r>
          </a:p>
        </p:txBody>
      </p:sp>
    </p:spTree>
    <p:extLst>
      <p:ext uri="{BB962C8B-B14F-4D97-AF65-F5344CB8AC3E}">
        <p14:creationId xmlns:p14="http://schemas.microsoft.com/office/powerpoint/2010/main" val="1221413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28907111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7" y="2646379"/>
            <a:ext cx="6608781" cy="1754326"/>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cross is a sign of emptying.</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3205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547057535"/>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2550276"/>
            <a:ext cx="6347012" cy="2123658"/>
          </a:xfrm>
          <a:prstGeom prst="rect">
            <a:avLst/>
          </a:prstGeom>
          <a:noFill/>
          <a:ln>
            <a:solidFill>
              <a:schemeClr val="accent1">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“Commit”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Luke 23:46</a:t>
            </a:r>
            <a:endPar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36373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887964887"/>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417674"/>
            <a:ext cx="6347012" cy="5909310"/>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Jesus called out with a loud voice, “</a:t>
            </a:r>
            <a:r>
              <a:rPr kumimoji="0" lang="en-US" sz="5400" b="0" i="0" u="sng"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Father, into your hands I commit my spirit.</a:t>
            </a: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When he had said this, he breathed his last.</a:t>
            </a:r>
          </a:p>
        </p:txBody>
      </p:sp>
    </p:spTree>
    <p:extLst>
      <p:ext uri="{BB962C8B-B14F-4D97-AF65-F5344CB8AC3E}">
        <p14:creationId xmlns:p14="http://schemas.microsoft.com/office/powerpoint/2010/main" val="1123550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265265463"/>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4" y="2136338"/>
            <a:ext cx="6608781" cy="2585323"/>
          </a:xfrm>
          <a:prstGeom prst="rect">
            <a:avLst/>
          </a:prstGeom>
          <a:noFill/>
          <a:ln>
            <a:solidFill>
              <a:schemeClr val="accent1">
                <a:lumMod val="40000"/>
                <a:lumOff val="60000"/>
              </a:schemeClr>
            </a:solidFill>
          </a:ln>
        </p:spPr>
        <p:txBody>
          <a:bodyPr wrap="square" rtlCol="0">
            <a:spAutoFit/>
          </a:bodyPr>
          <a:lstStyle/>
          <a:p>
            <a:pPr marL="571500" lvl="0" indent="-571500">
              <a:buFont typeface="Arial" panose="020B0604020202020204" pitchFamily="34" charset="0"/>
              <a:buChar char="•"/>
              <a:defRPr/>
            </a:pPr>
            <a:r>
              <a:rPr lang="en-US" sz="5400" dirty="0">
                <a:solidFill>
                  <a:prstClr val="white"/>
                </a:solidFill>
                <a:latin typeface="Calibri" panose="020F0502020204030204" pitchFamily="34" charset="0"/>
                <a:cs typeface="Calibri" panose="020F0502020204030204" pitchFamily="34" charset="0"/>
              </a:rPr>
              <a:t>Total identification</a:t>
            </a:r>
            <a:endPar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lvl="0" indent="-571500">
              <a:buFont typeface="Arial" panose="020B0604020202020204" pitchFamily="34" charset="0"/>
              <a:buChar char="•"/>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Total </a:t>
            </a:r>
            <a:r>
              <a:rPr lang="en-US" sz="5400" dirty="0">
                <a:solidFill>
                  <a:prstClr val="white"/>
                </a:solidFill>
                <a:latin typeface="Calibri" panose="020F0502020204030204" pitchFamily="34" charset="0"/>
                <a:cs typeface="Calibri" panose="020F0502020204030204" pitchFamily="34" charset="0"/>
              </a:rPr>
              <a:t>control</a:t>
            </a:r>
            <a:endPar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lvl="0" indent="-571500">
              <a:buFont typeface="Arial" panose="020B0604020202020204" pitchFamily="34" charset="0"/>
              <a:buChar char="•"/>
              <a:defRPr/>
            </a:pPr>
            <a:r>
              <a:rPr lang="en-US" sz="5400" dirty="0">
                <a:solidFill>
                  <a:prstClr val="white"/>
                </a:solidFill>
                <a:latin typeface="Calibri" panose="020F0502020204030204" pitchFamily="34" charset="0"/>
                <a:cs typeface="Calibri" panose="020F0502020204030204" pitchFamily="34" charset="0"/>
              </a:rPr>
              <a:t>Total trust</a:t>
            </a:r>
            <a:endPar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14766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77608891"/>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7" y="2646379"/>
            <a:ext cx="6608781" cy="1754326"/>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cross is a sign of trust.</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75228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420151725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1918264"/>
            <a:ext cx="6347012" cy="2123658"/>
          </a:xfrm>
          <a:prstGeom prst="rect">
            <a:avLst/>
          </a:prstGeom>
          <a:noFill/>
          <a:ln>
            <a:solidFill>
              <a:schemeClr val="accent1">
                <a:lumMod val="40000"/>
                <a:lumOff val="6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“Finished”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John 19:30</a:t>
            </a:r>
            <a:endParaRPr kumimoji="0" lang="en-US" sz="8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6239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56535756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889843"/>
            <a:ext cx="6347012" cy="5078313"/>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When he had received the drink, Jesus said, “</a:t>
            </a:r>
            <a:r>
              <a:rPr kumimoji="0" lang="en-US" sz="5400" b="0" i="0" u="sng"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It is finished.</a:t>
            </a: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With that, he bowed his head and gave up his spirit.</a:t>
            </a:r>
          </a:p>
        </p:txBody>
      </p:sp>
    </p:spTree>
    <p:extLst>
      <p:ext uri="{BB962C8B-B14F-4D97-AF65-F5344CB8AC3E}">
        <p14:creationId xmlns:p14="http://schemas.microsoft.com/office/powerpoint/2010/main" val="1854130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816061991"/>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4" y="2136338"/>
            <a:ext cx="6608781" cy="2585323"/>
          </a:xfrm>
          <a:prstGeom prst="rect">
            <a:avLst/>
          </a:prstGeom>
          <a:noFill/>
          <a:ln>
            <a:solidFill>
              <a:schemeClr val="accent1">
                <a:lumMod val="40000"/>
                <a:lumOff val="60000"/>
              </a:schemeClr>
            </a:solidFill>
          </a:ln>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Fulfilled prophecy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Entirely paid debt</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Satisfied the Father</a:t>
            </a:r>
          </a:p>
        </p:txBody>
      </p:sp>
    </p:spTree>
    <p:extLst>
      <p:ext uri="{BB962C8B-B14F-4D97-AF65-F5344CB8AC3E}">
        <p14:creationId xmlns:p14="http://schemas.microsoft.com/office/powerpoint/2010/main" val="2268334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165609347"/>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1918264"/>
            <a:ext cx="6347012" cy="2123658"/>
          </a:xfrm>
          <a:prstGeom prst="rect">
            <a:avLst/>
          </a:prstGeom>
          <a:noFill/>
          <a:ln>
            <a:solidFill>
              <a:schemeClr val="accent1">
                <a:lumMod val="40000"/>
                <a:lumOff val="60000"/>
              </a:schemeClr>
            </a:solidFill>
          </a:ln>
        </p:spPr>
        <p:txBody>
          <a:bodyPr wrap="square" rtlCol="0">
            <a:spAutoFit/>
          </a:bodyPr>
          <a:lstStyle/>
          <a:p>
            <a:pPr algn="ctr"/>
            <a:r>
              <a:rPr lang="en-US" sz="8800" dirty="0">
                <a:latin typeface="Calibri" panose="020F0502020204030204" pitchFamily="34" charset="0"/>
                <a:cs typeface="Calibri" panose="020F0502020204030204" pitchFamily="34" charset="0"/>
              </a:rPr>
              <a:t>“Forgive”</a:t>
            </a:r>
          </a:p>
          <a:p>
            <a:pPr algn="ctr"/>
            <a:r>
              <a:rPr lang="en-US" sz="4400" dirty="0">
                <a:latin typeface="Calibri" panose="020F0502020204030204" pitchFamily="34" charset="0"/>
                <a:cs typeface="Calibri" panose="020F0502020204030204" pitchFamily="34" charset="0"/>
              </a:rPr>
              <a:t>Luke 23:24</a:t>
            </a:r>
            <a:endParaRPr lang="en-US" sz="8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6020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23863743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94643" y="2041261"/>
            <a:ext cx="6608781" cy="2585323"/>
          </a:xfrm>
          <a:prstGeom prst="rect">
            <a:avLst/>
          </a:prstGeom>
          <a:noFill/>
          <a:ln>
            <a:solidFill>
              <a:schemeClr val="accent1">
                <a:lumMod val="40000"/>
                <a:lumOff val="6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The cross is a </a:t>
            </a:r>
            <a:r>
              <a:rPr lang="en-US" sz="5400" dirty="0">
                <a:solidFill>
                  <a:prstClr val="white"/>
                </a:solidFill>
                <a:latin typeface="Calibri" panose="020F0502020204030204" pitchFamily="34" charset="0"/>
                <a:cs typeface="Calibri" panose="020F0502020204030204" pitchFamily="34" charset="0"/>
              </a:rPr>
              <a:t>symbol</a:t>
            </a:r>
            <a:r>
              <a:rPr kumimoji="0" lang="en-US" sz="5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of the bill stamped PAID.</a:t>
            </a:r>
            <a:endParaRPr kumimoji="0" lang="en-US" sz="115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809780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3971993024"/>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08581" y="335845"/>
            <a:ext cx="6831106" cy="6186309"/>
          </a:xfrm>
          <a:prstGeom prst="rect">
            <a:avLst/>
          </a:prstGeom>
          <a:noFill/>
          <a:ln>
            <a:solidFill>
              <a:schemeClr val="accent1">
                <a:lumMod val="40000"/>
                <a:lumOff val="6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From the cross Jesus says:</a:t>
            </a:r>
          </a:p>
          <a:p>
            <a:pPr marR="0" lvl="0" algn="l" defTabSz="914400" rtl="0" eaLnBrk="1" fontAlgn="auto" latinLnBrk="0" hangingPunct="1">
              <a:lnSpc>
                <a:spcPct val="100000"/>
              </a:lnSpc>
              <a:spcBef>
                <a:spcPts val="0"/>
              </a:spcBef>
              <a:spcAft>
                <a:spcPts val="0"/>
              </a:spcAft>
              <a:buClrTx/>
              <a:buSzTx/>
              <a:tabLst/>
              <a:defRPr/>
            </a:pPr>
            <a:endParaRPr lang="en-US" sz="4400" dirty="0">
              <a:solidFill>
                <a:prstClr val="white"/>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forgive you!</a:t>
            </a:r>
          </a:p>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Join me!</a:t>
            </a:r>
          </a:p>
          <a:p>
            <a:pPr marR="0" lvl="0" algn="l" defTabSz="914400" rtl="0" eaLnBrk="1" fontAlgn="auto" latinLnBrk="0" hangingPunct="1">
              <a:lnSpc>
                <a:spcPct val="100000"/>
              </a:lnSpc>
              <a:spcBef>
                <a:spcPts val="0"/>
              </a:spcBef>
              <a:spcAft>
                <a:spcPts val="0"/>
              </a:spcAft>
              <a:buClrTx/>
              <a:buSzTx/>
              <a:tabLst/>
              <a:defRPr/>
            </a:pPr>
            <a:r>
              <a:rPr lang="en-US" sz="4400" dirty="0">
                <a:solidFill>
                  <a:prstClr val="white"/>
                </a:solidFill>
                <a:latin typeface="Calibri" panose="020F0502020204030204" pitchFamily="34" charset="0"/>
                <a:cs typeface="Calibri" panose="020F0502020204030204" pitchFamily="34" charset="0"/>
              </a:rPr>
              <a:t>I know utter loneliness!</a:t>
            </a:r>
          </a:p>
          <a:p>
            <a:pPr>
              <a:defRPr/>
            </a:pPr>
            <a:r>
              <a:rPr lang="en-US" sz="4400" dirty="0">
                <a:solidFill>
                  <a:prstClr val="white"/>
                </a:solidFill>
                <a:latin typeface="Calibri" panose="020F0502020204030204" pitchFamily="34" charset="0"/>
                <a:cs typeface="Calibri" panose="020F0502020204030204" pitchFamily="34" charset="0"/>
              </a:rPr>
              <a:t>I include you in family!</a:t>
            </a:r>
          </a:p>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know basic human need!</a:t>
            </a:r>
          </a:p>
          <a:p>
            <a:pPr marR="0" lvl="0" algn="l" defTabSz="914400" rtl="0" eaLnBrk="1" fontAlgn="auto" latinLnBrk="0" hangingPunct="1">
              <a:lnSpc>
                <a:spcPct val="100000"/>
              </a:lnSpc>
              <a:spcBef>
                <a:spcPts val="0"/>
              </a:spcBef>
              <a:spcAft>
                <a:spcPts val="0"/>
              </a:spcAft>
              <a:buClrTx/>
              <a:buSzTx/>
              <a:tabLst/>
              <a:defRPr/>
            </a:pPr>
            <a:r>
              <a:rPr lang="en-US" sz="4400" dirty="0">
                <a:solidFill>
                  <a:prstClr val="white"/>
                </a:solidFill>
                <a:latin typeface="Calibri" panose="020F0502020204030204" pitchFamily="34" charset="0"/>
                <a:cs typeface="Calibri" panose="020F0502020204030204" pitchFamily="34" charset="0"/>
              </a:rPr>
              <a:t>I trust God completely!</a:t>
            </a:r>
          </a:p>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 have paid it all in full!</a:t>
            </a:r>
          </a:p>
        </p:txBody>
      </p:sp>
    </p:spTree>
    <p:extLst>
      <p:ext uri="{BB962C8B-B14F-4D97-AF65-F5344CB8AC3E}">
        <p14:creationId xmlns:p14="http://schemas.microsoft.com/office/powerpoint/2010/main" val="2652108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08581" y="335845"/>
            <a:ext cx="6831106" cy="6186309"/>
          </a:xfrm>
          <a:prstGeom prst="rect">
            <a:avLst/>
          </a:prstGeom>
          <a:noFill/>
          <a:ln>
            <a:solidFill>
              <a:schemeClr val="accent1">
                <a:lumMod val="40000"/>
                <a:lumOff val="6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From the cross Jesus says:</a:t>
            </a:r>
          </a:p>
          <a:p>
            <a:pPr marR="0" lvl="0" algn="l" defTabSz="914400" rtl="0" eaLnBrk="1" fontAlgn="auto" latinLnBrk="0" hangingPunct="1">
              <a:lnSpc>
                <a:spcPct val="100000"/>
              </a:lnSpc>
              <a:spcBef>
                <a:spcPts val="0"/>
              </a:spcBef>
              <a:spcAft>
                <a:spcPts val="0"/>
              </a:spcAft>
              <a:buClrTx/>
              <a:buSzTx/>
              <a:tabLst/>
              <a:defRPr/>
            </a:pPr>
            <a:endParaRPr lang="en-US" sz="4400" dirty="0">
              <a:solidFill>
                <a:prstClr val="white"/>
              </a:solidFill>
              <a:latin typeface="Calibri" panose="020F0502020204030204" pitchFamily="34" charset="0"/>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Forgive</a:t>
            </a: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With</a:t>
            </a:r>
          </a:p>
          <a:p>
            <a:pPr marR="0" lvl="0" algn="ctr" defTabSz="914400" rtl="0" eaLnBrk="1" fontAlgn="auto" latinLnBrk="0" hangingPunct="1">
              <a:lnSpc>
                <a:spcPct val="100000"/>
              </a:lnSpc>
              <a:spcBef>
                <a:spcPts val="0"/>
              </a:spcBef>
              <a:spcAft>
                <a:spcPts val="0"/>
              </a:spcAft>
              <a:buClrTx/>
              <a:buSzTx/>
              <a:tabLst/>
              <a:defRPr/>
            </a:pPr>
            <a:r>
              <a:rPr lang="en-US" sz="4400" dirty="0">
                <a:solidFill>
                  <a:prstClr val="white"/>
                </a:solidFill>
                <a:latin typeface="Calibri" panose="020F0502020204030204" pitchFamily="34" charset="0"/>
                <a:cs typeface="Calibri" panose="020F0502020204030204" pitchFamily="34" charset="0"/>
              </a:rPr>
              <a:t>Forsaken</a:t>
            </a:r>
          </a:p>
          <a:p>
            <a:pPr algn="ctr">
              <a:defRPr/>
            </a:pPr>
            <a:r>
              <a:rPr lang="en-US" sz="4400" dirty="0">
                <a:solidFill>
                  <a:prstClr val="white"/>
                </a:solidFill>
                <a:latin typeface="Calibri" panose="020F0502020204030204" pitchFamily="34" charset="0"/>
                <a:cs typeface="Calibri" panose="020F0502020204030204" pitchFamily="34" charset="0"/>
              </a:rPr>
              <a:t>Son</a:t>
            </a: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Thirst</a:t>
            </a:r>
          </a:p>
          <a:p>
            <a:pPr marR="0" lvl="0" algn="ctr" defTabSz="914400" rtl="0" eaLnBrk="1" fontAlgn="auto" latinLnBrk="0" hangingPunct="1">
              <a:lnSpc>
                <a:spcPct val="100000"/>
              </a:lnSpc>
              <a:spcBef>
                <a:spcPts val="0"/>
              </a:spcBef>
              <a:spcAft>
                <a:spcPts val="0"/>
              </a:spcAft>
              <a:buClrTx/>
              <a:buSzTx/>
              <a:tabLst/>
              <a:defRPr/>
            </a:pPr>
            <a:r>
              <a:rPr lang="en-US" sz="4400" dirty="0">
                <a:solidFill>
                  <a:prstClr val="white"/>
                </a:solidFill>
                <a:latin typeface="Calibri" panose="020F0502020204030204" pitchFamily="34" charset="0"/>
                <a:cs typeface="Calibri" panose="020F0502020204030204" pitchFamily="34" charset="0"/>
              </a:rPr>
              <a:t>Commit</a:t>
            </a: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Finished</a:t>
            </a:r>
          </a:p>
        </p:txBody>
      </p:sp>
    </p:spTree>
    <p:extLst>
      <p:ext uri="{BB962C8B-B14F-4D97-AF65-F5344CB8AC3E}">
        <p14:creationId xmlns:p14="http://schemas.microsoft.com/office/powerpoint/2010/main" val="2273495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The Titles of Christ in Hebrews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4833769" y="542307"/>
            <a:ext cx="6831106" cy="4832092"/>
          </a:xfrm>
          <a:prstGeom prst="rect">
            <a:avLst/>
          </a:prstGeom>
          <a:noFill/>
          <a:ln>
            <a:solidFill>
              <a:schemeClr val="accent1">
                <a:lumMod val="40000"/>
                <a:lumOff val="6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4400" dirty="0">
                <a:solidFill>
                  <a:prstClr val="white"/>
                </a:solidFill>
                <a:latin typeface="Calibri" panose="020F0502020204030204" pitchFamily="34" charset="0"/>
                <a:cs typeface="Calibri" panose="020F0502020204030204" pitchFamily="34" charset="0"/>
              </a:rPr>
              <a:t>Which one of these words do you most need to hear today?</a:t>
            </a:r>
          </a:p>
          <a:p>
            <a:pPr marR="0" lvl="0" algn="l" defTabSz="914400" rtl="0" eaLnBrk="1" fontAlgn="auto" latinLnBrk="0" hangingPunct="1">
              <a:lnSpc>
                <a:spcPct val="100000"/>
              </a:lnSpc>
              <a:spcBef>
                <a:spcPts val="0"/>
              </a:spcBef>
              <a:spcAft>
                <a:spcPts val="0"/>
              </a:spcAft>
              <a:buClrTx/>
              <a:buSzTx/>
              <a:tabLst/>
              <a:defRPr/>
            </a:pPr>
            <a:endPar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what way have you struggled with the cross and you just need to embrace it?</a:t>
            </a:r>
          </a:p>
        </p:txBody>
      </p:sp>
    </p:spTree>
    <p:extLst>
      <p:ext uri="{BB962C8B-B14F-4D97-AF65-F5344CB8AC3E}">
        <p14:creationId xmlns:p14="http://schemas.microsoft.com/office/powerpoint/2010/main" val="3248735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08581" y="335845"/>
            <a:ext cx="6831106" cy="6186309"/>
          </a:xfrm>
          <a:prstGeom prst="rect">
            <a:avLst/>
          </a:prstGeom>
          <a:noFill/>
          <a:ln>
            <a:solidFill>
              <a:schemeClr val="accent1">
                <a:lumMod val="40000"/>
                <a:lumOff val="60000"/>
              </a:schemeClr>
            </a:solid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From the cross Jesus says:</a:t>
            </a:r>
          </a:p>
          <a:p>
            <a:pPr marR="0" lvl="0" algn="l" defTabSz="914400" rtl="0" eaLnBrk="1" fontAlgn="auto" latinLnBrk="0" hangingPunct="1">
              <a:lnSpc>
                <a:spcPct val="100000"/>
              </a:lnSpc>
              <a:spcBef>
                <a:spcPts val="0"/>
              </a:spcBef>
              <a:spcAft>
                <a:spcPts val="0"/>
              </a:spcAft>
              <a:buClrTx/>
              <a:buSzTx/>
              <a:tabLst/>
              <a:defRPr/>
            </a:pPr>
            <a:endParaRPr lang="en-US" sz="4400" dirty="0">
              <a:solidFill>
                <a:prstClr val="white"/>
              </a:solidFill>
              <a:latin typeface="Calibri" panose="020F0502020204030204" pitchFamily="34" charset="0"/>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Forgive</a:t>
            </a: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With</a:t>
            </a:r>
          </a:p>
          <a:p>
            <a:pPr marR="0" lvl="0" algn="ctr" defTabSz="914400" rtl="0" eaLnBrk="1" fontAlgn="auto" latinLnBrk="0" hangingPunct="1">
              <a:lnSpc>
                <a:spcPct val="100000"/>
              </a:lnSpc>
              <a:spcBef>
                <a:spcPts val="0"/>
              </a:spcBef>
              <a:spcAft>
                <a:spcPts val="0"/>
              </a:spcAft>
              <a:buClrTx/>
              <a:buSzTx/>
              <a:tabLst/>
              <a:defRPr/>
            </a:pPr>
            <a:r>
              <a:rPr lang="en-US" sz="4400" dirty="0">
                <a:solidFill>
                  <a:prstClr val="white"/>
                </a:solidFill>
                <a:latin typeface="Calibri" panose="020F0502020204030204" pitchFamily="34" charset="0"/>
                <a:cs typeface="Calibri" panose="020F0502020204030204" pitchFamily="34" charset="0"/>
              </a:rPr>
              <a:t>Forsaken</a:t>
            </a:r>
          </a:p>
          <a:p>
            <a:pPr algn="ctr">
              <a:defRPr/>
            </a:pPr>
            <a:r>
              <a:rPr lang="en-US" sz="4400" dirty="0">
                <a:solidFill>
                  <a:prstClr val="white"/>
                </a:solidFill>
                <a:latin typeface="Calibri" panose="020F0502020204030204" pitchFamily="34" charset="0"/>
                <a:cs typeface="Calibri" panose="020F0502020204030204" pitchFamily="34" charset="0"/>
              </a:rPr>
              <a:t>Son</a:t>
            </a: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Thirst</a:t>
            </a:r>
          </a:p>
          <a:p>
            <a:pPr marR="0" lvl="0" algn="ctr" defTabSz="914400" rtl="0" eaLnBrk="1" fontAlgn="auto" latinLnBrk="0" hangingPunct="1">
              <a:lnSpc>
                <a:spcPct val="100000"/>
              </a:lnSpc>
              <a:spcBef>
                <a:spcPts val="0"/>
              </a:spcBef>
              <a:spcAft>
                <a:spcPts val="0"/>
              </a:spcAft>
              <a:buClrTx/>
              <a:buSzTx/>
              <a:tabLst/>
              <a:defRPr/>
            </a:pPr>
            <a:r>
              <a:rPr lang="en-US" sz="4400" dirty="0">
                <a:solidFill>
                  <a:prstClr val="white"/>
                </a:solidFill>
                <a:latin typeface="Calibri" panose="020F0502020204030204" pitchFamily="34" charset="0"/>
                <a:cs typeface="Calibri" panose="020F0502020204030204" pitchFamily="34" charset="0"/>
              </a:rPr>
              <a:t>Commit</a:t>
            </a:r>
          </a:p>
          <a:p>
            <a:pPr marR="0" lvl="0" algn="ctr"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Finished</a:t>
            </a:r>
          </a:p>
        </p:txBody>
      </p:sp>
    </p:spTree>
    <p:extLst>
      <p:ext uri="{BB962C8B-B14F-4D97-AF65-F5344CB8AC3E}">
        <p14:creationId xmlns:p14="http://schemas.microsoft.com/office/powerpoint/2010/main" val="159265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4761924" y="612844"/>
            <a:ext cx="6931510" cy="5632311"/>
          </a:xfrm>
          <a:prstGeom prst="rect">
            <a:avLst/>
          </a:prstGeom>
          <a:noFill/>
          <a:ln>
            <a:solidFill>
              <a:schemeClr val="accent1">
                <a:lumMod val="40000"/>
                <a:lumOff val="60000"/>
              </a:schemeClr>
            </a:solidFill>
          </a:ln>
        </p:spPr>
        <p:txBody>
          <a:bodyPr wrap="square" rtlCol="0">
            <a:spAutoFit/>
          </a:bodyPr>
          <a:lstStyle/>
          <a:p>
            <a:r>
              <a:rPr lang="en-US" sz="4000" dirty="0">
                <a:latin typeface="Calibri" panose="020F0502020204030204" pitchFamily="34" charset="0"/>
                <a:cs typeface="Calibri" panose="020F0502020204030204" pitchFamily="34" charset="0"/>
              </a:rPr>
              <a:t>When they came to the place called the Skull, they crucified him there, along with the criminals—one on his right, the other on his left. Jesus said, “</a:t>
            </a:r>
            <a:r>
              <a:rPr lang="en-US" sz="4000" u="sng" dirty="0">
                <a:latin typeface="Calibri" panose="020F0502020204030204" pitchFamily="34" charset="0"/>
                <a:cs typeface="Calibri" panose="020F0502020204030204" pitchFamily="34" charset="0"/>
              </a:rPr>
              <a:t>Father, forgive them, for they do not know what they are doing</a:t>
            </a:r>
            <a:r>
              <a:rPr lang="en-US" sz="4000" dirty="0">
                <a:latin typeface="Calibri" panose="020F0502020204030204" pitchFamily="34" charset="0"/>
                <a:cs typeface="Calibri" panose="020F0502020204030204" pitchFamily="34" charset="0"/>
              </a:rPr>
              <a:t>.” And they divided up his clothes by casting lots.</a:t>
            </a:r>
          </a:p>
        </p:txBody>
      </p:sp>
    </p:spTree>
    <p:extLst>
      <p:ext uri="{BB962C8B-B14F-4D97-AF65-F5344CB8AC3E}">
        <p14:creationId xmlns:p14="http://schemas.microsoft.com/office/powerpoint/2010/main" val="335612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229690248"/>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4" y="1351508"/>
            <a:ext cx="6608781" cy="3416320"/>
          </a:xfrm>
          <a:prstGeom prst="rect">
            <a:avLst/>
          </a:prstGeom>
          <a:noFill/>
          <a:ln>
            <a:solidFill>
              <a:schemeClr val="accent1">
                <a:lumMod val="40000"/>
                <a:lumOff val="60000"/>
              </a:schemeClr>
            </a:solidFill>
          </a:ln>
        </p:spPr>
        <p:txBody>
          <a:bodyPr wrap="square" rtlCol="0">
            <a:spAutoFit/>
          </a:bodyPr>
          <a:lstStyle/>
          <a:p>
            <a:pPr marL="571500" indent="-571500">
              <a:buFont typeface="Arial" panose="020B0604020202020204" pitchFamily="34" charset="0"/>
              <a:buChar char="•"/>
            </a:pPr>
            <a:r>
              <a:rPr lang="en-US" sz="5400" dirty="0">
                <a:latin typeface="Calibri" panose="020F0502020204030204" pitchFamily="34" charset="0"/>
                <a:cs typeface="Calibri" panose="020F0502020204030204" pitchFamily="34" charset="0"/>
              </a:rPr>
              <a:t>Releasing from law.</a:t>
            </a:r>
          </a:p>
          <a:p>
            <a:pPr marL="571500" indent="-571500">
              <a:buFont typeface="Arial" panose="020B0604020202020204" pitchFamily="34" charset="0"/>
              <a:buChar char="•"/>
            </a:pPr>
            <a:r>
              <a:rPr lang="en-US" sz="5400" dirty="0">
                <a:latin typeface="Calibri" panose="020F0502020204030204" pitchFamily="34" charset="0"/>
                <a:cs typeface="Calibri" panose="020F0502020204030204" pitchFamily="34" charset="0"/>
              </a:rPr>
              <a:t>Appealing to mercy.</a:t>
            </a:r>
          </a:p>
          <a:p>
            <a:pPr marL="571500" indent="-571500">
              <a:buFont typeface="Arial" panose="020B0604020202020204" pitchFamily="34" charset="0"/>
              <a:buChar char="•"/>
            </a:pPr>
            <a:r>
              <a:rPr lang="en-US" sz="5400" dirty="0">
                <a:latin typeface="Calibri" panose="020F0502020204030204" pitchFamily="34" charset="0"/>
                <a:cs typeface="Calibri" panose="020F0502020204030204" pitchFamily="34" charset="0"/>
              </a:rPr>
              <a:t>Choosing to believe the best.</a:t>
            </a:r>
            <a:endParaRPr lang="en-US" sz="1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517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177117" y="2646379"/>
            <a:ext cx="6608781" cy="1754326"/>
          </a:xfrm>
          <a:prstGeom prst="rect">
            <a:avLst/>
          </a:prstGeom>
          <a:noFill/>
          <a:ln>
            <a:solidFill>
              <a:schemeClr val="accent1">
                <a:lumMod val="40000"/>
                <a:lumOff val="60000"/>
              </a:schemeClr>
            </a:solidFill>
          </a:ln>
        </p:spPr>
        <p:txBody>
          <a:bodyPr wrap="square" rtlCol="0">
            <a:spAutoFit/>
          </a:bodyPr>
          <a:lstStyle/>
          <a:p>
            <a:r>
              <a:rPr lang="en-US" sz="5400" dirty="0">
                <a:latin typeface="Calibri" panose="020F0502020204030204" pitchFamily="34" charset="0"/>
                <a:cs typeface="Calibri" panose="020F0502020204030204" pitchFamily="34" charset="0"/>
              </a:rPr>
              <a:t>The cross is a sign of RELEASE</a:t>
            </a:r>
            <a:endParaRPr lang="en-US" sz="1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953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742322972"/>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1918264"/>
            <a:ext cx="6347012" cy="2123658"/>
          </a:xfrm>
          <a:prstGeom prst="rect">
            <a:avLst/>
          </a:prstGeom>
          <a:noFill/>
          <a:ln>
            <a:solidFill>
              <a:schemeClr val="accent1">
                <a:lumMod val="40000"/>
                <a:lumOff val="60000"/>
              </a:schemeClr>
            </a:solidFill>
          </a:ln>
        </p:spPr>
        <p:txBody>
          <a:bodyPr wrap="square" rtlCol="0">
            <a:spAutoFit/>
          </a:bodyPr>
          <a:lstStyle/>
          <a:p>
            <a:pPr algn="ctr"/>
            <a:r>
              <a:rPr lang="en-US" sz="8800" dirty="0">
                <a:latin typeface="Calibri" panose="020F0502020204030204" pitchFamily="34" charset="0"/>
                <a:cs typeface="Calibri" panose="020F0502020204030204" pitchFamily="34" charset="0"/>
              </a:rPr>
              <a:t>“With”</a:t>
            </a:r>
          </a:p>
          <a:p>
            <a:pPr algn="ctr"/>
            <a:r>
              <a:rPr lang="en-US" sz="4400" dirty="0">
                <a:latin typeface="Calibri" panose="020F0502020204030204" pitchFamily="34" charset="0"/>
                <a:cs typeface="Calibri" panose="020F0502020204030204" pitchFamily="34" charset="0"/>
              </a:rPr>
              <a:t>Luke 23:43</a:t>
            </a:r>
            <a:endParaRPr lang="en-US" sz="8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4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88260" y="417674"/>
            <a:ext cx="4367605" cy="2483222"/>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890592184"/>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317863" y="694582"/>
            <a:ext cx="6347012" cy="5262979"/>
          </a:xfrm>
          <a:prstGeom prst="rect">
            <a:avLst/>
          </a:prstGeom>
          <a:noFill/>
          <a:ln>
            <a:solidFill>
              <a:schemeClr val="accent1">
                <a:lumMod val="40000"/>
                <a:lumOff val="60000"/>
              </a:schemeClr>
            </a:solidFill>
          </a:ln>
        </p:spPr>
        <p:txBody>
          <a:bodyPr wrap="square" rtlCol="0">
            <a:spAutoFit/>
          </a:bodyPr>
          <a:lstStyle/>
          <a:p>
            <a:r>
              <a:rPr lang="en-US" sz="4800" dirty="0">
                <a:latin typeface="Calibri" panose="020F0502020204030204" pitchFamily="34" charset="0"/>
                <a:cs typeface="Calibri" panose="020F0502020204030204" pitchFamily="34" charset="0"/>
              </a:rPr>
              <a:t>Then he said, “Jesus, remember me when you come into your kingdom.” </a:t>
            </a:r>
            <a:r>
              <a:rPr lang="en-US" sz="4800" u="sng" dirty="0">
                <a:latin typeface="Calibri" panose="020F0502020204030204" pitchFamily="34" charset="0"/>
                <a:cs typeface="Calibri" panose="020F0502020204030204" pitchFamily="34" charset="0"/>
              </a:rPr>
              <a:t>Jesus answered him, “Truly I tell you, today you will be with me in paradise</a:t>
            </a:r>
            <a:r>
              <a:rPr lang="en-US" sz="48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9818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duotone>
              <a:schemeClr val="bg1">
                <a:shade val="80000"/>
                <a:lumMod val="80000"/>
              </a:schemeClr>
              <a:schemeClr val="bg1">
                <a:tint val="98000"/>
              </a:schemeClr>
            </a:duotone>
            <a:lum/>
            <a:extLst>
              <a:ext uri="{BEBA8EAE-BF5A-486C-A8C5-ECC9F3942E4B}">
                <a14:imgProps xmlns:a14="http://schemas.microsoft.com/office/drawing/2010/main">
                  <a14:imgLayer r:embed="rId3">
                    <a14:imgEffect>
                      <a14:brightnessContrast bright="-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107577" y="372930"/>
            <a:ext cx="4367605" cy="2273449"/>
          </a:xfrm>
        </p:spPr>
        <p:txBody>
          <a:bodyPr>
            <a:noAutofit/>
          </a:bodyPr>
          <a:lstStyle/>
          <a:p>
            <a:r>
              <a:rPr lang="en-US" sz="4800" dirty="0">
                <a:solidFill>
                  <a:srgbClr val="58B6C0"/>
                </a:solidFill>
                <a:latin typeface="Calibri" panose="020F0502020204030204" pitchFamily="34" charset="0"/>
                <a:cs typeface="Calibri" panose="020F0502020204030204" pitchFamily="34" charset="0"/>
              </a:rPr>
              <a:t>SEVEN THINGS: </a:t>
            </a:r>
            <a:br>
              <a:rPr lang="en-US" sz="4800" dirty="0">
                <a:solidFill>
                  <a:srgbClr val="58B6C0"/>
                </a:solidFill>
                <a:latin typeface="Calibri" panose="020F0502020204030204" pitchFamily="34" charset="0"/>
                <a:cs typeface="Calibri" panose="020F0502020204030204" pitchFamily="34" charset="0"/>
              </a:rPr>
            </a:br>
            <a:r>
              <a:rPr lang="en-US" sz="4800" dirty="0">
                <a:solidFill>
                  <a:srgbClr val="58B6C0"/>
                </a:solidFill>
                <a:latin typeface="Calibri" panose="020F0502020204030204" pitchFamily="34" charset="0"/>
                <a:cs typeface="Calibri" panose="020F0502020204030204" pitchFamily="34" charset="0"/>
              </a:rPr>
              <a:t>Seven Last Words</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2121804854"/>
              </p:ext>
            </p:extLst>
          </p:nvPr>
        </p:nvGraphicFramePr>
        <p:xfrm>
          <a:off x="527125" y="2980093"/>
          <a:ext cx="3494314"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FAE74A4F-9618-4177-B4E5-AF76848A5FB1}"/>
              </a:ext>
            </a:extLst>
          </p:cNvPr>
          <p:cNvSpPr txBox="1"/>
          <p:nvPr/>
        </p:nvSpPr>
        <p:spPr>
          <a:xfrm>
            <a:off x="5056094" y="1351508"/>
            <a:ext cx="6608781" cy="4247317"/>
          </a:xfrm>
          <a:prstGeom prst="rect">
            <a:avLst/>
          </a:prstGeom>
          <a:noFill/>
          <a:ln>
            <a:solidFill>
              <a:schemeClr val="accent1">
                <a:lumMod val="40000"/>
                <a:lumOff val="60000"/>
              </a:schemeClr>
            </a:solidFill>
          </a:ln>
        </p:spPr>
        <p:txBody>
          <a:bodyPr wrap="square" rtlCol="0">
            <a:spAutoFit/>
          </a:bodyPr>
          <a:lstStyle/>
          <a:p>
            <a:pPr marL="571500" indent="-571500">
              <a:buFont typeface="Arial" panose="020B0604020202020204" pitchFamily="34" charset="0"/>
              <a:buChar char="•"/>
            </a:pPr>
            <a:r>
              <a:rPr lang="en-US" sz="5400" dirty="0">
                <a:latin typeface="Calibri" panose="020F0502020204030204" pitchFamily="34" charset="0"/>
                <a:cs typeface="Calibri" panose="020F0502020204030204" pitchFamily="34" charset="0"/>
              </a:rPr>
              <a:t>Death is a joining just as it is a departing</a:t>
            </a:r>
          </a:p>
          <a:p>
            <a:pPr marL="571500" indent="-571500">
              <a:buFont typeface="Arial" panose="020B0604020202020204" pitchFamily="34" charset="0"/>
              <a:buChar char="•"/>
            </a:pPr>
            <a:r>
              <a:rPr lang="en-US" sz="5400" dirty="0">
                <a:latin typeface="Calibri" panose="020F0502020204030204" pitchFamily="34" charset="0"/>
                <a:cs typeface="Calibri" panose="020F0502020204030204" pitchFamily="34" charset="0"/>
              </a:rPr>
              <a:t>No time to wait</a:t>
            </a:r>
          </a:p>
          <a:p>
            <a:pPr marL="571500" indent="-571500">
              <a:buFont typeface="Arial" panose="020B0604020202020204" pitchFamily="34" charset="0"/>
              <a:buChar char="•"/>
            </a:pPr>
            <a:r>
              <a:rPr lang="en-US" sz="5400" dirty="0">
                <a:latin typeface="Calibri" panose="020F0502020204030204" pitchFamily="34" charset="0"/>
                <a:cs typeface="Calibri" panose="020F0502020204030204" pitchFamily="34" charset="0"/>
              </a:rPr>
              <a:t>Peace &amp; release</a:t>
            </a:r>
            <a:endParaRPr lang="en-US" sz="11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6012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Nova">
      <a:majorFont>
        <a:latin typeface="Arial Nova Light"/>
        <a:ea typeface=""/>
        <a:cs typeface=""/>
      </a:majorFont>
      <a:minorFont>
        <a:latin typeface="Arial Nov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f1de84c5-8ec0-4a44-bb5d-ae2076cefaf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7958BCF2561F4E933D5DE3003915E1" ma:contentTypeVersion="10" ma:contentTypeDescription="Create a new document." ma:contentTypeScope="" ma:versionID="493b081108e357045e8d1b70343f828b">
  <xsd:schema xmlns:xsd="http://www.w3.org/2001/XMLSchema" xmlns:xs="http://www.w3.org/2001/XMLSchema" xmlns:p="http://schemas.microsoft.com/office/2006/metadata/properties" xmlns:ns3="f1de84c5-8ec0-4a44-bb5d-ae2076cefafc" targetNamespace="http://schemas.microsoft.com/office/2006/metadata/properties" ma:root="true" ma:fieldsID="c0c6855243e76a00bef1c45b52274d6e" ns3:_="">
    <xsd:import namespace="f1de84c5-8ec0-4a44-bb5d-ae2076cefaf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de84c5-8ec0-4a44-bb5d-ae2076cefaf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CB38EC-895A-4F8F-8F75-E263501ABB5A}">
  <ds:schemaRefs>
    <ds:schemaRef ds:uri="http://schemas.microsoft.com/sharepoint/v3/contenttype/forms"/>
  </ds:schemaRefs>
</ds:datastoreItem>
</file>

<file path=customXml/itemProps2.xml><?xml version="1.0" encoding="utf-8"?>
<ds:datastoreItem xmlns:ds="http://schemas.openxmlformats.org/officeDocument/2006/customXml" ds:itemID="{F7E70FC5-1855-47AB-8CE1-CB3C873A8988}">
  <ds:schemaRefs>
    <ds:schemaRef ds:uri="http://purl.org/dc/terms/"/>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2006/metadata/properties"/>
    <ds:schemaRef ds:uri="http://schemas.microsoft.com/office/infopath/2007/PartnerControls"/>
    <ds:schemaRef ds:uri="f1de84c5-8ec0-4a44-bb5d-ae2076cefafc"/>
    <ds:schemaRef ds:uri="http://www.w3.org/XML/1998/namespace"/>
  </ds:schemaRefs>
</ds:datastoreItem>
</file>

<file path=customXml/itemProps3.xml><?xml version="1.0" encoding="utf-8"?>
<ds:datastoreItem xmlns:ds="http://schemas.openxmlformats.org/officeDocument/2006/customXml" ds:itemID="{0B232794-2B39-4F49-8A0B-F66B1C062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de84c5-8ec0-4a44-bb5d-ae2076cef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Integer pillars</Template>
  <TotalTime>0</TotalTime>
  <Words>863</Words>
  <Application>Microsoft Office PowerPoint</Application>
  <PresentationFormat>Widescreen</PresentationFormat>
  <Paragraphs>150</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Nova</vt:lpstr>
      <vt:lpstr>Arial Nova Light</vt:lpstr>
      <vt:lpstr>Calibri</vt:lpstr>
      <vt:lpstr>Wingdings 2</vt:lpstr>
      <vt:lpstr>SlateVTI</vt:lpstr>
      <vt:lpstr>SEVEN THINGS</vt:lpstr>
      <vt:lpstr>PowerPoint Presentation</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Seven Last Words</vt:lpstr>
      <vt:lpstr>SEVEN THINGS:  The Titles of Christ in Hebrews</vt:lpstr>
      <vt:lpstr>SEVEN THINGS:  Seven Last Words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2020-07-11T18:07:18Z</dcterms:created>
  <dcterms:modified xsi:type="dcterms:W3CDTF">2020-08-29T21:24:38Z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0x010100967958BCF2561F4E933D5DE3003915E1</vt:lpwstr>
  </property>
</Properties>
</file>