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364" r:id="rId6"/>
    <p:sldId id="378" r:id="rId7"/>
    <p:sldId id="379" r:id="rId8"/>
    <p:sldId id="365" r:id="rId9"/>
    <p:sldId id="320" r:id="rId10"/>
    <p:sldId id="283" r:id="rId11"/>
    <p:sldId id="349" r:id="rId12"/>
    <p:sldId id="385" r:id="rId13"/>
    <p:sldId id="366" r:id="rId14"/>
    <p:sldId id="377" r:id="rId15"/>
    <p:sldId id="350" r:id="rId16"/>
    <p:sldId id="367" r:id="rId17"/>
    <p:sldId id="387" r:id="rId18"/>
    <p:sldId id="351" r:id="rId19"/>
    <p:sldId id="368" r:id="rId20"/>
    <p:sldId id="388" r:id="rId21"/>
    <p:sldId id="380" r:id="rId22"/>
    <p:sldId id="353" r:id="rId23"/>
    <p:sldId id="381" r:id="rId24"/>
    <p:sldId id="369" r:id="rId25"/>
    <p:sldId id="356" r:id="rId26"/>
    <p:sldId id="382" r:id="rId27"/>
    <p:sldId id="370" r:id="rId28"/>
    <p:sldId id="354" r:id="rId29"/>
    <p:sldId id="383" r:id="rId30"/>
    <p:sldId id="371" r:id="rId31"/>
    <p:sldId id="376" r:id="rId32"/>
    <p:sldId id="384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9E6E5-0AB4-62EC-1267-0ED30922DB8D}" v="6300" dt="2020-08-23T01:51:2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588138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919886"/>
          <a:ext cx="3493124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sp:txBody>
      <dsp:txXfrm>
        <a:off x="594" y="1919886"/>
        <a:ext cx="3493124" cy="749250"/>
      </dsp:txXfrm>
    </dsp:sp>
    <dsp:sp modelId="{6418EBED-F111-425B-8EE2-06B8B2297A68}">
      <dsp:nvSpPr>
        <dsp:cNvPr id="0" name=""/>
        <dsp:cNvSpPr/>
      </dsp:nvSpPr>
      <dsp:spPr>
        <a:xfrm>
          <a:off x="594" y="2719906"/>
          <a:ext cx="3493124" cy="40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94" y="2719906"/>
        <a:ext cx="3493124" cy="40670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588138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919886"/>
          <a:ext cx="3493124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sp:txBody>
      <dsp:txXfrm>
        <a:off x="594" y="1919886"/>
        <a:ext cx="3493124" cy="749250"/>
      </dsp:txXfrm>
    </dsp:sp>
    <dsp:sp modelId="{6418EBED-F111-425B-8EE2-06B8B2297A68}">
      <dsp:nvSpPr>
        <dsp:cNvPr id="0" name=""/>
        <dsp:cNvSpPr/>
      </dsp:nvSpPr>
      <dsp:spPr>
        <a:xfrm>
          <a:off x="594" y="2719906"/>
          <a:ext cx="3493124" cy="40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94" y="2719906"/>
        <a:ext cx="3493124" cy="406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08/25/2020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1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1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1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1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microsoft.com/office/2007/relationships/hdphoto" Target="../media/hdphoto1.wdp"/><Relationship Id="rId7" Type="http://schemas.openxmlformats.org/officeDocument/2006/relationships/diagramColors" Target="../diagrams/colors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microsoft.com/office/2007/relationships/hdphoto" Target="../media/hdphoto1.wdp"/><Relationship Id="rId7" Type="http://schemas.openxmlformats.org/officeDocument/2006/relationships/diagramColors" Target="../diagrams/colors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microsoft.com/office/2007/relationships/hdphoto" Target="../media/hdphoto1.wdp"/><Relationship Id="rId7" Type="http://schemas.openxmlformats.org/officeDocument/2006/relationships/diagramColors" Target="../diagrams/colors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microsoft.com/office/2007/relationships/hdphoto" Target="../media/hdphoto1.wdp"/><Relationship Id="rId7" Type="http://schemas.openxmlformats.org/officeDocument/2006/relationships/diagramColors" Target="../diagrams/colors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microsoft.com/office/2007/relationships/hdphoto" Target="../media/hdphoto1.wdp"/><Relationship Id="rId7" Type="http://schemas.openxmlformats.org/officeDocument/2006/relationships/diagramColors" Target="../diagrams/colors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microsoft.com/office/2007/relationships/hdphoto" Target="../media/hdphoto1.wdp"/><Relationship Id="rId7" Type="http://schemas.openxmlformats.org/officeDocument/2006/relationships/diagramColors" Target="../diagrams/colors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microsoft.com/office/2007/relationships/hdphoto" Target="../media/hdphoto1.wdp"/><Relationship Id="rId7" Type="http://schemas.openxmlformats.org/officeDocument/2006/relationships/diagramColors" Target="../diagrams/colors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microsoft.com/office/2007/relationships/hdphoto" Target="../media/hdphoto1.wdp"/><Relationship Id="rId7" Type="http://schemas.openxmlformats.org/officeDocument/2006/relationships/diagramColors" Target="../diagrams/colors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microsoft.com/office/2007/relationships/hdphoto" Target="../media/hdphoto1.wdp"/><Relationship Id="rId7" Type="http://schemas.openxmlformats.org/officeDocument/2006/relationships/diagramColors" Target="../diagrams/colors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SEVEN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094027"/>
            <a:ext cx="3485072" cy="10904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792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NAMES OF CHRIST IN HEBREWS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35213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261758" y="1659285"/>
            <a:ext cx="7403117" cy="34778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There is no higher authority.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He is a capable savior.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He is a gracious savior.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He did everything necessary for your salvation.</a:t>
            </a:r>
          </a:p>
        </p:txBody>
      </p:sp>
    </p:spTree>
    <p:extLst>
      <p:ext uri="{BB962C8B-B14F-4D97-AF65-F5344CB8AC3E}">
        <p14:creationId xmlns:p14="http://schemas.microsoft.com/office/powerpoint/2010/main" val="246716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1659285"/>
            <a:ext cx="6347012" cy="280076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latin typeface="Calibri"/>
                <a:cs typeface="Calibri"/>
              </a:rPr>
              <a:t>Jesus restored everything </a:t>
            </a:r>
            <a:r>
              <a:rPr lang="en-US" sz="4400">
                <a:latin typeface="Calibri"/>
                <a:cs typeface="Calibri"/>
              </a:rPr>
              <a:t>to humanity </a:t>
            </a:r>
            <a:r>
              <a:rPr lang="en-US" sz="4400" dirty="0">
                <a:latin typeface="Calibri"/>
                <a:cs typeface="Calibri"/>
              </a:rPr>
              <a:t>that Adam lost in the fall.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59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52070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806875" y="2341491"/>
            <a:ext cx="6347012" cy="317009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dirty="0">
                <a:latin typeface="Calibri"/>
                <a:cs typeface="Calibri"/>
              </a:rPr>
              <a:t>Apostle &amp; high </a:t>
            </a:r>
            <a:r>
              <a:rPr lang="en-US" sz="8000">
                <a:latin typeface="Calibri"/>
                <a:cs typeface="Calibri"/>
              </a:rPr>
              <a:t>priest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3:1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702640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3954285" y="1712759"/>
            <a:ext cx="8031432" cy="532453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ea typeface="+mn-lt"/>
                <a:cs typeface="+mn-lt"/>
              </a:rPr>
              <a:t>Hebrews 3:1-2</a:t>
            </a:r>
            <a:endParaRPr lang="en-US"/>
          </a:p>
          <a:p>
            <a:endParaRPr lang="en-US" sz="3600" dirty="0">
              <a:ea typeface="+mn-lt"/>
              <a:cs typeface="+mn-lt"/>
            </a:endParaRPr>
          </a:p>
          <a:p>
            <a:r>
              <a:rPr lang="en-US" sz="3600">
                <a:ea typeface="+mn-lt"/>
                <a:cs typeface="+mn-lt"/>
              </a:rPr>
              <a:t>Consider Jesus, the </a:t>
            </a:r>
            <a:r>
              <a:rPr lang="en-US" sz="3600">
                <a:solidFill>
                  <a:srgbClr val="FFFF00"/>
                </a:solidFill>
                <a:ea typeface="+mn-lt"/>
                <a:cs typeface="+mn-lt"/>
              </a:rPr>
              <a:t>apostle </a:t>
            </a:r>
            <a:r>
              <a:rPr lang="en-US" sz="3600" dirty="0">
                <a:solidFill>
                  <a:srgbClr val="FFFF00"/>
                </a:solidFill>
                <a:ea typeface="+mn-lt"/>
                <a:cs typeface="+mn-lt"/>
              </a:rPr>
              <a:t>and high priest </a:t>
            </a:r>
            <a:r>
              <a:rPr lang="en-US" sz="3600" dirty="0">
                <a:ea typeface="+mn-lt"/>
                <a:cs typeface="+mn-lt"/>
              </a:rPr>
              <a:t>of our confession, 2 who was faithful to him who appointed him, just as Moses also was faithful in all God's </a:t>
            </a:r>
            <a:r>
              <a:rPr lang="en-US" sz="3600">
                <a:ea typeface="+mn-lt"/>
                <a:cs typeface="+mn-lt"/>
              </a:rPr>
              <a:t>house.     </a:t>
            </a:r>
            <a:r>
              <a:rPr lang="en-US" sz="2400" dirty="0">
                <a:ea typeface="+mn-lt"/>
                <a:cs typeface="+mn-lt"/>
              </a:rPr>
              <a:t>ESV</a:t>
            </a: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4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288495" y="1712759"/>
            <a:ext cx="7697222" cy="34778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High priest of our confession (homologia)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Whatever Jesus says, agree.</a:t>
            </a:r>
            <a:endParaRPr lang="en-US" sz="4400" dirty="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Jesus' words in your mouth are powerful.</a:t>
            </a:r>
          </a:p>
        </p:txBody>
      </p:sp>
    </p:spTree>
    <p:extLst>
      <p:ext uri="{BB962C8B-B14F-4D97-AF65-F5344CB8AC3E}">
        <p14:creationId xmlns:p14="http://schemas.microsoft.com/office/powerpoint/2010/main" val="60806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24064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02709" y="1843950"/>
            <a:ext cx="6347012" cy="317009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Author of Salvation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5:9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6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115894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181548" y="820456"/>
            <a:ext cx="7683853" cy="797141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ea typeface="+mn-lt"/>
                <a:cs typeface="+mn-lt"/>
              </a:rPr>
              <a:t>Hebrews 5:9-10</a:t>
            </a:r>
            <a:endParaRPr lang="en-US" sz="4400">
              <a:latin typeface="Calibri"/>
              <a:ea typeface="+mn-lt"/>
              <a:cs typeface="Calibri"/>
            </a:endParaRPr>
          </a:p>
          <a:p>
            <a:endParaRPr lang="en-US" sz="4400" dirty="0">
              <a:ea typeface="+mn-lt"/>
              <a:cs typeface="+mn-lt"/>
            </a:endParaRPr>
          </a:p>
          <a:p>
            <a:r>
              <a:rPr lang="en-US" sz="4400">
                <a:ea typeface="+mn-lt"/>
                <a:cs typeface="+mn-lt"/>
              </a:rPr>
              <a:t>9 And being made perfect, he </a:t>
            </a:r>
            <a:r>
              <a:rPr lang="en-US" sz="4400" dirty="0">
                <a:ea typeface="+mn-lt"/>
                <a:cs typeface="+mn-lt"/>
              </a:rPr>
              <a:t>became the </a:t>
            </a:r>
            <a:r>
              <a:rPr lang="en-US" sz="4400" dirty="0">
                <a:solidFill>
                  <a:srgbClr val="FFFF00"/>
                </a:solidFill>
                <a:ea typeface="+mn-lt"/>
                <a:cs typeface="+mn-lt"/>
              </a:rPr>
              <a:t>source of eternal salvation</a:t>
            </a:r>
            <a:r>
              <a:rPr lang="en-US" sz="4400" dirty="0">
                <a:ea typeface="+mn-lt"/>
                <a:cs typeface="+mn-lt"/>
              </a:rPr>
              <a:t> to all who obey him, 10 being designated by God a </a:t>
            </a:r>
            <a:r>
              <a:rPr lang="en-US" sz="4400">
                <a:ea typeface="+mn-lt"/>
                <a:cs typeface="+mn-lt"/>
              </a:rPr>
              <a:t>high priest.    </a:t>
            </a:r>
            <a:r>
              <a:rPr lang="en-US" sz="2400">
                <a:ea typeface="+mn-lt"/>
                <a:cs typeface="+mn-lt"/>
              </a:rPr>
              <a:t>ESV</a:t>
            </a:r>
            <a:endParaRPr lang="en-US" sz="2400"/>
          </a:p>
          <a:p>
            <a:endParaRPr lang="en-US" sz="4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57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609337" y="820456"/>
            <a:ext cx="7055538" cy="58785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>
                <a:ea typeface="+mn-lt"/>
                <a:cs typeface="+mn-lt"/>
              </a:rPr>
              <a:t>Romans 1:16</a:t>
            </a:r>
            <a:endParaRPr lang="en-US" sz="4400" dirty="0">
              <a:latin typeface="Calibri"/>
              <a:cs typeface="Calibri"/>
            </a:endParaRPr>
          </a:p>
          <a:p>
            <a:endParaRPr lang="en-US" sz="4400" dirty="0">
              <a:ea typeface="+mn-lt"/>
              <a:cs typeface="+mn-lt"/>
            </a:endParaRPr>
          </a:p>
          <a:p>
            <a:r>
              <a:rPr lang="en-US" sz="4400" dirty="0">
                <a:ea typeface="+mn-lt"/>
                <a:cs typeface="+mn-lt"/>
              </a:rPr>
              <a:t>I am not ashamed of the </a:t>
            </a:r>
            <a:r>
              <a:rPr lang="en-US" sz="4400">
                <a:ea typeface="+mn-lt"/>
                <a:cs typeface="+mn-lt"/>
              </a:rPr>
              <a:t>gospel, for it is the power </a:t>
            </a:r>
            <a:endParaRPr lang="en-US">
              <a:ea typeface="+mn-lt"/>
              <a:cs typeface="+mn-lt"/>
            </a:endParaRPr>
          </a:p>
          <a:p>
            <a:r>
              <a:rPr lang="en-US" sz="4400">
                <a:ea typeface="+mn-lt"/>
                <a:cs typeface="+mn-lt"/>
              </a:rPr>
              <a:t>of God unto salvation to </a:t>
            </a:r>
            <a:r>
              <a:rPr lang="en-US" sz="4400" dirty="0">
                <a:ea typeface="+mn-lt"/>
                <a:cs typeface="+mn-lt"/>
              </a:rPr>
              <a:t>everyone who believes. </a:t>
            </a:r>
            <a:endParaRPr lang="en-US"/>
          </a:p>
          <a:p>
            <a:r>
              <a:rPr lang="en-US" sz="3200">
                <a:ea typeface="+mn-lt"/>
                <a:cs typeface="+mn-lt"/>
              </a:rPr>
              <a:t>ESV</a:t>
            </a: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19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609337" y="954141"/>
            <a:ext cx="7055538" cy="483209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Jesus doesn't claim to save, he does.</a:t>
            </a:r>
            <a:endParaRPr lang="en-US" sz="4400" dirty="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Peter cried, "Save me".</a:t>
            </a:r>
            <a:endParaRPr lang="en-US" sz="4400" dirty="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"Soteria" in Greek means healing, wholeness, health, provision, peace, rescue, safety.</a:t>
            </a:r>
          </a:p>
        </p:txBody>
      </p:sp>
    </p:spTree>
    <p:extLst>
      <p:ext uri="{BB962C8B-B14F-4D97-AF65-F5344CB8AC3E}">
        <p14:creationId xmlns:p14="http://schemas.microsoft.com/office/powerpoint/2010/main" val="349152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6991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29603" y="2159255"/>
            <a:ext cx="6347012" cy="206210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Forerunner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6:20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5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/>
                <a:cs typeface="Calibri"/>
              </a:rPr>
              <a:t>Jesus' </a:t>
            </a:r>
            <a:r>
              <a:rPr lang="en-US" sz="5400" b="1">
                <a:solidFill>
                  <a:srgbClr val="58B6C0"/>
                </a:solidFill>
                <a:effectLst/>
                <a:latin typeface="Calibri"/>
                <a:cs typeface="Calibri"/>
              </a:rPr>
              <a:t>names</a:t>
            </a:r>
            <a:endParaRPr lang="en-US" sz="5400" b="1" dirty="0">
              <a:solidFill>
                <a:srgbClr val="58B6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5293266" y="1059456"/>
            <a:ext cx="6314183" cy="378565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Calibri"/>
                <a:cs typeface="Calibri"/>
              </a:rPr>
              <a:t>Jesus we welcome you to our church. Let me properly introduce </a:t>
            </a:r>
            <a:r>
              <a:rPr lang="en-US" sz="6000">
                <a:latin typeface="Calibri"/>
                <a:cs typeface="Calibri"/>
              </a:rPr>
              <a:t>you. </a:t>
            </a:r>
            <a:r>
              <a:rPr lang="en-US" sz="4400" dirty="0">
                <a:latin typeface="Calibri"/>
                <a:cs typeface="Calibri"/>
              </a:rPr>
              <a:t>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43976-BE3E-4336-8804-AC30CA8D62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3" y="0"/>
            <a:ext cx="3808772" cy="29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608235" y="367887"/>
            <a:ext cx="6841643" cy="809452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ea typeface="+mn-lt"/>
                <a:cs typeface="+mn-lt"/>
              </a:rPr>
              <a:t> Hebrews 6:19-20</a:t>
            </a:r>
            <a:endParaRPr lang="en-US" sz="8800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sz="4000" dirty="0">
              <a:ea typeface="+mn-lt"/>
              <a:cs typeface="+mn-lt"/>
            </a:endParaRPr>
          </a:p>
          <a:p>
            <a:pPr algn="ctr"/>
            <a:r>
              <a:rPr lang="en-US" sz="4000">
                <a:ea typeface="+mn-lt"/>
                <a:cs typeface="+mn-lt"/>
              </a:rPr>
              <a:t>We have a hope that enters into the inner place behind the curtain, 20 where Jesus has gone as a </a:t>
            </a:r>
            <a:r>
              <a:rPr lang="en-US" sz="4000">
                <a:solidFill>
                  <a:srgbClr val="FFFF00"/>
                </a:solidFill>
                <a:ea typeface="+mn-lt"/>
                <a:cs typeface="+mn-lt"/>
              </a:rPr>
              <a:t>forerunner </a:t>
            </a:r>
            <a:r>
              <a:rPr lang="en-US" sz="4000">
                <a:ea typeface="+mn-lt"/>
                <a:cs typeface="+mn-lt"/>
              </a:rPr>
              <a:t>on our behalf.</a:t>
            </a:r>
            <a:endParaRPr lang="en-US"/>
          </a:p>
          <a:p>
            <a:pPr algn="ctr"/>
            <a:r>
              <a:rPr lang="en-US" sz="4000">
                <a:ea typeface="+mn-lt"/>
                <a:cs typeface="+mn-lt"/>
              </a:rPr>
              <a:t>ESV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sz="4000" dirty="0"/>
          </a:p>
          <a:p>
            <a:pPr algn="ctr"/>
            <a:endParaRPr lang="en-US"/>
          </a:p>
          <a:p>
            <a:pPr algn="ctr"/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49761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609337" y="2237509"/>
            <a:ext cx="7055538" cy="280076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Jesus went where we could not go to gain a salvation we could not obtain.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2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83169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08898" y="2646379"/>
            <a:ext cx="6347012" cy="206210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High Priest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10:21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9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413215" y="1162484"/>
            <a:ext cx="7242695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ea typeface="+mn-lt"/>
                <a:cs typeface="+mn-lt"/>
              </a:rPr>
              <a:t>Hebrews 10:21-22</a:t>
            </a:r>
            <a:endParaRPr lang="en-US"/>
          </a:p>
          <a:p>
            <a:pPr algn="ctr"/>
            <a:endParaRPr lang="en-US" sz="4000" dirty="0">
              <a:ea typeface="+mn-lt"/>
              <a:cs typeface="+mn-lt"/>
            </a:endParaRPr>
          </a:p>
          <a:p>
            <a:pPr algn="ctr"/>
            <a:r>
              <a:rPr lang="en-US" sz="4000">
                <a:ea typeface="+mn-lt"/>
                <a:cs typeface="+mn-lt"/>
              </a:rPr>
              <a:t>21 Since we have a </a:t>
            </a:r>
            <a:r>
              <a:rPr lang="en-US" sz="4000">
                <a:solidFill>
                  <a:srgbClr val="FFFF00"/>
                </a:solidFill>
                <a:ea typeface="+mn-lt"/>
                <a:cs typeface="+mn-lt"/>
              </a:rPr>
              <a:t>great </a:t>
            </a:r>
            <a:r>
              <a:rPr lang="en-US" sz="4000" dirty="0">
                <a:solidFill>
                  <a:srgbClr val="FFFF00"/>
                </a:solidFill>
                <a:ea typeface="+mn-lt"/>
                <a:cs typeface="+mn-lt"/>
              </a:rPr>
              <a:t>High Priest </a:t>
            </a:r>
            <a:r>
              <a:rPr lang="en-US" sz="4000" dirty="0">
                <a:ea typeface="+mn-lt"/>
                <a:cs typeface="+mn-lt"/>
              </a:rPr>
              <a:t>who rules over God's house, 22 let us go right into the presence of God with sincere hearts fully trusting him. </a:t>
            </a:r>
            <a:r>
              <a:rPr lang="en-US" sz="4000" dirty="0"/>
              <a:t>   </a:t>
            </a:r>
            <a:r>
              <a:rPr lang="en-US" sz="3200" dirty="0"/>
              <a:t>NLT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49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0028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3692516" y="2237509"/>
            <a:ext cx="7972359" cy="34778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A priest represents the people to God...like Moses.</a:t>
            </a:r>
            <a:endParaRPr lang="en-US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His work is accomplished.</a:t>
            </a:r>
            <a:endParaRPr lang="en-US" sz="880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His victory was for us, in us, and as </a:t>
            </a:r>
            <a:r>
              <a:rPr lang="en-US" sz="4400" dirty="0">
                <a:latin typeface="Calibri"/>
                <a:cs typeface="Calibri"/>
              </a:rPr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99751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4655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1169511"/>
            <a:ext cx="6347012" cy="477053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Author and Finisher of Our Faith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12:2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4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1169511"/>
            <a:ext cx="6347012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ea typeface="+mn-lt"/>
                <a:cs typeface="+mn-lt"/>
              </a:rPr>
              <a:t>Hebrews 12:1-2</a:t>
            </a:r>
            <a:endParaRPr lang="en-US"/>
          </a:p>
          <a:p>
            <a:pPr algn="ctr"/>
            <a:r>
              <a:rPr lang="en-US" sz="4000" dirty="0">
                <a:ea typeface="+mn-lt"/>
                <a:cs typeface="+mn-lt"/>
              </a:rPr>
              <a:t>Let us run our race with </a:t>
            </a:r>
            <a:r>
              <a:rPr lang="en-US" sz="4000">
                <a:ea typeface="+mn-lt"/>
                <a:cs typeface="+mn-lt"/>
              </a:rPr>
              <a:t>endurance that is </a:t>
            </a:r>
            <a:r>
              <a:rPr lang="en-US" sz="4000" dirty="0">
                <a:ea typeface="+mn-lt"/>
                <a:cs typeface="+mn-lt"/>
              </a:rPr>
              <a:t>set before us, 2 looking to Jesus, the </a:t>
            </a:r>
            <a:r>
              <a:rPr lang="en-US" sz="4000" dirty="0">
                <a:solidFill>
                  <a:srgbClr val="FFFF00"/>
                </a:solidFill>
                <a:ea typeface="+mn-lt"/>
                <a:cs typeface="+mn-lt"/>
              </a:rPr>
              <a:t>founder and </a:t>
            </a:r>
            <a:r>
              <a:rPr lang="en-US" sz="4000">
                <a:solidFill>
                  <a:srgbClr val="FFFF00"/>
                </a:solidFill>
                <a:ea typeface="+mn-lt"/>
                <a:cs typeface="+mn-lt"/>
              </a:rPr>
              <a:t>perfecter </a:t>
            </a:r>
            <a:r>
              <a:rPr lang="en-US" sz="4000">
                <a:ea typeface="+mn-lt"/>
                <a:cs typeface="+mn-lt"/>
              </a:rPr>
              <a:t>(developer and completer) of our faith.</a:t>
            </a:r>
            <a:endParaRPr lang="en-US" dirty="0"/>
          </a:p>
          <a:p>
            <a:pPr algn="ctr"/>
            <a:r>
              <a:rPr lang="en-US" sz="3200">
                <a:ea typeface="+mn-lt"/>
                <a:cs typeface="+mn-lt"/>
              </a:rPr>
              <a:t>ESV</a:t>
            </a:r>
            <a:endParaRPr lang="en-US" sz="32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51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30688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548094" y="1284666"/>
            <a:ext cx="7103412" cy="415498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Follow Jesus and you will win what he </a:t>
            </a:r>
            <a:r>
              <a:rPr lang="en-US" sz="4400" dirty="0">
                <a:latin typeface="Calibri"/>
                <a:cs typeface="Calibri"/>
              </a:rPr>
              <a:t>won.</a:t>
            </a:r>
            <a:endParaRPr lang="en-US" sz="440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Jesus said, "Greater things than these shall you do." </a:t>
            </a:r>
            <a:endParaRPr lang="en-US" sz="8800" dirty="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Calibri"/>
                <a:cs typeface="Calibri"/>
              </a:rPr>
              <a:t>Jesus began the work in you...he will finish it.</a:t>
            </a:r>
          </a:p>
        </p:txBody>
      </p:sp>
    </p:spTree>
    <p:extLst>
      <p:ext uri="{BB962C8B-B14F-4D97-AF65-F5344CB8AC3E}">
        <p14:creationId xmlns:p14="http://schemas.microsoft.com/office/powerpoint/2010/main" val="1235171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993024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558107" y="1012954"/>
            <a:ext cx="7205421" cy="483209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Satisfies hunger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Gives light in darkness</a:t>
            </a:r>
            <a:endParaRPr 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Total salvation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Access to throne of grace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Raises the dead</a:t>
            </a:r>
            <a:endParaRPr lang="en-US"/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Began the new creation 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4400">
                <a:latin typeface="Calibri"/>
                <a:cs typeface="Calibri"/>
              </a:rPr>
              <a:t>Gives eternal life.</a:t>
            </a:r>
            <a:endParaRPr 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10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210529" y="1012954"/>
            <a:ext cx="7552999" cy="397031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>
                <a:ea typeface="+mn-lt"/>
                <a:cs typeface="+mn-lt"/>
              </a:rPr>
              <a:t>1. Heir of all things    1:2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2. Captain of our salvation    2:10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3. Apostle     3:1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4. Author of salvation     5:9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5. Forerunner     6:20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6. High Priest     10:21 </a:t>
            </a:r>
            <a:endParaRPr lang="en-US" sz="3600"/>
          </a:p>
          <a:p>
            <a:pPr>
              <a:defRPr/>
            </a:pPr>
            <a:r>
              <a:rPr lang="en-US" sz="3600">
                <a:ea typeface="+mn-lt"/>
                <a:cs typeface="+mn-lt"/>
              </a:rPr>
              <a:t>7. Author and finisher of faith   12:2</a:t>
            </a:r>
          </a:p>
        </p:txBody>
      </p:sp>
    </p:spTree>
    <p:extLst>
      <p:ext uri="{BB962C8B-B14F-4D97-AF65-F5344CB8AC3E}">
        <p14:creationId xmlns:p14="http://schemas.microsoft.com/office/powerpoint/2010/main" val="302557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60" y="417674"/>
            <a:ext cx="4367605" cy="248322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034495" y="670021"/>
            <a:ext cx="7777433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Calibri"/>
                <a:cs typeface="Calibri"/>
              </a:rPr>
              <a:t>Almighty One, Alpha and Omega, </a:t>
            </a:r>
            <a:r>
              <a:rPr lang="en-US" sz="4400">
                <a:latin typeface="Calibri"/>
                <a:cs typeface="Calibri"/>
              </a:rPr>
              <a:t>Advocate, Bread of </a:t>
            </a:r>
            <a:r>
              <a:rPr lang="en-US" sz="4400" dirty="0">
                <a:latin typeface="Calibri"/>
                <a:cs typeface="Calibri"/>
              </a:rPr>
              <a:t>Life,  Bridegroom, Chief Cornerstone, Deliverer, Faithful and true, Good Shepherd, the Door, Great High Priest, I Am, Immanuel, King of Kings, Lord of Lords, Lamb of God, Light of the World, </a:t>
            </a:r>
          </a:p>
        </p:txBody>
      </p:sp>
    </p:spTree>
    <p:extLst>
      <p:ext uri="{BB962C8B-B14F-4D97-AF65-F5344CB8AC3E}">
        <p14:creationId xmlns:p14="http://schemas.microsoft.com/office/powerpoint/2010/main" val="351625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60" y="417674"/>
            <a:ext cx="4367605" cy="248322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034495" y="509600"/>
            <a:ext cx="7777433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Calibri"/>
                <a:cs typeface="Calibri"/>
              </a:rPr>
              <a:t>Lion of the tribe of Judah, Rock of Salvation, Lord of All, Messiah, </a:t>
            </a:r>
            <a:r>
              <a:rPr lang="en-US" sz="4400">
                <a:latin typeface="Calibri"/>
                <a:cs typeface="Calibri"/>
              </a:rPr>
              <a:t>Mighty One, Redeemer, Friend, Savior, Son of man, Son of God, Last Adam, The way, Truth, Life, the Word, the True Vine, Wonderful, Counselor, Everlasting Father, Prince of Peace.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57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01" y="359065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/>
                <a:cs typeface="Calibri"/>
              </a:rPr>
              <a:t> 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rgbClr val="58B6C0"/>
                </a:solidFill>
                <a:latin typeface="Calibri"/>
                <a:cs typeface="Calibri"/>
              </a:rPr>
              <a:t>The Titles of </a:t>
            </a:r>
            <a:r>
              <a:rPr lang="en-US" sz="4800" dirty="0">
                <a:solidFill>
                  <a:srgbClr val="58B6C0"/>
                </a:solidFill>
                <a:latin typeface="Calibri"/>
                <a:cs typeface="Calibri"/>
              </a:rPr>
              <a:t>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395442" y="362548"/>
            <a:ext cx="7670485" cy="538609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ea typeface="+mn-lt"/>
                <a:cs typeface="+mn-lt"/>
              </a:rPr>
              <a:t>God spoke to our fathers by </a:t>
            </a:r>
            <a:r>
              <a:rPr lang="en-US" sz="4400">
                <a:ea typeface="+mn-lt"/>
                <a:cs typeface="+mn-lt"/>
              </a:rPr>
              <a:t>the prophets,  but in these </a:t>
            </a:r>
            <a:r>
              <a:rPr lang="en-US" sz="4400" dirty="0">
                <a:ea typeface="+mn-lt"/>
                <a:cs typeface="+mn-lt"/>
              </a:rPr>
              <a:t>last days he has spoken to us by his </a:t>
            </a:r>
            <a:r>
              <a:rPr lang="en-US" sz="4400" dirty="0">
                <a:solidFill>
                  <a:srgbClr val="FFFF00"/>
                </a:solidFill>
                <a:ea typeface="+mn-lt"/>
                <a:cs typeface="+mn-lt"/>
              </a:rPr>
              <a:t>Son</a:t>
            </a:r>
            <a:r>
              <a:rPr lang="en-US" sz="4400" dirty="0">
                <a:ea typeface="+mn-lt"/>
                <a:cs typeface="+mn-lt"/>
              </a:rPr>
              <a:t>, whom he appointed </a:t>
            </a:r>
            <a:r>
              <a:rPr lang="en-US" sz="4400" dirty="0">
                <a:solidFill>
                  <a:srgbClr val="FFFF00"/>
                </a:solidFill>
                <a:ea typeface="+mn-lt"/>
                <a:cs typeface="+mn-lt"/>
              </a:rPr>
              <a:t>heir</a:t>
            </a:r>
            <a:r>
              <a:rPr lang="en-US" sz="4400" dirty="0">
                <a:ea typeface="+mn-lt"/>
                <a:cs typeface="+mn-lt"/>
              </a:rPr>
              <a:t> of all things.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ea typeface="+mn-lt"/>
                <a:cs typeface="+mn-lt"/>
              </a:rPr>
              <a:t>ESV</a:t>
            </a:r>
            <a:r>
              <a:rPr lang="en-US" sz="4400">
                <a:ea typeface="+mn-lt"/>
                <a:cs typeface="+mn-lt"/>
              </a:rPr>
              <a:t>    </a:t>
            </a:r>
            <a:r>
              <a:rPr lang="en-US" sz="3200">
                <a:ea typeface="+mn-lt"/>
                <a:cs typeface="+mn-lt"/>
              </a:rPr>
              <a:t>--Hebrews 1:1-2</a:t>
            </a: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1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60" y="417674"/>
            <a:ext cx="4367605" cy="248322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609347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1659285"/>
            <a:ext cx="6347012" cy="34778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Heir of All Things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Hebrews 1:2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2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>
                <a:latin typeface="Calibri"/>
                <a:cs typeface="Calibri"/>
              </a:rPr>
              <a:t>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464424" y="377667"/>
            <a:ext cx="7330183" cy="483209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latin typeface="Calibri"/>
                <a:cs typeface="Calibri"/>
              </a:rPr>
              <a:t>What did Jesus inherit?</a:t>
            </a:r>
            <a:endParaRPr lang="en-US" sz="4400" dirty="0">
              <a:latin typeface="Calibri"/>
              <a:cs typeface="Calibri"/>
            </a:endParaRPr>
          </a:p>
          <a:p>
            <a:endParaRPr lang="en-US" sz="4400" dirty="0">
              <a:latin typeface="Calibri"/>
              <a:cs typeface="Calibri"/>
            </a:endParaRPr>
          </a:p>
          <a:p>
            <a:r>
              <a:rPr lang="en-US" sz="4400">
                <a:latin typeface="Calibri"/>
                <a:cs typeface="Calibri"/>
              </a:rPr>
              <a:t>A better name</a:t>
            </a:r>
          </a:p>
          <a:p>
            <a:r>
              <a:rPr lang="en-US" sz="4400">
                <a:latin typeface="Calibri"/>
                <a:cs typeface="Calibri"/>
              </a:rPr>
              <a:t>Sonship</a:t>
            </a:r>
          </a:p>
          <a:p>
            <a:r>
              <a:rPr lang="en-US" sz="4400">
                <a:latin typeface="Calibri"/>
                <a:cs typeface="Calibri"/>
              </a:rPr>
              <a:t>Authority</a:t>
            </a:r>
          </a:p>
          <a:p>
            <a:r>
              <a:rPr lang="en-US" sz="4400">
                <a:latin typeface="Calibri"/>
                <a:cs typeface="Calibri"/>
              </a:rPr>
              <a:t>Resurrection</a:t>
            </a:r>
            <a:endParaRPr lang="en-US" sz="4400" dirty="0">
              <a:latin typeface="Calibri"/>
              <a:cs typeface="Calibri"/>
            </a:endParaRPr>
          </a:p>
          <a:p>
            <a:r>
              <a:rPr lang="en-US" sz="4400">
                <a:latin typeface="Calibri"/>
                <a:cs typeface="Calibri"/>
              </a:rPr>
              <a:t>Judgment</a:t>
            </a:r>
            <a:endParaRPr lang="en-US" sz="44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A251A-D73E-45A0-97D5-642E1CF1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672" y="516"/>
            <a:ext cx="3810330" cy="29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22465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30270" y="1843950"/>
            <a:ext cx="6347012" cy="317009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>
                <a:latin typeface="Calibri"/>
                <a:cs typeface="Calibri"/>
              </a:rPr>
              <a:t>Captain</a:t>
            </a:r>
            <a:r>
              <a:rPr lang="en-US" sz="8000" dirty="0">
                <a:latin typeface="Calibri"/>
                <a:cs typeface="Calibri"/>
              </a:rPr>
              <a:t> of Salvation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Hebrews 2:10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Titles of Christ in Hebrews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3973112" y="373424"/>
            <a:ext cx="7683853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ea typeface="+mn-lt"/>
                <a:cs typeface="+mn-lt"/>
              </a:rPr>
              <a:t>Hebrews 2:10</a:t>
            </a:r>
            <a:endParaRPr lang="en-US"/>
          </a:p>
          <a:p>
            <a:pPr algn="ctr"/>
            <a:endParaRPr lang="en-US" sz="4000" dirty="0">
              <a:ea typeface="+mn-lt"/>
              <a:cs typeface="+mn-lt"/>
            </a:endParaRPr>
          </a:p>
          <a:p>
            <a:pPr algn="ctr"/>
            <a:r>
              <a:rPr lang="en-US" sz="4000">
                <a:ea typeface="+mn-lt"/>
                <a:cs typeface="+mn-lt"/>
              </a:rPr>
              <a:t>God </a:t>
            </a:r>
            <a:r>
              <a:rPr lang="en-US" sz="4000" dirty="0">
                <a:ea typeface="+mn-lt"/>
                <a:cs typeface="+mn-lt"/>
              </a:rPr>
              <a:t>chose to bring many children into glory. And it was only right that he should make Jesus, through his suffering, 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sz="4000">
                <a:ea typeface="+mn-lt"/>
                <a:cs typeface="+mn-lt"/>
              </a:rPr>
              <a:t>a </a:t>
            </a:r>
            <a:r>
              <a:rPr lang="en-US" sz="4000" dirty="0">
                <a:solidFill>
                  <a:srgbClr val="FFFF00"/>
                </a:solidFill>
                <a:ea typeface="+mn-lt"/>
                <a:cs typeface="+mn-lt"/>
              </a:rPr>
              <a:t>perfect leader</a:t>
            </a:r>
            <a:r>
              <a:rPr lang="en-US" sz="4000" dirty="0">
                <a:ea typeface="+mn-lt"/>
                <a:cs typeface="+mn-lt"/>
              </a:rPr>
              <a:t>, fit to bring them </a:t>
            </a:r>
            <a:r>
              <a:rPr lang="en-US" sz="4000">
                <a:ea typeface="+mn-lt"/>
                <a:cs typeface="+mn-lt"/>
              </a:rPr>
              <a:t>into their salvation.   NLT</a:t>
            </a:r>
            <a:endParaRPr lang="en-US"/>
          </a:p>
          <a:p>
            <a:pPr algn="ctr"/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89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1de84c5-8ec0-4a44-bb5d-ae2076cefa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958BCF2561F4E933D5DE3003915E1" ma:contentTypeVersion="10" ma:contentTypeDescription="Create a new document." ma:contentTypeScope="" ma:versionID="493b081108e357045e8d1b70343f828b">
  <xsd:schema xmlns:xsd="http://www.w3.org/2001/XMLSchema" xmlns:xs="http://www.w3.org/2001/XMLSchema" xmlns:p="http://schemas.microsoft.com/office/2006/metadata/properties" xmlns:ns3="f1de84c5-8ec0-4a44-bb5d-ae2076cefafc" targetNamespace="http://schemas.microsoft.com/office/2006/metadata/properties" ma:root="true" ma:fieldsID="c0c6855243e76a00bef1c45b52274d6e" ns3:_="">
    <xsd:import namespace="f1de84c5-8ec0-4a44-bb5d-ae2076cefa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84c5-8ec0-4a44-bb5d-ae2076cef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1de84c5-8ec0-4a44-bb5d-ae2076cefa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232794-2B39-4F49-8A0B-F66B1C062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e84c5-8ec0-4a44-bb5d-ae2076cef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0</TotalTime>
  <Words>983</Words>
  <Application>Microsoft Office PowerPoint</Application>
  <PresentationFormat>Widescreen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Nova</vt:lpstr>
      <vt:lpstr>Arial Nova Light</vt:lpstr>
      <vt:lpstr>Calibri</vt:lpstr>
      <vt:lpstr>Wingdings 2</vt:lpstr>
      <vt:lpstr>SlateVTI</vt:lpstr>
      <vt:lpstr>SEVEN THINGS</vt:lpstr>
      <vt:lpstr>PowerPoint Presentation</vt:lpstr>
      <vt:lpstr>SEVEN THINGS:  The Titles of Christ in Hebrews</vt:lpstr>
      <vt:lpstr>SEVEN THINGS:  The Titles of Christ in Hebrews</vt:lpstr>
      <vt:lpstr>  The Titles of Christ in Hebrews</vt:lpstr>
      <vt:lpstr>SEVEN THINGS:  The Titles of Christ in Hebrews</vt:lpstr>
      <vt:lpstr>PowerPoint Presentation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  <vt:lpstr>SEVEN THINGS:  The Titles of Christ in Hebrews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THINGS</dc:title>
  <dc:creator/>
  <cp:lastModifiedBy/>
  <cp:revision>862</cp:revision>
  <dcterms:created xsi:type="dcterms:W3CDTF">2020-07-11T18:07:18Z</dcterms:created>
  <dcterms:modified xsi:type="dcterms:W3CDTF">2020-08-25T22:59:45Z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0x010100967958BCF2561F4E933D5DE3003915E1</vt:lpwstr>
  </property>
</Properties>
</file>