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80" r:id="rId5"/>
    <p:sldId id="283" r:id="rId6"/>
    <p:sldId id="326" r:id="rId7"/>
    <p:sldId id="328" r:id="rId8"/>
    <p:sldId id="329" r:id="rId9"/>
    <p:sldId id="330" r:id="rId10"/>
    <p:sldId id="331" r:id="rId11"/>
    <p:sldId id="320" r:id="rId12"/>
    <p:sldId id="327" r:id="rId13"/>
    <p:sldId id="333" r:id="rId14"/>
    <p:sldId id="332" r:id="rId15"/>
    <p:sldId id="334" r:id="rId16"/>
    <p:sldId id="335" r:id="rId17"/>
    <p:sldId id="344" r:id="rId18"/>
    <p:sldId id="337" r:id="rId19"/>
    <p:sldId id="338" r:id="rId20"/>
    <p:sldId id="339" r:id="rId21"/>
    <p:sldId id="340" r:id="rId22"/>
    <p:sldId id="341" r:id="rId23"/>
    <p:sldId id="342" r:id="rId24"/>
    <p:sldId id="345" r:id="rId25"/>
    <p:sldId id="343" r:id="rId26"/>
    <p:sldId id="34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F88B1-3458-4B16-B65C-39BAA268F387}" v="1" dt="2020-08-02T13:31:41.702"/>
    <p1510:client id="{9403180C-DFEB-459C-B8C8-B430AE2CB92E}" v="145" dt="2020-08-01T16:11:03.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19" autoAdjust="0"/>
  </p:normalViewPr>
  <p:slideViewPr>
    <p:cSldViewPr snapToGrid="0">
      <p:cViewPr varScale="1">
        <p:scale>
          <a:sx n="86" d="100"/>
          <a:sy n="86" d="100"/>
        </p:scale>
        <p:origin x="55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1</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5400" dirty="0">
              <a:latin typeface="Calibri" panose="020F0502020204030204" pitchFamily="34" charset="0"/>
              <a:cs typeface="Calibri" panose="020F0502020204030204" pitchFamily="34" charset="0"/>
            </a:rPr>
            <a:t>POWER TO REVIVE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6</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5400" dirty="0">
              <a:latin typeface="Calibri" panose="020F0502020204030204" pitchFamily="34" charset="0"/>
              <a:cs typeface="Calibri" panose="020F0502020204030204" pitchFamily="34" charset="0"/>
            </a:rPr>
            <a:t>POWER TO REWARD</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7</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7</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5400" dirty="0">
              <a:latin typeface="Calibri" panose="020F0502020204030204" pitchFamily="34" charset="0"/>
              <a:cs typeface="Calibri" panose="020F0502020204030204" pitchFamily="34" charset="0"/>
            </a:rPr>
            <a:t>POWER TO MAKE READY</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800" dirty="0">
              <a:latin typeface="Calibri" panose="020F0502020204030204" pitchFamily="34" charset="0"/>
              <a:cs typeface="Calibri" panose="020F0502020204030204" pitchFamily="34" charset="0"/>
            </a:rPr>
            <a:t>CONCLUSION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5400" dirty="0">
              <a:latin typeface="Calibri" panose="020F0502020204030204" pitchFamily="34" charset="0"/>
              <a:cs typeface="Calibri" panose="020F0502020204030204" pitchFamily="34" charset="0"/>
            </a:rPr>
            <a:t>POWER TO REVEAL</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2</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5400" dirty="0">
              <a:latin typeface="Calibri" panose="020F0502020204030204" pitchFamily="34" charset="0"/>
              <a:cs typeface="Calibri" panose="020F0502020204030204" pitchFamily="34" charset="0"/>
            </a:rPr>
            <a:t>POWER TO REFUTE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3</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5400" dirty="0">
              <a:latin typeface="Calibri" panose="020F0502020204030204" pitchFamily="34" charset="0"/>
              <a:cs typeface="Calibri" panose="020F0502020204030204" pitchFamily="34" charset="0"/>
            </a:rPr>
            <a:t>POWER TO </a:t>
          </a:r>
          <a:r>
            <a:rPr lang="en-US" sz="4800" dirty="0">
              <a:latin typeface="Calibri" panose="020F0502020204030204" pitchFamily="34" charset="0"/>
              <a:cs typeface="Calibri" panose="020F0502020204030204" pitchFamily="34" charset="0"/>
            </a:rPr>
            <a:t>REPRODUCE</a:t>
          </a:r>
          <a:endParaRPr lang="en-US" sz="5400" dirty="0">
            <a:latin typeface="Calibri" panose="020F0502020204030204" pitchFamily="34" charset="0"/>
            <a:cs typeface="Calibri" panose="020F0502020204030204" pitchFamily="34" charset="0"/>
          </a:endParaRP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X="10013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4</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5400" dirty="0">
              <a:latin typeface="Calibri" panose="020F0502020204030204" pitchFamily="34" charset="0"/>
              <a:cs typeface="Calibri" panose="020F0502020204030204" pitchFamily="34" charset="0"/>
            </a:rPr>
            <a:t>POWER TO RE-DIRECT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5</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1</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171045"/>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538663"/>
          <a:ext cx="3493124" cy="167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100000"/>
            </a:lnSpc>
            <a:spcBef>
              <a:spcPct val="0"/>
            </a:spcBef>
            <a:spcAft>
              <a:spcPct val="35000"/>
            </a:spcAft>
            <a:buNone/>
            <a:defRPr b="1"/>
          </a:pPr>
          <a:r>
            <a:rPr lang="en-US" sz="5400" kern="1200" dirty="0">
              <a:latin typeface="Calibri" panose="020F0502020204030204" pitchFamily="34" charset="0"/>
              <a:cs typeface="Calibri" panose="020F0502020204030204" pitchFamily="34" charset="0"/>
            </a:rPr>
            <a:t>POWER TO REVIVE</a:t>
          </a:r>
        </a:p>
      </dsp:txBody>
      <dsp:txXfrm>
        <a:off x="594" y="1538663"/>
        <a:ext cx="3493124" cy="1674421"/>
      </dsp:txXfrm>
    </dsp:sp>
    <dsp:sp modelId="{6418EBED-F111-425B-8EE2-06B8B2297A68}">
      <dsp:nvSpPr>
        <dsp:cNvPr id="0" name=""/>
        <dsp:cNvSpPr/>
      </dsp:nvSpPr>
      <dsp:spPr>
        <a:xfrm>
          <a:off x="594" y="3280538"/>
          <a:ext cx="3493124" cy="26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3280538"/>
        <a:ext cx="3493124" cy="263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6</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171045"/>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538663"/>
          <a:ext cx="3493124" cy="167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100000"/>
            </a:lnSpc>
            <a:spcBef>
              <a:spcPct val="0"/>
            </a:spcBef>
            <a:spcAft>
              <a:spcPct val="35000"/>
            </a:spcAft>
            <a:buNone/>
            <a:defRPr b="1"/>
          </a:pPr>
          <a:r>
            <a:rPr lang="en-US" sz="5400" kern="1200" dirty="0">
              <a:latin typeface="Calibri" panose="020F0502020204030204" pitchFamily="34" charset="0"/>
              <a:cs typeface="Calibri" panose="020F0502020204030204" pitchFamily="34" charset="0"/>
            </a:rPr>
            <a:t>POWER TO REWARD</a:t>
          </a:r>
        </a:p>
      </dsp:txBody>
      <dsp:txXfrm>
        <a:off x="594" y="1538663"/>
        <a:ext cx="3493124" cy="1674421"/>
      </dsp:txXfrm>
    </dsp:sp>
    <dsp:sp modelId="{6418EBED-F111-425B-8EE2-06B8B2297A68}">
      <dsp:nvSpPr>
        <dsp:cNvPr id="0" name=""/>
        <dsp:cNvSpPr/>
      </dsp:nvSpPr>
      <dsp:spPr>
        <a:xfrm>
          <a:off x="594" y="3280538"/>
          <a:ext cx="3493124" cy="26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3280538"/>
        <a:ext cx="3493124" cy="2631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7</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7</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0"/>
          <a:ext cx="1221399" cy="1055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193402"/>
          <a:ext cx="3489713" cy="2204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100000"/>
            </a:lnSpc>
            <a:spcBef>
              <a:spcPct val="0"/>
            </a:spcBef>
            <a:spcAft>
              <a:spcPct val="35000"/>
            </a:spcAft>
            <a:buNone/>
            <a:defRPr b="1"/>
          </a:pPr>
          <a:r>
            <a:rPr lang="en-US" sz="5400" kern="1200" dirty="0">
              <a:latin typeface="Calibri" panose="020F0502020204030204" pitchFamily="34" charset="0"/>
              <a:cs typeface="Calibri" panose="020F0502020204030204" pitchFamily="34" charset="0"/>
            </a:rPr>
            <a:t>POWER TO MAKE READY</a:t>
          </a:r>
        </a:p>
      </dsp:txBody>
      <dsp:txXfrm>
        <a:off x="2300" y="1193402"/>
        <a:ext cx="3489713" cy="2204686"/>
      </dsp:txXfrm>
    </dsp:sp>
    <dsp:sp modelId="{6418EBED-F111-425B-8EE2-06B8B2297A68}">
      <dsp:nvSpPr>
        <dsp:cNvPr id="0" name=""/>
        <dsp:cNvSpPr/>
      </dsp:nvSpPr>
      <dsp:spPr>
        <a:xfrm>
          <a:off x="2300" y="3462285"/>
          <a:ext cx="3489713" cy="252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2300" y="3462285"/>
        <a:ext cx="3489713" cy="2524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588138"/>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919886"/>
          <a:ext cx="3493124"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100000"/>
            </a:lnSpc>
            <a:spcBef>
              <a:spcPct val="0"/>
            </a:spcBef>
            <a:spcAft>
              <a:spcPct val="35000"/>
            </a:spcAft>
            <a:buNone/>
            <a:defRPr b="1"/>
          </a:pPr>
          <a:r>
            <a:rPr lang="en-US" sz="4800" kern="1200" dirty="0">
              <a:latin typeface="Calibri" panose="020F0502020204030204" pitchFamily="34" charset="0"/>
              <a:cs typeface="Calibri" panose="020F0502020204030204" pitchFamily="34" charset="0"/>
            </a:rPr>
            <a:t>CONCLUSION</a:t>
          </a:r>
        </a:p>
      </dsp:txBody>
      <dsp:txXfrm>
        <a:off x="594" y="1919886"/>
        <a:ext cx="3493124" cy="749250"/>
      </dsp:txXfrm>
    </dsp:sp>
    <dsp:sp modelId="{6418EBED-F111-425B-8EE2-06B8B2297A68}">
      <dsp:nvSpPr>
        <dsp:cNvPr id="0" name=""/>
        <dsp:cNvSpPr/>
      </dsp:nvSpPr>
      <dsp:spPr>
        <a:xfrm>
          <a:off x="594" y="2719906"/>
          <a:ext cx="3493124" cy="40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endParaRPr lang="en-US" sz="2600" kern="1200" dirty="0"/>
        </a:p>
      </dsp:txBody>
      <dsp:txXfrm>
        <a:off x="594" y="2719906"/>
        <a:ext cx="3493124" cy="406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0"/>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81134"/>
          <a:ext cx="3489713" cy="170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100000"/>
            </a:lnSpc>
            <a:spcBef>
              <a:spcPct val="0"/>
            </a:spcBef>
            <a:spcAft>
              <a:spcPct val="35000"/>
            </a:spcAft>
            <a:buNone/>
            <a:defRPr b="1"/>
          </a:pPr>
          <a:r>
            <a:rPr lang="en-US" sz="5400" kern="1200" dirty="0">
              <a:latin typeface="Calibri" panose="020F0502020204030204" pitchFamily="34" charset="0"/>
              <a:cs typeface="Calibri" panose="020F0502020204030204" pitchFamily="34" charset="0"/>
            </a:rPr>
            <a:t>POWER TO REVEAL</a:t>
          </a:r>
        </a:p>
      </dsp:txBody>
      <dsp:txXfrm>
        <a:off x="2300" y="1381134"/>
        <a:ext cx="3489713" cy="1701000"/>
      </dsp:txXfrm>
    </dsp:sp>
    <dsp:sp modelId="{6418EBED-F111-425B-8EE2-06B8B2297A68}">
      <dsp:nvSpPr>
        <dsp:cNvPr id="0" name=""/>
        <dsp:cNvSpPr/>
      </dsp:nvSpPr>
      <dsp:spPr>
        <a:xfrm>
          <a:off x="2300" y="3156429"/>
          <a:ext cx="3489713" cy="55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endParaRPr lang="en-US" sz="3600" kern="1200" dirty="0"/>
        </a:p>
      </dsp:txBody>
      <dsp:txXfrm>
        <a:off x="2300" y="3156429"/>
        <a:ext cx="3489713" cy="558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2</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171045"/>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538663"/>
          <a:ext cx="3493124" cy="167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100000"/>
            </a:lnSpc>
            <a:spcBef>
              <a:spcPct val="0"/>
            </a:spcBef>
            <a:spcAft>
              <a:spcPct val="35000"/>
            </a:spcAft>
            <a:buNone/>
            <a:defRPr b="1"/>
          </a:pPr>
          <a:r>
            <a:rPr lang="en-US" sz="5400" kern="1200" dirty="0">
              <a:latin typeface="Calibri" panose="020F0502020204030204" pitchFamily="34" charset="0"/>
              <a:cs typeface="Calibri" panose="020F0502020204030204" pitchFamily="34" charset="0"/>
            </a:rPr>
            <a:t>POWER TO REFUTE</a:t>
          </a:r>
        </a:p>
      </dsp:txBody>
      <dsp:txXfrm>
        <a:off x="594" y="1538663"/>
        <a:ext cx="3493124" cy="1674421"/>
      </dsp:txXfrm>
    </dsp:sp>
    <dsp:sp modelId="{6418EBED-F111-425B-8EE2-06B8B2297A68}">
      <dsp:nvSpPr>
        <dsp:cNvPr id="0" name=""/>
        <dsp:cNvSpPr/>
      </dsp:nvSpPr>
      <dsp:spPr>
        <a:xfrm>
          <a:off x="594" y="3280538"/>
          <a:ext cx="3493124" cy="26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3280538"/>
        <a:ext cx="3493124" cy="263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3</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598" y="349799"/>
          <a:ext cx="1221117" cy="1221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401" y="1700568"/>
          <a:ext cx="3493511" cy="1602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100000"/>
            </a:lnSpc>
            <a:spcBef>
              <a:spcPct val="0"/>
            </a:spcBef>
            <a:spcAft>
              <a:spcPct val="35000"/>
            </a:spcAft>
            <a:buNone/>
            <a:defRPr b="1"/>
          </a:pPr>
          <a:r>
            <a:rPr lang="en-US" sz="5400" kern="1200" dirty="0">
              <a:latin typeface="Calibri" panose="020F0502020204030204" pitchFamily="34" charset="0"/>
              <a:cs typeface="Calibri" panose="020F0502020204030204" pitchFamily="34" charset="0"/>
            </a:rPr>
            <a:t>POWER TO </a:t>
          </a:r>
          <a:r>
            <a:rPr lang="en-US" sz="4800" kern="1200" dirty="0">
              <a:latin typeface="Calibri" panose="020F0502020204030204" pitchFamily="34" charset="0"/>
              <a:cs typeface="Calibri" panose="020F0502020204030204" pitchFamily="34" charset="0"/>
            </a:rPr>
            <a:t>REPRODUCE</a:t>
          </a:r>
          <a:endParaRPr lang="en-US" sz="5400" kern="1200" dirty="0">
            <a:latin typeface="Calibri" panose="020F0502020204030204" pitchFamily="34" charset="0"/>
            <a:cs typeface="Calibri" panose="020F0502020204030204" pitchFamily="34" charset="0"/>
          </a:endParaRPr>
        </a:p>
      </dsp:txBody>
      <dsp:txXfrm>
        <a:off x="401" y="1700568"/>
        <a:ext cx="3493511" cy="1602716"/>
      </dsp:txXfrm>
    </dsp:sp>
    <dsp:sp modelId="{6418EBED-F111-425B-8EE2-06B8B2297A68}">
      <dsp:nvSpPr>
        <dsp:cNvPr id="0" name=""/>
        <dsp:cNvSpPr/>
      </dsp:nvSpPr>
      <dsp:spPr>
        <a:xfrm>
          <a:off x="2703" y="3363587"/>
          <a:ext cx="3488906" cy="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2703" y="3363587"/>
        <a:ext cx="3488906" cy="1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4</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171045"/>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538663"/>
          <a:ext cx="3493124" cy="167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100000"/>
            </a:lnSpc>
            <a:spcBef>
              <a:spcPct val="0"/>
            </a:spcBef>
            <a:spcAft>
              <a:spcPct val="35000"/>
            </a:spcAft>
            <a:buNone/>
            <a:defRPr b="1"/>
          </a:pPr>
          <a:r>
            <a:rPr lang="en-US" sz="5400" kern="1200" dirty="0">
              <a:latin typeface="Calibri" panose="020F0502020204030204" pitchFamily="34" charset="0"/>
              <a:cs typeface="Calibri" panose="020F0502020204030204" pitchFamily="34" charset="0"/>
            </a:rPr>
            <a:t>POWER TO RE-DIRECT</a:t>
          </a:r>
        </a:p>
      </dsp:txBody>
      <dsp:txXfrm>
        <a:off x="594" y="1538663"/>
        <a:ext cx="3493124" cy="1674421"/>
      </dsp:txXfrm>
    </dsp:sp>
    <dsp:sp modelId="{6418EBED-F111-425B-8EE2-06B8B2297A68}">
      <dsp:nvSpPr>
        <dsp:cNvPr id="0" name=""/>
        <dsp:cNvSpPr/>
      </dsp:nvSpPr>
      <dsp:spPr>
        <a:xfrm>
          <a:off x="594" y="3280538"/>
          <a:ext cx="3493124" cy="26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3280538"/>
        <a:ext cx="3493124" cy="263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5</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1.wdp"/><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1.wdp"/><Relationship Id="rId7" Type="http://schemas.openxmlformats.org/officeDocument/2006/relationships/diagramColors" Target="../diagrams/colors1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1.wdp"/><Relationship Id="rId7" Type="http://schemas.openxmlformats.org/officeDocument/2006/relationships/diagramColors" Target="../diagrams/colors1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r>
              <a:rPr lang="en-US" sz="7200" dirty="0">
                <a:latin typeface="Calibri" panose="020F0502020204030204" pitchFamily="34" charset="0"/>
                <a:cs typeface="Calibri" panose="020F0502020204030204" pitchFamily="34" charset="0"/>
              </a:rPr>
              <a:t>SEVEN THINGS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fontScale="92500" lnSpcReduction="10000"/>
          </a:bodyPr>
          <a:lstStyle/>
          <a:p>
            <a:r>
              <a:rPr lang="en-US" sz="3200" dirty="0">
                <a:solidFill>
                  <a:srgbClr val="5792BA"/>
                </a:solidFill>
                <a:latin typeface="Calibri" panose="020F0502020204030204" pitchFamily="34" charset="0"/>
                <a:cs typeface="Calibri" panose="020F0502020204030204" pitchFamily="34" charset="0"/>
              </a:rPr>
              <a:t>THE WORD OF GOD DOES</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377526585"/>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5" y="440936"/>
            <a:ext cx="6608780" cy="6186309"/>
          </a:xfrm>
          <a:prstGeom prst="rect">
            <a:avLst/>
          </a:prstGeom>
          <a:noFill/>
          <a:ln>
            <a:solidFill>
              <a:schemeClr val="accent1">
                <a:lumMod val="40000"/>
                <a:lumOff val="60000"/>
              </a:schemeClr>
            </a:solidFill>
          </a:ln>
        </p:spPr>
        <p:txBody>
          <a:bodyPr wrap="square" rtlCol="0">
            <a:spAutoFit/>
          </a:bodyPr>
          <a:lstStyle/>
          <a:p>
            <a:r>
              <a:rPr lang="en-US" sz="4400" dirty="0">
                <a:latin typeface="Calibri" panose="020F0502020204030204" pitchFamily="34" charset="0"/>
                <a:cs typeface="Calibri" panose="020F0502020204030204" pitchFamily="34" charset="0"/>
              </a:rPr>
              <a:t>All Scripture is God-breathed and is useful for teaching, rebuking, correcting and training in righteousness, so that the servant of God may be thoroughly equipped for every good work.</a:t>
            </a:r>
          </a:p>
          <a:p>
            <a:r>
              <a:rPr lang="en-US" sz="4400" dirty="0">
                <a:latin typeface="Calibri" panose="020F0502020204030204" pitchFamily="34" charset="0"/>
                <a:cs typeface="Calibri" panose="020F0502020204030204" pitchFamily="34" charset="0"/>
              </a:rPr>
              <a:t>			2 Tim 3:16</a:t>
            </a:r>
          </a:p>
        </p:txBody>
      </p:sp>
    </p:spTree>
    <p:extLst>
      <p:ext uri="{BB962C8B-B14F-4D97-AF65-F5344CB8AC3E}">
        <p14:creationId xmlns:p14="http://schemas.microsoft.com/office/powerpoint/2010/main" val="46282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72364955"/>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8" y="1911400"/>
            <a:ext cx="6683188" cy="3539430"/>
          </a:xfrm>
          <a:prstGeom prst="rect">
            <a:avLst/>
          </a:prstGeom>
          <a:noFill/>
          <a:ln>
            <a:solidFill>
              <a:schemeClr val="accent1">
                <a:lumMod val="40000"/>
                <a:lumOff val="60000"/>
              </a:schemeClr>
            </a:solidFill>
          </a:ln>
        </p:spPr>
        <p:txBody>
          <a:bodyPr wrap="square" rtlCol="0">
            <a:spAutoFit/>
          </a:bodyPr>
          <a:lstStyle/>
          <a:p>
            <a:pPr algn="ctr"/>
            <a:r>
              <a:rPr lang="en-US" sz="4400" dirty="0">
                <a:latin typeface="Calibri" panose="020F0502020204030204" pitchFamily="34" charset="0"/>
                <a:cs typeface="Calibri" panose="020F0502020204030204" pitchFamily="34" charset="0"/>
              </a:rPr>
              <a:t>It is the GOLD standard for:</a:t>
            </a:r>
          </a:p>
          <a:p>
            <a:pPr marL="685800" indent="-6858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2057400" lvl="3" indent="-685800">
              <a:buFont typeface="Arial" panose="020B0604020202020204" pitchFamily="34" charset="0"/>
              <a:buChar char="•"/>
            </a:pPr>
            <a:r>
              <a:rPr lang="en-US" sz="3600" dirty="0">
                <a:latin typeface="Calibri" panose="020F0502020204030204" pitchFamily="34" charset="0"/>
                <a:cs typeface="Calibri" panose="020F0502020204030204" pitchFamily="34" charset="0"/>
              </a:rPr>
              <a:t>Philosophies</a:t>
            </a:r>
          </a:p>
          <a:p>
            <a:pPr marL="2057400" lvl="3" indent="-685800">
              <a:buFont typeface="Arial" panose="020B0604020202020204" pitchFamily="34" charset="0"/>
              <a:buChar char="•"/>
            </a:pPr>
            <a:r>
              <a:rPr lang="en-US" sz="3600" dirty="0">
                <a:latin typeface="Calibri" panose="020F0502020204030204" pitchFamily="34" charset="0"/>
                <a:cs typeface="Calibri" panose="020F0502020204030204" pitchFamily="34" charset="0"/>
              </a:rPr>
              <a:t>Ideas</a:t>
            </a:r>
          </a:p>
          <a:p>
            <a:pPr marL="2057400" lvl="3" indent="-685800">
              <a:buFont typeface="Arial" panose="020B0604020202020204" pitchFamily="34" charset="0"/>
              <a:buChar char="•"/>
            </a:pPr>
            <a:r>
              <a:rPr lang="en-US" sz="3600" dirty="0">
                <a:latin typeface="Calibri" panose="020F0502020204030204" pitchFamily="34" charset="0"/>
                <a:cs typeface="Calibri" panose="020F0502020204030204" pitchFamily="34" charset="0"/>
              </a:rPr>
              <a:t>Solutions</a:t>
            </a:r>
          </a:p>
          <a:p>
            <a:pPr marL="685800" indent="-6858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31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729428017"/>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5" y="440936"/>
            <a:ext cx="6608780" cy="5632311"/>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“This is the meaning of the parable: The seed is the word of God…But the seed on good soil stands for those with a noble and good heart, who hear the word, retain it, and by persevering produce a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Luke 8:11,15</a:t>
            </a:r>
          </a:p>
        </p:txBody>
      </p:sp>
    </p:spTree>
    <p:extLst>
      <p:ext uri="{BB962C8B-B14F-4D97-AF65-F5344CB8AC3E}">
        <p14:creationId xmlns:p14="http://schemas.microsoft.com/office/powerpoint/2010/main" val="610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058981586"/>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56499" y="2274838"/>
            <a:ext cx="6508376" cy="2308324"/>
          </a:xfrm>
          <a:prstGeom prst="rect">
            <a:avLst/>
          </a:prstGeom>
          <a:noFill/>
          <a:ln>
            <a:solidFill>
              <a:schemeClr val="accent1">
                <a:lumMod val="40000"/>
                <a:lumOff val="60000"/>
              </a:schemeClr>
            </a:solidFill>
          </a:ln>
        </p:spPr>
        <p:txBody>
          <a:bodyPr wrap="square" rtlCol="0">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Word is seed</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has power in itself</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is received fully</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white"/>
                </a:solidFill>
                <a:latin typeface="Calibri" panose="020F0502020204030204" pitchFamily="34" charset="0"/>
                <a:cs typeface="Calibri" panose="020F0502020204030204" pitchFamily="34" charset="0"/>
              </a:rPr>
              <a:t>It brings a harvest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775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862837330"/>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5" y="440936"/>
            <a:ext cx="6608780" cy="5909310"/>
          </a:xfrm>
          <a:prstGeom prst="rect">
            <a:avLst/>
          </a:prstGeom>
          <a:noFill/>
          <a:ln>
            <a:solidFill>
              <a:schemeClr val="accent1">
                <a:lumMod val="40000"/>
                <a:lumOff val="60000"/>
              </a:schemeClr>
            </a:solidFill>
          </a:ln>
        </p:spPr>
        <p:txBody>
          <a:bodyPr wrap="square" rtlCol="0">
            <a:spAutoFit/>
          </a:bodyPr>
          <a:lstStyle/>
          <a:p>
            <a:r>
              <a:rPr lang="en-US" sz="5400" dirty="0">
                <a:latin typeface="Calibri" panose="020F0502020204030204" pitchFamily="34" charset="0"/>
                <a:cs typeface="Calibri" panose="020F0502020204030204" pitchFamily="34" charset="0"/>
              </a:rPr>
              <a:t>For “you were like sheep going astray,” but now you have returned to the Shepherd and Overseer of your souls.</a:t>
            </a:r>
          </a:p>
          <a:p>
            <a:r>
              <a:rPr lang="en-US" sz="5400" dirty="0">
                <a:latin typeface="Calibri" panose="020F0502020204030204" pitchFamily="34" charset="0"/>
                <a:cs typeface="Calibri" panose="020F0502020204030204" pitchFamily="34" charset="0"/>
              </a:rPr>
              <a:t>			1 Peter 2:25</a:t>
            </a:r>
          </a:p>
        </p:txBody>
      </p:sp>
    </p:spTree>
    <p:extLst>
      <p:ext uri="{BB962C8B-B14F-4D97-AF65-F5344CB8AC3E}">
        <p14:creationId xmlns:p14="http://schemas.microsoft.com/office/powerpoint/2010/main" val="385827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105607291"/>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4760260" y="2597200"/>
            <a:ext cx="7153834" cy="1754326"/>
          </a:xfrm>
          <a:prstGeom prst="rect">
            <a:avLst/>
          </a:prstGeom>
          <a:noFill/>
          <a:ln>
            <a:solidFill>
              <a:schemeClr val="accent1">
                <a:lumMod val="40000"/>
                <a:lumOff val="60000"/>
              </a:schemeClr>
            </a:solidFill>
          </a:ln>
        </p:spPr>
        <p:txBody>
          <a:bodyPr wrap="square" rtlCol="0">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Someone reading His Word</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Someone hearing His Word</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Someone refuting His Word</a:t>
            </a:r>
          </a:p>
        </p:txBody>
      </p:sp>
    </p:spTree>
    <p:extLst>
      <p:ext uri="{BB962C8B-B14F-4D97-AF65-F5344CB8AC3E}">
        <p14:creationId xmlns:p14="http://schemas.microsoft.com/office/powerpoint/2010/main" val="310346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215866389"/>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5" y="440936"/>
            <a:ext cx="6608780" cy="6124754"/>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am laid low in the dust; preserve my life according to your word. I gave an account of my ways and you answered me; teach me your decrees. Cause me to understand the way of your precepts, that I may meditate on your wonderful deeds. My soul is weary with sorrow; strengthen me according to your word.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panose="020F0502020204030204" pitchFamily="34" charset="0"/>
                <a:cs typeface="Calibri" panose="020F0502020204030204" pitchFamily="34" charset="0"/>
              </a:rPr>
              <a:t>			Psalm 119:25-28</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385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695239708"/>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58206" y="2646379"/>
            <a:ext cx="6306669" cy="1754326"/>
          </a:xfrm>
          <a:prstGeom prst="rect">
            <a:avLst/>
          </a:prstGeom>
          <a:noFill/>
          <a:ln>
            <a:solidFill>
              <a:schemeClr val="accent1">
                <a:lumMod val="40000"/>
                <a:lumOff val="60000"/>
              </a:schemeClr>
            </a:solidFill>
          </a:ln>
        </p:spPr>
        <p:txBody>
          <a:bodyPr wrap="square" rtlCol="0">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Spiritual revival</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Psychological revival</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Physical revival</a:t>
            </a:r>
          </a:p>
        </p:txBody>
      </p:sp>
    </p:spTree>
    <p:extLst>
      <p:ext uri="{BB962C8B-B14F-4D97-AF65-F5344CB8AC3E}">
        <p14:creationId xmlns:p14="http://schemas.microsoft.com/office/powerpoint/2010/main" val="252433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4770748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5" y="440936"/>
            <a:ext cx="6608780" cy="6001643"/>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without faith it is impossible to please God, because anyone who comes to him must believe that he exists and that he rewards those who earnestly seek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Hebrews 11:6</a:t>
            </a:r>
          </a:p>
        </p:txBody>
      </p:sp>
    </p:spTree>
    <p:extLst>
      <p:ext uri="{BB962C8B-B14F-4D97-AF65-F5344CB8AC3E}">
        <p14:creationId xmlns:p14="http://schemas.microsoft.com/office/powerpoint/2010/main" val="285380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32589"/>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039071988"/>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4598894" y="2597200"/>
            <a:ext cx="7315200" cy="1754326"/>
          </a:xfrm>
          <a:prstGeom prst="rect">
            <a:avLst/>
          </a:prstGeom>
          <a:noFill/>
          <a:ln>
            <a:solidFill>
              <a:schemeClr val="accent1">
                <a:lumMod val="40000"/>
                <a:lumOff val="60000"/>
              </a:schemeClr>
            </a:solidFill>
          </a:ln>
        </p:spPr>
        <p:txBody>
          <a:bodyPr wrap="square" rtlCol="0">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encounter HIM, after seeking</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discover His will, after seeking</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find his benefits, after seeking</a:t>
            </a:r>
          </a:p>
        </p:txBody>
      </p:sp>
    </p:spTree>
    <p:extLst>
      <p:ext uri="{BB962C8B-B14F-4D97-AF65-F5344CB8AC3E}">
        <p14:creationId xmlns:p14="http://schemas.microsoft.com/office/powerpoint/2010/main" val="63642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latin typeface="Calibri" panose="020F0502020204030204" pitchFamily="34" charset="0"/>
                <a:cs typeface="Calibri" panose="020F0502020204030204" pitchFamily="34" charset="0"/>
              </a:rPr>
              <a:t>SCRIPTURE</a:t>
            </a:r>
          </a:p>
        </p:txBody>
      </p:sp>
      <p:sp>
        <p:nvSpPr>
          <p:cNvPr id="8" name="TextBox 7">
            <a:extLst>
              <a:ext uri="{FF2B5EF4-FFF2-40B4-BE49-F238E27FC236}">
                <a16:creationId xmlns:a16="http://schemas.microsoft.com/office/drawing/2014/main" id="{223670C4-C7E6-46C9-BC29-86DB8CD360AA}"/>
              </a:ext>
            </a:extLst>
          </p:cNvPr>
          <p:cNvSpPr txBox="1"/>
          <p:nvPr/>
        </p:nvSpPr>
        <p:spPr>
          <a:xfrm>
            <a:off x="0" y="4918186"/>
            <a:ext cx="3809658" cy="2000548"/>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JEREMIAH 23:29-30</a:t>
            </a:r>
            <a:endParaRPr lang="en-US" sz="6000" dirty="0">
              <a:latin typeface="Calibri" panose="020F0502020204030204" pitchFamily="34" charset="0"/>
              <a:cs typeface="Calibri" panose="020F0502020204030204" pitchFamily="34" charset="0"/>
            </a:endParaRPr>
          </a:p>
          <a:p>
            <a:endParaRPr lang="en-US" dirty="0"/>
          </a:p>
          <a:p>
            <a:endParaRPr lang="en-US" dirty="0"/>
          </a:p>
        </p:txBody>
      </p:sp>
      <p:sp>
        <p:nvSpPr>
          <p:cNvPr id="11" name="TextBox 10">
            <a:extLst>
              <a:ext uri="{FF2B5EF4-FFF2-40B4-BE49-F238E27FC236}">
                <a16:creationId xmlns:a16="http://schemas.microsoft.com/office/drawing/2014/main" id="{B9CB4A42-487F-43FF-8616-FD4EA63D481B}"/>
              </a:ext>
            </a:extLst>
          </p:cNvPr>
          <p:cNvSpPr txBox="1"/>
          <p:nvPr/>
        </p:nvSpPr>
        <p:spPr>
          <a:xfrm>
            <a:off x="4301394" y="660055"/>
            <a:ext cx="7587343" cy="5262979"/>
          </a:xfrm>
          <a:prstGeom prst="rect">
            <a:avLst/>
          </a:prstGeom>
          <a:noFill/>
          <a:ln>
            <a:solidFill>
              <a:schemeClr val="accent1">
                <a:lumMod val="40000"/>
                <a:lumOff val="60000"/>
              </a:schemeClr>
            </a:solidFill>
          </a:ln>
        </p:spPr>
        <p:txBody>
          <a:bodyPr wrap="square" rtlCol="0">
            <a:spAutoFit/>
          </a:bodyPr>
          <a:lstStyle/>
          <a:p>
            <a:r>
              <a:rPr lang="en-US" sz="4800" dirty="0">
                <a:latin typeface="Calibri" panose="020F0502020204030204" pitchFamily="34" charset="0"/>
                <a:cs typeface="Calibri" panose="020F0502020204030204" pitchFamily="34" charset="0"/>
              </a:rPr>
              <a:t>"Is not my word like </a:t>
            </a:r>
            <a:r>
              <a:rPr lang="en-US" sz="4800" u="sng" dirty="0">
                <a:latin typeface="Calibri" panose="020F0502020204030204" pitchFamily="34" charset="0"/>
                <a:cs typeface="Calibri" panose="020F0502020204030204" pitchFamily="34" charset="0"/>
              </a:rPr>
              <a:t>fire</a:t>
            </a:r>
            <a:r>
              <a:rPr lang="en-US" sz="4800" dirty="0">
                <a:latin typeface="Calibri" panose="020F0502020204030204" pitchFamily="34" charset="0"/>
                <a:cs typeface="Calibri" panose="020F0502020204030204" pitchFamily="34" charset="0"/>
              </a:rPr>
              <a:t>?" declares the Lord, "and like a </a:t>
            </a:r>
            <a:r>
              <a:rPr lang="en-US" sz="4800" u="sng" dirty="0">
                <a:latin typeface="Calibri" panose="020F0502020204030204" pitchFamily="34" charset="0"/>
                <a:cs typeface="Calibri" panose="020F0502020204030204" pitchFamily="34" charset="0"/>
              </a:rPr>
              <a:t>hammer which shatters a rock</a:t>
            </a:r>
            <a:r>
              <a:rPr lang="en-US" sz="4800" dirty="0">
                <a:latin typeface="Calibri" panose="020F0502020204030204" pitchFamily="34" charset="0"/>
                <a:cs typeface="Calibri" panose="020F0502020204030204" pitchFamily="34" charset="0"/>
              </a:rPr>
              <a:t>? Therefore behold, I am against the prophets," declares the Lord, 'who steal my words from each other.’”</a:t>
            </a:r>
          </a:p>
        </p:txBody>
      </p:sp>
      <p:pic>
        <p:nvPicPr>
          <p:cNvPr id="4" name="Picture 3">
            <a:extLst>
              <a:ext uri="{FF2B5EF4-FFF2-40B4-BE49-F238E27FC236}">
                <a16:creationId xmlns:a16="http://schemas.microsoft.com/office/drawing/2014/main" id="{06310CF8-181D-4292-929C-4CA685A17404}"/>
              </a:ext>
            </a:extLst>
          </p:cNvPr>
          <p:cNvPicPr>
            <a:picLocks noChangeAspect="1"/>
          </p:cNvPicPr>
          <p:nvPr/>
        </p:nvPicPr>
        <p:blipFill rotWithShape="1">
          <a:blip r:embed="rId4"/>
          <a:srcRect l="37509"/>
          <a:stretch/>
        </p:blipFill>
        <p:spPr>
          <a:xfrm>
            <a:off x="0" y="0"/>
            <a:ext cx="3809658" cy="3429297"/>
          </a:xfrm>
          <a:prstGeom prst="rect">
            <a:avLst/>
          </a:prstGeom>
        </p:spPr>
      </p:pic>
    </p:spTree>
    <p:extLst>
      <p:ext uri="{BB962C8B-B14F-4D97-AF65-F5344CB8AC3E}">
        <p14:creationId xmlns:p14="http://schemas.microsoft.com/office/powerpoint/2010/main" val="2308665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652725575"/>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5" y="440936"/>
            <a:ext cx="6608780" cy="5909310"/>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 also must be ready, because the Son of Man will come at an hour when you do not expect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40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Luke 12:40</a:t>
            </a:r>
          </a:p>
        </p:txBody>
      </p:sp>
    </p:spTree>
    <p:extLst>
      <p:ext uri="{BB962C8B-B14F-4D97-AF65-F5344CB8AC3E}">
        <p14:creationId xmlns:p14="http://schemas.microsoft.com/office/powerpoint/2010/main" val="424383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5" y="440936"/>
            <a:ext cx="6608780" cy="6186309"/>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would not be right for us to neglect the ministry of the word of God in order to wait on tables. Brothers and sisters, choose seven men from among you who are known to be full of the Spirit and wisdom. We will turn this responsibility over to them and will give our attention to prayer and the ministry of the word.”</a:t>
            </a:r>
            <a:endParaRPr lang="en-US" sz="360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Acts 6:2-4</a:t>
            </a:r>
          </a:p>
        </p:txBody>
      </p:sp>
    </p:spTree>
    <p:extLst>
      <p:ext uri="{BB962C8B-B14F-4D97-AF65-F5344CB8AC3E}">
        <p14:creationId xmlns:p14="http://schemas.microsoft.com/office/powerpoint/2010/main" val="207121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349705379"/>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04227" y="1655906"/>
            <a:ext cx="6831106" cy="3970318"/>
          </a:xfrm>
          <a:prstGeom prst="rect">
            <a:avLst/>
          </a:prstGeom>
          <a:noFill/>
          <a:ln>
            <a:solidFill>
              <a:schemeClr val="accent1">
                <a:lumMod val="40000"/>
                <a:lumOff val="60000"/>
              </a:schemeClr>
            </a:solidFill>
          </a:ln>
        </p:spPr>
        <p:txBody>
          <a:bodyPr wrap="square" rtlCol="0">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white"/>
                </a:solidFill>
                <a:latin typeface="Calibri" panose="020F0502020204030204" pitchFamily="34" charset="0"/>
                <a:cs typeface="Calibri" panose="020F0502020204030204" pitchFamily="34" charset="0"/>
              </a:rPr>
              <a:t>It prompts us to repentance</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white"/>
                </a:solidFill>
                <a:latin typeface="Calibri" panose="020F0502020204030204" pitchFamily="34" charset="0"/>
                <a:cs typeface="Calibri" panose="020F0502020204030204" pitchFamily="34" charset="0"/>
              </a:rPr>
              <a:t>It cleanses us by washing</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renews our mind</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reveals the future</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prepares us for rapture/resurrection</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8708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517927273"/>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4936992" y="474345"/>
            <a:ext cx="6831106" cy="5909310"/>
          </a:xfrm>
          <a:prstGeom prst="rect">
            <a:avLst/>
          </a:prstGeom>
          <a:noFill/>
          <a:ln>
            <a:solidFill>
              <a:schemeClr val="accent1">
                <a:lumMod val="40000"/>
                <a:lumOff val="60000"/>
              </a:schemeClr>
            </a:solidFill>
          </a:ln>
        </p:spPr>
        <p:txBody>
          <a:bodyPr wrap="square" rtlCol="0">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dirty="0">
                <a:solidFill>
                  <a:prstClr val="white"/>
                </a:solidFill>
                <a:latin typeface="Calibri" panose="020F0502020204030204" pitchFamily="34" charset="0"/>
                <a:cs typeface="Calibri" panose="020F0502020204030204" pitchFamily="34" charset="0"/>
              </a:rPr>
              <a:t>It reveals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refutes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dirty="0">
                <a:solidFill>
                  <a:prstClr val="white"/>
                </a:solidFill>
                <a:latin typeface="Calibri" panose="020F0502020204030204" pitchFamily="34" charset="0"/>
                <a:cs typeface="Calibri" panose="020F0502020204030204" pitchFamily="34" charset="0"/>
              </a:rPr>
              <a:t>It reproduces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revives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re</a:t>
            </a:r>
            <a:r>
              <a:rPr lang="en-US" sz="5400" dirty="0">
                <a:solidFill>
                  <a:prstClr val="white"/>
                </a:solidFill>
                <a:latin typeface="Calibri" panose="020F0502020204030204" pitchFamily="34" charset="0"/>
                <a:cs typeface="Calibri" panose="020F0502020204030204" pitchFamily="34" charset="0"/>
              </a:rPr>
              <a:t>-directs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rewards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dirty="0">
                <a:solidFill>
                  <a:prstClr val="white"/>
                </a:solidFill>
                <a:latin typeface="Calibri" panose="020F0502020204030204" pitchFamily="34" charset="0"/>
                <a:cs typeface="Calibri" panose="020F0502020204030204" pitchFamily="34" charset="0"/>
              </a:rPr>
              <a:t>It makes ready</a:t>
            </a:r>
            <a:endPar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7796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latin typeface="Calibri" panose="020F0502020204030204" pitchFamily="34" charset="0"/>
                <a:cs typeface="Calibri" panose="020F0502020204030204" pitchFamily="34" charset="0"/>
              </a:rPr>
              <a:t>SCRIPTURE</a:t>
            </a:r>
          </a:p>
        </p:txBody>
      </p:sp>
      <p:sp>
        <p:nvSpPr>
          <p:cNvPr id="8" name="TextBox 7">
            <a:extLst>
              <a:ext uri="{FF2B5EF4-FFF2-40B4-BE49-F238E27FC236}">
                <a16:creationId xmlns:a16="http://schemas.microsoft.com/office/drawing/2014/main" id="{223670C4-C7E6-46C9-BC29-86DB8CD360AA}"/>
              </a:ext>
            </a:extLst>
          </p:cNvPr>
          <p:cNvSpPr txBox="1"/>
          <p:nvPr/>
        </p:nvSpPr>
        <p:spPr>
          <a:xfrm>
            <a:off x="0" y="4918186"/>
            <a:ext cx="3809658" cy="2000548"/>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HEBREWS</a:t>
            </a:r>
          </a:p>
          <a:p>
            <a:pPr algn="ctr"/>
            <a:r>
              <a:rPr lang="en-US" sz="4400" dirty="0">
                <a:latin typeface="Calibri" panose="020F0502020204030204" pitchFamily="34" charset="0"/>
                <a:cs typeface="Calibri" panose="020F0502020204030204" pitchFamily="34" charset="0"/>
              </a:rPr>
              <a:t>4:12</a:t>
            </a:r>
            <a:endParaRPr lang="en-US" sz="6000" dirty="0">
              <a:latin typeface="Calibri" panose="020F0502020204030204" pitchFamily="34" charset="0"/>
              <a:cs typeface="Calibri" panose="020F0502020204030204" pitchFamily="34" charset="0"/>
            </a:endParaRPr>
          </a:p>
          <a:p>
            <a:endParaRPr lang="en-US" dirty="0"/>
          </a:p>
          <a:p>
            <a:endParaRPr lang="en-US" dirty="0"/>
          </a:p>
        </p:txBody>
      </p:sp>
      <p:sp>
        <p:nvSpPr>
          <p:cNvPr id="11" name="TextBox 10">
            <a:extLst>
              <a:ext uri="{FF2B5EF4-FFF2-40B4-BE49-F238E27FC236}">
                <a16:creationId xmlns:a16="http://schemas.microsoft.com/office/drawing/2014/main" id="{B9CB4A42-487F-43FF-8616-FD4EA63D481B}"/>
              </a:ext>
            </a:extLst>
          </p:cNvPr>
          <p:cNvSpPr txBox="1"/>
          <p:nvPr/>
        </p:nvSpPr>
        <p:spPr>
          <a:xfrm>
            <a:off x="4261053" y="428178"/>
            <a:ext cx="7587343" cy="6001643"/>
          </a:xfrm>
          <a:prstGeom prst="rect">
            <a:avLst/>
          </a:prstGeom>
          <a:noFill/>
          <a:ln>
            <a:solidFill>
              <a:schemeClr val="accent1">
                <a:lumMod val="40000"/>
                <a:lumOff val="60000"/>
              </a:schemeClr>
            </a:solidFill>
          </a:ln>
        </p:spPr>
        <p:txBody>
          <a:bodyPr wrap="square" rtlCol="0">
            <a:spAutoFit/>
          </a:bodyPr>
          <a:lstStyle/>
          <a:p>
            <a:r>
              <a:rPr lang="en-US" sz="4800" dirty="0">
                <a:latin typeface="Calibri" panose="020F0502020204030204" pitchFamily="34" charset="0"/>
                <a:cs typeface="Calibri" panose="020F0502020204030204" pitchFamily="34" charset="0"/>
              </a:rPr>
              <a:t>For the word of God is </a:t>
            </a:r>
            <a:r>
              <a:rPr lang="en-US" sz="4800" u="sng" dirty="0">
                <a:latin typeface="Calibri" panose="020F0502020204030204" pitchFamily="34" charset="0"/>
                <a:cs typeface="Calibri" panose="020F0502020204030204" pitchFamily="34" charset="0"/>
              </a:rPr>
              <a:t>alive and active</a:t>
            </a:r>
            <a:r>
              <a:rPr lang="en-US" sz="4800" dirty="0">
                <a:latin typeface="Calibri" panose="020F0502020204030204" pitchFamily="34" charset="0"/>
                <a:cs typeface="Calibri" panose="020F0502020204030204" pitchFamily="34" charset="0"/>
              </a:rPr>
              <a:t>. </a:t>
            </a:r>
            <a:r>
              <a:rPr lang="en-US" sz="4800" u="sng" dirty="0">
                <a:latin typeface="Calibri" panose="020F0502020204030204" pitchFamily="34" charset="0"/>
                <a:cs typeface="Calibri" panose="020F0502020204030204" pitchFamily="34" charset="0"/>
              </a:rPr>
              <a:t>Sharper</a:t>
            </a:r>
            <a:r>
              <a:rPr lang="en-US" sz="4800" dirty="0">
                <a:latin typeface="Calibri" panose="020F0502020204030204" pitchFamily="34" charset="0"/>
                <a:cs typeface="Calibri" panose="020F0502020204030204" pitchFamily="34" charset="0"/>
              </a:rPr>
              <a:t> than any double-edged sword, it penetrates even to dividing soul and spirit, joints and marrow; it judges the thoughts and attitudes of the heart.</a:t>
            </a:r>
          </a:p>
        </p:txBody>
      </p:sp>
      <p:pic>
        <p:nvPicPr>
          <p:cNvPr id="4" name="Picture 3">
            <a:extLst>
              <a:ext uri="{FF2B5EF4-FFF2-40B4-BE49-F238E27FC236}">
                <a16:creationId xmlns:a16="http://schemas.microsoft.com/office/drawing/2014/main" id="{DBB334F7-8C48-453F-9C5D-8E0C8C5041DB}"/>
              </a:ext>
            </a:extLst>
          </p:cNvPr>
          <p:cNvPicPr>
            <a:picLocks noChangeAspect="1"/>
          </p:cNvPicPr>
          <p:nvPr/>
        </p:nvPicPr>
        <p:blipFill>
          <a:blip r:embed="rId4"/>
          <a:stretch>
            <a:fillRect/>
          </a:stretch>
        </p:blipFill>
        <p:spPr>
          <a:xfrm>
            <a:off x="0" y="0"/>
            <a:ext cx="3810330" cy="3432345"/>
          </a:xfrm>
          <a:prstGeom prst="rect">
            <a:avLst/>
          </a:prstGeom>
        </p:spPr>
      </p:pic>
    </p:spTree>
    <p:extLst>
      <p:ext uri="{BB962C8B-B14F-4D97-AF65-F5344CB8AC3E}">
        <p14:creationId xmlns:p14="http://schemas.microsoft.com/office/powerpoint/2010/main" val="94580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latin typeface="Calibri" panose="020F0502020204030204" pitchFamily="34" charset="0"/>
                <a:cs typeface="Calibri" panose="020F0502020204030204" pitchFamily="34" charset="0"/>
              </a:rPr>
              <a:t>INTRO</a:t>
            </a:r>
          </a:p>
        </p:txBody>
      </p:sp>
      <p:sp>
        <p:nvSpPr>
          <p:cNvPr id="8" name="TextBox 7">
            <a:extLst>
              <a:ext uri="{FF2B5EF4-FFF2-40B4-BE49-F238E27FC236}">
                <a16:creationId xmlns:a16="http://schemas.microsoft.com/office/drawing/2014/main" id="{223670C4-C7E6-46C9-BC29-86DB8CD360AA}"/>
              </a:ext>
            </a:extLst>
          </p:cNvPr>
          <p:cNvSpPr txBox="1"/>
          <p:nvPr/>
        </p:nvSpPr>
        <p:spPr>
          <a:xfrm>
            <a:off x="0" y="4918186"/>
            <a:ext cx="3809658" cy="646331"/>
          </a:xfrm>
          <a:prstGeom prst="rect">
            <a:avLst/>
          </a:prstGeom>
          <a:noFill/>
        </p:spPr>
        <p:txBody>
          <a:bodyPr wrap="square" rtlCol="0">
            <a:spAutoFit/>
          </a:bodyPr>
          <a:lstStyle/>
          <a:p>
            <a:endParaRPr lang="en-US" dirty="0"/>
          </a:p>
          <a:p>
            <a:endParaRPr lang="en-US" dirty="0"/>
          </a:p>
        </p:txBody>
      </p:sp>
      <p:sp>
        <p:nvSpPr>
          <p:cNvPr id="11" name="TextBox 10">
            <a:extLst>
              <a:ext uri="{FF2B5EF4-FFF2-40B4-BE49-F238E27FC236}">
                <a16:creationId xmlns:a16="http://schemas.microsoft.com/office/drawing/2014/main" id="{B9CB4A42-487F-43FF-8616-FD4EA63D481B}"/>
              </a:ext>
            </a:extLst>
          </p:cNvPr>
          <p:cNvSpPr txBox="1"/>
          <p:nvPr/>
        </p:nvSpPr>
        <p:spPr>
          <a:xfrm>
            <a:off x="4180371" y="1893908"/>
            <a:ext cx="7587343" cy="707886"/>
          </a:xfrm>
          <a:prstGeom prst="rect">
            <a:avLst/>
          </a:prstGeom>
          <a:noFill/>
          <a:ln>
            <a:solidFill>
              <a:schemeClr val="accent1">
                <a:lumMod val="40000"/>
                <a:lumOff val="60000"/>
              </a:schemeClr>
            </a:solidFill>
          </a:ln>
        </p:spPr>
        <p:txBody>
          <a:bodyPr wrap="square" rtlCol="0">
            <a:spAutoFit/>
          </a:bodyPr>
          <a:lstStyle/>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General &amp; Scientific Knowledge?</a:t>
            </a:r>
          </a:p>
        </p:txBody>
      </p:sp>
      <p:pic>
        <p:nvPicPr>
          <p:cNvPr id="4" name="Picture 3">
            <a:extLst>
              <a:ext uri="{FF2B5EF4-FFF2-40B4-BE49-F238E27FC236}">
                <a16:creationId xmlns:a16="http://schemas.microsoft.com/office/drawing/2014/main" id="{1460D5E8-EFAE-4F26-A306-D68C0CCFB72A}"/>
              </a:ext>
            </a:extLst>
          </p:cNvPr>
          <p:cNvPicPr>
            <a:picLocks noChangeAspect="1"/>
          </p:cNvPicPr>
          <p:nvPr/>
        </p:nvPicPr>
        <p:blipFill>
          <a:blip r:embed="rId4"/>
          <a:stretch>
            <a:fillRect/>
          </a:stretch>
        </p:blipFill>
        <p:spPr>
          <a:xfrm>
            <a:off x="0" y="0"/>
            <a:ext cx="3810330" cy="3432345"/>
          </a:xfrm>
          <a:prstGeom prst="rect">
            <a:avLst/>
          </a:prstGeom>
        </p:spPr>
      </p:pic>
    </p:spTree>
    <p:extLst>
      <p:ext uri="{BB962C8B-B14F-4D97-AF65-F5344CB8AC3E}">
        <p14:creationId xmlns:p14="http://schemas.microsoft.com/office/powerpoint/2010/main" val="343171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latin typeface="Calibri" panose="020F0502020204030204" pitchFamily="34" charset="0"/>
                <a:cs typeface="Calibri" panose="020F0502020204030204" pitchFamily="34" charset="0"/>
              </a:rPr>
              <a:t>INTRO</a:t>
            </a:r>
          </a:p>
        </p:txBody>
      </p:sp>
      <p:sp>
        <p:nvSpPr>
          <p:cNvPr id="11" name="TextBox 10">
            <a:extLst>
              <a:ext uri="{FF2B5EF4-FFF2-40B4-BE49-F238E27FC236}">
                <a16:creationId xmlns:a16="http://schemas.microsoft.com/office/drawing/2014/main" id="{B9CB4A42-487F-43FF-8616-FD4EA63D481B}"/>
              </a:ext>
            </a:extLst>
          </p:cNvPr>
          <p:cNvSpPr txBox="1"/>
          <p:nvPr/>
        </p:nvSpPr>
        <p:spPr>
          <a:xfrm>
            <a:off x="4314841" y="1714648"/>
            <a:ext cx="7587343" cy="1323439"/>
          </a:xfrm>
          <a:prstGeom prst="rect">
            <a:avLst/>
          </a:prstGeom>
          <a:noFill/>
          <a:ln>
            <a:solidFill>
              <a:schemeClr val="accent1">
                <a:lumMod val="40000"/>
                <a:lumOff val="60000"/>
              </a:schemeClr>
            </a:solidFill>
          </a:ln>
        </p:spPr>
        <p:txBody>
          <a:bodyPr wrap="square" rtlCol="0">
            <a:spAutoFit/>
          </a:bodyPr>
          <a:lstStyle/>
          <a:p>
            <a:pPr marL="571500" indent="-571500">
              <a:buFont typeface="Arial" panose="020B0604020202020204" pitchFamily="34" charset="0"/>
              <a:buChar char="•"/>
            </a:pPr>
            <a:r>
              <a:rPr lang="en-US" sz="4000" strike="sngStrike" dirty="0">
                <a:latin typeface="Calibri" panose="020F0502020204030204" pitchFamily="34" charset="0"/>
                <a:cs typeface="Calibri" panose="020F0502020204030204" pitchFamily="34" charset="0"/>
              </a:rPr>
              <a:t>General &amp; Scientific Knowledge? </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World Religions Knowledge?</a:t>
            </a:r>
          </a:p>
        </p:txBody>
      </p:sp>
      <p:pic>
        <p:nvPicPr>
          <p:cNvPr id="4" name="Picture 3">
            <a:extLst>
              <a:ext uri="{FF2B5EF4-FFF2-40B4-BE49-F238E27FC236}">
                <a16:creationId xmlns:a16="http://schemas.microsoft.com/office/drawing/2014/main" id="{B5E3C3DC-1FCD-4000-AF4E-98FC936D75C7}"/>
              </a:ext>
            </a:extLst>
          </p:cNvPr>
          <p:cNvPicPr>
            <a:picLocks noChangeAspect="1"/>
          </p:cNvPicPr>
          <p:nvPr/>
        </p:nvPicPr>
        <p:blipFill>
          <a:blip r:embed="rId4"/>
          <a:stretch>
            <a:fillRect/>
          </a:stretch>
        </p:blipFill>
        <p:spPr>
          <a:xfrm>
            <a:off x="0" y="0"/>
            <a:ext cx="3810330" cy="3432345"/>
          </a:xfrm>
          <a:prstGeom prst="rect">
            <a:avLst/>
          </a:prstGeom>
        </p:spPr>
      </p:pic>
    </p:spTree>
    <p:extLst>
      <p:ext uri="{BB962C8B-B14F-4D97-AF65-F5344CB8AC3E}">
        <p14:creationId xmlns:p14="http://schemas.microsoft.com/office/powerpoint/2010/main" val="192488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latin typeface="Calibri" panose="020F0502020204030204" pitchFamily="34" charset="0"/>
                <a:cs typeface="Calibri" panose="020F0502020204030204" pitchFamily="34" charset="0"/>
              </a:rPr>
              <a:t>INTRO</a:t>
            </a:r>
          </a:p>
        </p:txBody>
      </p:sp>
      <p:sp>
        <p:nvSpPr>
          <p:cNvPr id="11" name="TextBox 10">
            <a:extLst>
              <a:ext uri="{FF2B5EF4-FFF2-40B4-BE49-F238E27FC236}">
                <a16:creationId xmlns:a16="http://schemas.microsoft.com/office/drawing/2014/main" id="{B9CB4A42-487F-43FF-8616-FD4EA63D481B}"/>
              </a:ext>
            </a:extLst>
          </p:cNvPr>
          <p:cNvSpPr txBox="1"/>
          <p:nvPr/>
        </p:nvSpPr>
        <p:spPr>
          <a:xfrm>
            <a:off x="4261053" y="1736401"/>
            <a:ext cx="7587343" cy="1938992"/>
          </a:xfrm>
          <a:prstGeom prst="rect">
            <a:avLst/>
          </a:prstGeom>
          <a:noFill/>
          <a:ln>
            <a:solidFill>
              <a:schemeClr val="accent1">
                <a:lumMod val="40000"/>
                <a:lumOff val="60000"/>
              </a:schemeClr>
            </a:solidFill>
          </a:ln>
        </p:spPr>
        <p:txBody>
          <a:bodyPr wrap="square" rtlCol="0">
            <a:spAutoFit/>
          </a:bodyPr>
          <a:lstStyle/>
          <a:p>
            <a:pPr marL="571500" indent="-571500">
              <a:buFont typeface="Arial" panose="020B0604020202020204" pitchFamily="34" charset="0"/>
              <a:buChar char="•"/>
            </a:pPr>
            <a:r>
              <a:rPr lang="en-US" sz="4000" strike="sngStrike" dirty="0">
                <a:latin typeface="Calibri" panose="020F0502020204030204" pitchFamily="34" charset="0"/>
                <a:cs typeface="Calibri" panose="020F0502020204030204" pitchFamily="34" charset="0"/>
              </a:rPr>
              <a:t>General &amp; Scientific Knowledge? </a:t>
            </a:r>
          </a:p>
          <a:p>
            <a:pPr marL="571500" indent="-571500">
              <a:buFont typeface="Arial" panose="020B0604020202020204" pitchFamily="34" charset="0"/>
              <a:buChar char="•"/>
            </a:pPr>
            <a:r>
              <a:rPr lang="en-US" sz="4000" strike="sngStrike" dirty="0">
                <a:latin typeface="Calibri" panose="020F0502020204030204" pitchFamily="34" charset="0"/>
                <a:cs typeface="Calibri" panose="020F0502020204030204" pitchFamily="34" charset="0"/>
              </a:rPr>
              <a:t>World Religions Knowledge?</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Theology &amp; Christian Religion?</a:t>
            </a:r>
          </a:p>
        </p:txBody>
      </p:sp>
      <p:pic>
        <p:nvPicPr>
          <p:cNvPr id="4" name="Picture 3">
            <a:extLst>
              <a:ext uri="{FF2B5EF4-FFF2-40B4-BE49-F238E27FC236}">
                <a16:creationId xmlns:a16="http://schemas.microsoft.com/office/drawing/2014/main" id="{E9AB9DA0-9FB0-4DF3-A361-DDFADD0820DD}"/>
              </a:ext>
            </a:extLst>
          </p:cNvPr>
          <p:cNvPicPr>
            <a:picLocks noChangeAspect="1"/>
          </p:cNvPicPr>
          <p:nvPr/>
        </p:nvPicPr>
        <p:blipFill>
          <a:blip r:embed="rId4"/>
          <a:stretch>
            <a:fillRect/>
          </a:stretch>
        </p:blipFill>
        <p:spPr>
          <a:xfrm>
            <a:off x="0" y="0"/>
            <a:ext cx="3810330" cy="3432345"/>
          </a:xfrm>
          <a:prstGeom prst="rect">
            <a:avLst/>
          </a:prstGeom>
        </p:spPr>
      </p:pic>
    </p:spTree>
    <p:extLst>
      <p:ext uri="{BB962C8B-B14F-4D97-AF65-F5344CB8AC3E}">
        <p14:creationId xmlns:p14="http://schemas.microsoft.com/office/powerpoint/2010/main" val="335350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latin typeface="Calibri" panose="020F0502020204030204" pitchFamily="34" charset="0"/>
                <a:cs typeface="Calibri" panose="020F0502020204030204" pitchFamily="34" charset="0"/>
              </a:rPr>
              <a:t>INTRO</a:t>
            </a:r>
          </a:p>
        </p:txBody>
      </p:sp>
      <p:sp>
        <p:nvSpPr>
          <p:cNvPr id="11" name="TextBox 10">
            <a:extLst>
              <a:ext uri="{FF2B5EF4-FFF2-40B4-BE49-F238E27FC236}">
                <a16:creationId xmlns:a16="http://schemas.microsoft.com/office/drawing/2014/main" id="{B9CB4A42-487F-43FF-8616-FD4EA63D481B}"/>
              </a:ext>
            </a:extLst>
          </p:cNvPr>
          <p:cNvSpPr txBox="1"/>
          <p:nvPr/>
        </p:nvSpPr>
        <p:spPr>
          <a:xfrm>
            <a:off x="4234159" y="1714648"/>
            <a:ext cx="7587343" cy="1938992"/>
          </a:xfrm>
          <a:prstGeom prst="rect">
            <a:avLst/>
          </a:prstGeom>
          <a:noFill/>
          <a:ln>
            <a:solidFill>
              <a:schemeClr val="accent1">
                <a:lumMod val="40000"/>
                <a:lumOff val="60000"/>
              </a:schemeClr>
            </a:solidFill>
          </a:ln>
        </p:spPr>
        <p:txBody>
          <a:bodyPr wrap="square" rtlCol="0">
            <a:spAutoFit/>
          </a:bodyPr>
          <a:lstStyle/>
          <a:p>
            <a:pPr marL="571500" indent="-571500">
              <a:buFont typeface="Arial" panose="020B0604020202020204" pitchFamily="34" charset="0"/>
              <a:buChar char="•"/>
            </a:pPr>
            <a:r>
              <a:rPr lang="en-US" sz="4000" strike="sngStrike" dirty="0">
                <a:latin typeface="Calibri" panose="020F0502020204030204" pitchFamily="34" charset="0"/>
                <a:cs typeface="Calibri" panose="020F0502020204030204" pitchFamily="34" charset="0"/>
              </a:rPr>
              <a:t>General &amp; Scientific Knowledge? </a:t>
            </a:r>
          </a:p>
          <a:p>
            <a:pPr marL="571500" indent="-571500">
              <a:buFont typeface="Arial" panose="020B0604020202020204" pitchFamily="34" charset="0"/>
              <a:buChar char="•"/>
            </a:pPr>
            <a:r>
              <a:rPr lang="en-US" sz="4000" strike="sngStrike" dirty="0">
                <a:latin typeface="Calibri" panose="020F0502020204030204" pitchFamily="34" charset="0"/>
                <a:cs typeface="Calibri" panose="020F0502020204030204" pitchFamily="34" charset="0"/>
              </a:rPr>
              <a:t>World Religions Knowledge?</a:t>
            </a:r>
          </a:p>
          <a:p>
            <a:pPr marL="571500" indent="-571500">
              <a:buFont typeface="Arial" panose="020B0604020202020204" pitchFamily="34" charset="0"/>
              <a:buChar char="•"/>
            </a:pPr>
            <a:r>
              <a:rPr lang="en-US" sz="4000" strike="sngStrike" dirty="0">
                <a:latin typeface="Calibri" panose="020F0502020204030204" pitchFamily="34" charset="0"/>
                <a:cs typeface="Calibri" panose="020F0502020204030204" pitchFamily="34" charset="0"/>
              </a:rPr>
              <a:t>Theology &amp; Christian Religion?</a:t>
            </a:r>
            <a:endParaRPr lang="en-US" sz="4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768328E-04CC-486D-A237-278E64A2E89B}"/>
              </a:ext>
            </a:extLst>
          </p:cNvPr>
          <p:cNvPicPr>
            <a:picLocks noChangeAspect="1"/>
          </p:cNvPicPr>
          <p:nvPr/>
        </p:nvPicPr>
        <p:blipFill>
          <a:blip r:embed="rId4"/>
          <a:stretch>
            <a:fillRect/>
          </a:stretch>
        </p:blipFill>
        <p:spPr>
          <a:xfrm>
            <a:off x="0" y="0"/>
            <a:ext cx="3810330" cy="3432345"/>
          </a:xfrm>
          <a:prstGeom prst="rect">
            <a:avLst/>
          </a:prstGeom>
        </p:spPr>
      </p:pic>
    </p:spTree>
    <p:extLst>
      <p:ext uri="{BB962C8B-B14F-4D97-AF65-F5344CB8AC3E}">
        <p14:creationId xmlns:p14="http://schemas.microsoft.com/office/powerpoint/2010/main" val="35124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165609347"/>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438886" y="2244060"/>
            <a:ext cx="6347012" cy="4154984"/>
          </a:xfrm>
          <a:prstGeom prst="rect">
            <a:avLst/>
          </a:prstGeom>
          <a:noFill/>
          <a:ln>
            <a:solidFill>
              <a:schemeClr val="accent1">
                <a:lumMod val="40000"/>
                <a:lumOff val="60000"/>
              </a:schemeClr>
            </a:solidFill>
          </a:ln>
        </p:spPr>
        <p:txBody>
          <a:bodyPr wrap="square" rtlCol="0">
            <a:spAutoFit/>
          </a:bodyPr>
          <a:lstStyle/>
          <a:p>
            <a:pPr algn="ctr"/>
            <a:r>
              <a:rPr lang="en-US" sz="8800" dirty="0">
                <a:latin typeface="Calibri" panose="020F0502020204030204" pitchFamily="34" charset="0"/>
                <a:cs typeface="Calibri" panose="020F0502020204030204" pitchFamily="34" charset="0"/>
              </a:rPr>
              <a:t>GENESIS</a:t>
            </a:r>
          </a:p>
          <a:p>
            <a:pPr algn="ctr"/>
            <a:r>
              <a:rPr lang="en-US" sz="8800" dirty="0">
                <a:latin typeface="Calibri" panose="020F0502020204030204" pitchFamily="34" charset="0"/>
                <a:cs typeface="Calibri" panose="020F0502020204030204" pitchFamily="34" charset="0"/>
              </a:rPr>
              <a:t>Thru</a:t>
            </a:r>
          </a:p>
          <a:p>
            <a:pPr algn="ctr"/>
            <a:r>
              <a:rPr lang="en-US" sz="8800" dirty="0">
                <a:latin typeface="Calibri" panose="020F0502020204030204" pitchFamily="34" charset="0"/>
                <a:cs typeface="Calibri" panose="020F0502020204030204" pitchFamily="34" charset="0"/>
              </a:rPr>
              <a:t>REVELATION</a:t>
            </a:r>
          </a:p>
        </p:txBody>
      </p:sp>
    </p:spTree>
    <p:extLst>
      <p:ext uri="{BB962C8B-B14F-4D97-AF65-F5344CB8AC3E}">
        <p14:creationId xmlns:p14="http://schemas.microsoft.com/office/powerpoint/2010/main" val="267602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Word of God Does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870904036"/>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8" y="2244060"/>
            <a:ext cx="6608780" cy="2062103"/>
          </a:xfrm>
          <a:prstGeom prst="rect">
            <a:avLst/>
          </a:prstGeom>
          <a:noFill/>
          <a:ln>
            <a:solidFill>
              <a:schemeClr val="accent1">
                <a:lumMod val="40000"/>
                <a:lumOff val="60000"/>
              </a:schemeClr>
            </a:solidFill>
          </a:ln>
        </p:spPr>
        <p:txBody>
          <a:bodyPr wrap="square" rtlCol="0">
            <a:sp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How &amp; when the world was created</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The reason humanity is as it is</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The true nature of God</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What happens to us after we die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9040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1de84c5-8ec0-4a44-bb5d-ae2076cefa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10" ma:contentTypeDescription="Create a new document." ma:contentTypeScope="" ma:versionID="493b081108e357045e8d1b70343f828b">
  <xsd:schema xmlns:xsd="http://www.w3.org/2001/XMLSchema" xmlns:xs="http://www.w3.org/2001/XMLSchema" xmlns:p="http://schemas.microsoft.com/office/2006/metadata/properties" xmlns:ns3="f1de84c5-8ec0-4a44-bb5d-ae2076cefafc" targetNamespace="http://schemas.microsoft.com/office/2006/metadata/properties" ma:root="true" ma:fieldsID="c0c6855243e76a00bef1c45b52274d6e"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70FC5-1855-47AB-8CE1-CB3C873A8988}">
  <ds:schemaRefs>
    <ds:schemaRef ds:uri="http://purl.org/dc/dcmitype/"/>
    <ds:schemaRef ds:uri="http://schemas.microsoft.com/office/2006/documentManagement/types"/>
    <ds:schemaRef ds:uri="f1de84c5-8ec0-4a44-bb5d-ae2076cefafc"/>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B232794-2B39-4F49-8A0B-F66B1C062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CB38EC-895A-4F8F-8F75-E263501AB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Integer pillars</Template>
  <TotalTime>0</TotalTime>
  <Words>778</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Nova</vt:lpstr>
      <vt:lpstr>Arial Nova Light</vt:lpstr>
      <vt:lpstr>Calibri</vt:lpstr>
      <vt:lpstr>Wingdings 2</vt:lpstr>
      <vt:lpstr>SlateVTI</vt:lpstr>
      <vt:lpstr>SEVEN THINGS</vt:lpstr>
      <vt:lpstr>PowerPoint Presentation</vt:lpstr>
      <vt:lpstr>PowerPoint Presentation</vt:lpstr>
      <vt:lpstr>PowerPoint Presentation</vt:lpstr>
      <vt:lpstr>PowerPoint Presentation</vt:lpstr>
      <vt:lpstr>PowerPoint Presentation</vt:lpstr>
      <vt:lpstr>PowerPoint Presentation</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lpstr>SEVEN THINGS:  The Word of God Does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2020-07-11T18:07:18Z</dcterms:created>
  <dcterms:modified xsi:type="dcterms:W3CDTF">2020-08-02T13:33:08Z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