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0" r:id="rId5"/>
    <p:sldId id="283" r:id="rId6"/>
    <p:sldId id="313" r:id="rId7"/>
    <p:sldId id="314" r:id="rId8"/>
    <p:sldId id="315" r:id="rId9"/>
    <p:sldId id="282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58" r:id="rId20"/>
    <p:sldId id="325" r:id="rId21"/>
    <p:sldId id="326" r:id="rId22"/>
    <p:sldId id="328" r:id="rId23"/>
    <p:sldId id="327" r:id="rId24"/>
    <p:sldId id="329" r:id="rId25"/>
    <p:sldId id="330" r:id="rId26"/>
    <p:sldId id="331" r:id="rId27"/>
    <p:sldId id="332" r:id="rId28"/>
    <p:sldId id="333" r:id="rId29"/>
    <p:sldId id="334" r:id="rId30"/>
    <p:sldId id="346" r:id="rId31"/>
    <p:sldId id="336" r:id="rId32"/>
    <p:sldId id="337" r:id="rId33"/>
    <p:sldId id="338" r:id="rId34"/>
    <p:sldId id="339" r:id="rId35"/>
    <p:sldId id="340" r:id="rId36"/>
    <p:sldId id="343" r:id="rId37"/>
    <p:sldId id="344" r:id="rId38"/>
    <p:sldId id="345" r:id="rId39"/>
    <p:sldId id="335" r:id="rId40"/>
    <p:sldId id="351" r:id="rId41"/>
    <p:sldId id="347" r:id="rId42"/>
    <p:sldId id="348" r:id="rId43"/>
    <p:sldId id="349" r:id="rId44"/>
    <p:sldId id="350" r:id="rId45"/>
    <p:sldId id="352" r:id="rId46"/>
    <p:sldId id="353" r:id="rId47"/>
    <p:sldId id="354" r:id="rId48"/>
    <p:sldId id="355" r:id="rId49"/>
    <p:sldId id="356" r:id="rId50"/>
    <p:sldId id="357" r:id="rId51"/>
    <p:sldId id="36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5205C-A3D7-43FC-B09A-AF3A53336586}" v="293" dt="2020-07-18T21:49:11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7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0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387346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1736362"/>
          <a:ext cx="3493124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sp:txBody>
      <dsp:txXfrm>
        <a:off x="594" y="1736362"/>
        <a:ext cx="3493124" cy="1244425"/>
      </dsp:txXfrm>
    </dsp:sp>
    <dsp:sp modelId="{6418EBED-F111-425B-8EE2-06B8B2297A68}">
      <dsp:nvSpPr>
        <dsp:cNvPr id="0" name=""/>
        <dsp:cNvSpPr/>
      </dsp:nvSpPr>
      <dsp:spPr>
        <a:xfrm>
          <a:off x="594" y="3039589"/>
          <a:ext cx="3493124" cy="28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94" y="3039589"/>
        <a:ext cx="3493124" cy="287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387346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1736362"/>
          <a:ext cx="3493124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sp:txBody>
      <dsp:txXfrm>
        <a:off x="594" y="1736362"/>
        <a:ext cx="3493124" cy="1244425"/>
      </dsp:txXfrm>
    </dsp:sp>
    <dsp:sp modelId="{6418EBED-F111-425B-8EE2-06B8B2297A68}">
      <dsp:nvSpPr>
        <dsp:cNvPr id="0" name=""/>
        <dsp:cNvSpPr/>
      </dsp:nvSpPr>
      <dsp:spPr>
        <a:xfrm>
          <a:off x="594" y="3039589"/>
          <a:ext cx="3493124" cy="28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94" y="3039589"/>
        <a:ext cx="3493124" cy="2878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387346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1736362"/>
          <a:ext cx="3493124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sp:txBody>
      <dsp:txXfrm>
        <a:off x="594" y="1736362"/>
        <a:ext cx="3493124" cy="1244425"/>
      </dsp:txXfrm>
    </dsp:sp>
    <dsp:sp modelId="{6418EBED-F111-425B-8EE2-06B8B2297A68}">
      <dsp:nvSpPr>
        <dsp:cNvPr id="0" name=""/>
        <dsp:cNvSpPr/>
      </dsp:nvSpPr>
      <dsp:spPr>
        <a:xfrm>
          <a:off x="594" y="3039589"/>
          <a:ext cx="3493124" cy="28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94" y="3039589"/>
        <a:ext cx="3493124" cy="2878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387346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1736362"/>
          <a:ext cx="3493124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sp:txBody>
      <dsp:txXfrm>
        <a:off x="594" y="1736362"/>
        <a:ext cx="3493124" cy="1244425"/>
      </dsp:txXfrm>
    </dsp:sp>
    <dsp:sp modelId="{6418EBED-F111-425B-8EE2-06B8B2297A68}">
      <dsp:nvSpPr>
        <dsp:cNvPr id="0" name=""/>
        <dsp:cNvSpPr/>
      </dsp:nvSpPr>
      <dsp:spPr>
        <a:xfrm>
          <a:off x="594" y="3039589"/>
          <a:ext cx="3493124" cy="28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94" y="3039589"/>
        <a:ext cx="3493124" cy="2878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387346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1736362"/>
          <a:ext cx="3493124" cy="12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RESTORES THE SOUL</a:t>
          </a:r>
        </a:p>
      </dsp:txBody>
      <dsp:txXfrm>
        <a:off x="594" y="1736362"/>
        <a:ext cx="3493124" cy="1244425"/>
      </dsp:txXfrm>
    </dsp:sp>
    <dsp:sp modelId="{6418EBED-F111-425B-8EE2-06B8B2297A68}">
      <dsp:nvSpPr>
        <dsp:cNvPr id="0" name=""/>
        <dsp:cNvSpPr/>
      </dsp:nvSpPr>
      <dsp:spPr>
        <a:xfrm>
          <a:off x="594" y="3039589"/>
          <a:ext cx="3493124" cy="28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94" y="3039589"/>
        <a:ext cx="3493124" cy="28781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2778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83803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0" y="1383803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57431"/>
          <a:ext cx="3489713" cy="45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2300" y="3257431"/>
        <a:ext cx="3489713" cy="4545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2778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83803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0" y="1383803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57431"/>
          <a:ext cx="3489713" cy="45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2300" y="3257431"/>
        <a:ext cx="3489713" cy="4545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2778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83803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0" y="1383803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57431"/>
          <a:ext cx="3489713" cy="45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2300" y="3257431"/>
        <a:ext cx="3489713" cy="454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2778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83803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0" y="1383803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57431"/>
          <a:ext cx="3489713" cy="45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2300" y="3257431"/>
        <a:ext cx="3489713" cy="4545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2778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83803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GUIDES INTO PATHS OF </a:t>
          </a:r>
          <a:r>
            <a:rPr lang="en-US" sz="3600" kern="1200" dirty="0">
              <a:latin typeface="Calibri" panose="020F0502020204030204" pitchFamily="34" charset="0"/>
              <a:cs typeface="Calibri" panose="020F0502020204030204" pitchFamily="34" charset="0"/>
            </a:rPr>
            <a:t>RIGHTEOUSNESS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0" y="1383803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57431"/>
          <a:ext cx="3489713" cy="45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2300" y="3257431"/>
        <a:ext cx="3489713" cy="45453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61670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437501"/>
          <a:ext cx="3489713" cy="12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COMFORT WITH ROD &amp; STAFF</a:t>
          </a:r>
        </a:p>
      </dsp:txBody>
      <dsp:txXfrm>
        <a:off x="2300" y="1437501"/>
        <a:ext cx="3489713" cy="1243210"/>
      </dsp:txXfrm>
    </dsp:sp>
    <dsp:sp modelId="{6418EBED-F111-425B-8EE2-06B8B2297A68}">
      <dsp:nvSpPr>
        <dsp:cNvPr id="0" name=""/>
        <dsp:cNvSpPr/>
      </dsp:nvSpPr>
      <dsp:spPr>
        <a:xfrm>
          <a:off x="2300" y="2752539"/>
          <a:ext cx="3489713" cy="9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00" y="2752539"/>
        <a:ext cx="3489713" cy="90053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PREPARES A TABLE IN THE PRESENCE OF THE ENEMY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HE ANOINTS THE HEAD WITH OIL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723632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2043728"/>
          <a:ext cx="3493124" cy="62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</a:p>
      </dsp:txBody>
      <dsp:txXfrm>
        <a:off x="594" y="2043728"/>
        <a:ext cx="3493124" cy="622212"/>
      </dsp:txXfrm>
    </dsp:sp>
    <dsp:sp modelId="{6418EBED-F111-425B-8EE2-06B8B2297A68}">
      <dsp:nvSpPr>
        <dsp:cNvPr id="0" name=""/>
        <dsp:cNvSpPr/>
      </dsp:nvSpPr>
      <dsp:spPr>
        <a:xfrm>
          <a:off x="594" y="2711290"/>
          <a:ext cx="3493124" cy="27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94" y="2711290"/>
        <a:ext cx="3493124" cy="279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0"/>
          <a:ext cx="1221399" cy="10795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220714"/>
          <a:ext cx="3489713" cy="22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MAKES THEM LIE DOWN IN GREEN PASTURES</a:t>
          </a:r>
        </a:p>
      </dsp:txBody>
      <dsp:txXfrm>
        <a:off x="2300" y="1220714"/>
        <a:ext cx="3489713" cy="2212634"/>
      </dsp:txXfrm>
    </dsp:sp>
    <dsp:sp modelId="{6418EBED-F111-425B-8EE2-06B8B2297A68}">
      <dsp:nvSpPr>
        <dsp:cNvPr id="0" name=""/>
        <dsp:cNvSpPr/>
      </dsp:nvSpPr>
      <dsp:spPr>
        <a:xfrm>
          <a:off x="2300" y="3499015"/>
          <a:ext cx="3489713" cy="2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00" y="3499015"/>
        <a:ext cx="3489713" cy="215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9811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0134"/>
          <a:ext cx="3489713" cy="186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000" kern="1200" dirty="0">
              <a:latin typeface="Calibri" panose="020F0502020204030204" pitchFamily="34" charset="0"/>
              <a:cs typeface="Calibri" panose="020F0502020204030204" pitchFamily="34" charset="0"/>
            </a:rPr>
            <a:t>LEADS THEM BESIDE STILL WATERS</a:t>
          </a:r>
        </a:p>
      </dsp:txBody>
      <dsp:txXfrm>
        <a:off x="2300" y="1390134"/>
        <a:ext cx="3489713" cy="1864815"/>
      </dsp:txXfrm>
    </dsp:sp>
    <dsp:sp modelId="{6418EBED-F111-425B-8EE2-06B8B2297A68}">
      <dsp:nvSpPr>
        <dsp:cNvPr id="0" name=""/>
        <dsp:cNvSpPr/>
      </dsp:nvSpPr>
      <dsp:spPr>
        <a:xfrm>
          <a:off x="2300" y="3328867"/>
          <a:ext cx="3489713" cy="376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300" y="3328867"/>
        <a:ext cx="3489713" cy="376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microsoft.com/office/2007/relationships/hdphoto" Target="../media/hdphoto1.wdp"/><Relationship Id="rId7" Type="http://schemas.openxmlformats.org/officeDocument/2006/relationships/diagramColors" Target="../diagrams/colors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1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1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microsoft.com/office/2007/relationships/hdphoto" Target="../media/hdphoto1.wdp"/><Relationship Id="rId7" Type="http://schemas.openxmlformats.org/officeDocument/2006/relationships/diagramColors" Target="../diagrams/colors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microsoft.com/office/2007/relationships/hdphoto" Target="../media/hdphoto1.wdp"/><Relationship Id="rId7" Type="http://schemas.openxmlformats.org/officeDocument/2006/relationships/diagramColors" Target="../diagrams/colors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microsoft.com/office/2007/relationships/hdphoto" Target="../media/hdphoto1.wdp"/><Relationship Id="rId7" Type="http://schemas.openxmlformats.org/officeDocument/2006/relationships/diagramColors" Target="../diagrams/colors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microsoft.com/office/2007/relationships/hdphoto" Target="../media/hdphoto1.wdp"/><Relationship Id="rId7" Type="http://schemas.openxmlformats.org/officeDocument/2006/relationships/diagramColors" Target="../diagrams/colors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microsoft.com/office/2007/relationships/hdphoto" Target="../media/hdphoto1.wdp"/><Relationship Id="rId7" Type="http://schemas.openxmlformats.org/officeDocument/2006/relationships/diagramColors" Target="../diagrams/colors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microsoft.com/office/2007/relationships/hdphoto" Target="../media/hdphoto1.wdp"/><Relationship Id="rId7" Type="http://schemas.openxmlformats.org/officeDocument/2006/relationships/diagramColors" Target="../diagrams/colors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microsoft.com/office/2007/relationships/hdphoto" Target="../media/hdphoto1.wdp"/><Relationship Id="rId7" Type="http://schemas.openxmlformats.org/officeDocument/2006/relationships/diagramColors" Target="../diagrams/colors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microsoft.com/office/2007/relationships/hdphoto" Target="../media/hdphoto1.wdp"/><Relationship Id="rId7" Type="http://schemas.openxmlformats.org/officeDocument/2006/relationships/diagramColors" Target="../diagrams/colors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microsoft.com/office/2007/relationships/hdphoto" Target="../media/hdphoto1.wdp"/><Relationship Id="rId7" Type="http://schemas.openxmlformats.org/officeDocument/2006/relationships/diagramColors" Target="../diagrams/colors2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microsoft.com/office/2007/relationships/hdphoto" Target="../media/hdphoto1.wdp"/><Relationship Id="rId7" Type="http://schemas.openxmlformats.org/officeDocument/2006/relationships/diagramColors" Target="../diagrams/colors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microsoft.com/office/2007/relationships/hdphoto" Target="../media/hdphoto1.wdp"/><Relationship Id="rId7" Type="http://schemas.openxmlformats.org/officeDocument/2006/relationships/diagramColors" Target="../diagrams/colors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microsoft.com/office/2007/relationships/hdphoto" Target="../media/hdphoto1.wdp"/><Relationship Id="rId7" Type="http://schemas.openxmlformats.org/officeDocument/2006/relationships/diagramColors" Target="../diagrams/colors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microsoft.com/office/2007/relationships/hdphoto" Target="../media/hdphoto1.wdp"/><Relationship Id="rId7" Type="http://schemas.openxmlformats.org/officeDocument/2006/relationships/diagramColors" Target="../diagrams/colors2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microsoft.com/office/2007/relationships/hdphoto" Target="../media/hdphoto1.wdp"/><Relationship Id="rId7" Type="http://schemas.openxmlformats.org/officeDocument/2006/relationships/diagramColors" Target="../diagrams/colors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microsoft.com/office/2007/relationships/hdphoto" Target="../media/hdphoto1.wdp"/><Relationship Id="rId7" Type="http://schemas.openxmlformats.org/officeDocument/2006/relationships/diagramColors" Target="../diagrams/colors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microsoft.com/office/2007/relationships/hdphoto" Target="../media/hdphoto1.wdp"/><Relationship Id="rId7" Type="http://schemas.openxmlformats.org/officeDocument/2006/relationships/diagramColors" Target="../diagrams/colors3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microsoft.com/office/2007/relationships/hdphoto" Target="../media/hdphoto1.wdp"/><Relationship Id="rId7" Type="http://schemas.openxmlformats.org/officeDocument/2006/relationships/diagramColors" Target="../diagrams/colors3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microsoft.com/office/2007/relationships/hdphoto" Target="../media/hdphoto1.wdp"/><Relationship Id="rId7" Type="http://schemas.openxmlformats.org/officeDocument/2006/relationships/diagramColors" Target="../diagrams/colors3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microsoft.com/office/2007/relationships/hdphoto" Target="../media/hdphoto1.wdp"/><Relationship Id="rId7" Type="http://schemas.openxmlformats.org/officeDocument/2006/relationships/diagramColors" Target="../diagrams/colors3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microsoft.com/office/2007/relationships/hdphoto" Target="../media/hdphoto1.wdp"/><Relationship Id="rId7" Type="http://schemas.openxmlformats.org/officeDocument/2006/relationships/diagramColors" Target="../diagrams/colors3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microsoft.com/office/2007/relationships/hdphoto" Target="../media/hdphoto1.wdp"/><Relationship Id="rId7" Type="http://schemas.openxmlformats.org/officeDocument/2006/relationships/diagramColors" Target="../diagrams/colors3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microsoft.com/office/2007/relationships/hdphoto" Target="../media/hdphoto1.wdp"/><Relationship Id="rId7" Type="http://schemas.openxmlformats.org/officeDocument/2006/relationships/diagramColors" Target="../diagrams/colors3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microsoft.com/office/2007/relationships/hdphoto" Target="../media/hdphoto1.wdp"/><Relationship Id="rId7" Type="http://schemas.openxmlformats.org/officeDocument/2006/relationships/diagramColors" Target="../diagrams/colors3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microsoft.com/office/2007/relationships/hdphoto" Target="../media/hdphoto1.wdp"/><Relationship Id="rId7" Type="http://schemas.openxmlformats.org/officeDocument/2006/relationships/diagramColors" Target="../diagrams/colors3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microsoft.com/office/2007/relationships/hdphoto" Target="../media/hdphoto1.wdp"/><Relationship Id="rId7" Type="http://schemas.openxmlformats.org/officeDocument/2006/relationships/diagramColors" Target="../diagrams/colors4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microsoft.com/office/2007/relationships/hdphoto" Target="../media/hdphoto1.wdp"/><Relationship Id="rId7" Type="http://schemas.openxmlformats.org/officeDocument/2006/relationships/diagramColors" Target="../diagrams/colors4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microsoft.com/office/2007/relationships/hdphoto" Target="../media/hdphoto1.wdp"/><Relationship Id="rId7" Type="http://schemas.openxmlformats.org/officeDocument/2006/relationships/diagramColors" Target="../diagrams/colors4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microsoft.com/office/2007/relationships/hdphoto" Target="../media/hdphoto1.wdp"/><Relationship Id="rId7" Type="http://schemas.openxmlformats.org/officeDocument/2006/relationships/diagramColors" Target="../diagrams/colors4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SEVEN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rgbClr val="5792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</a:p>
          <a:p>
            <a:r>
              <a:rPr lang="en-US" sz="3200" dirty="0">
                <a:solidFill>
                  <a:srgbClr val="5792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500" dirty="0">
                <a:solidFill>
                  <a:srgbClr val="5792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SHEEP</a:t>
            </a:r>
            <a:endParaRPr lang="en-US" sz="3200" dirty="0">
              <a:solidFill>
                <a:srgbClr val="5792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964784" y="508534"/>
            <a:ext cx="6943931" cy="618630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“God has not given us a spirit of fear but of power, love, and of a sound mind.” 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				(2 Tim 1:7)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Awareness of Christ and being in His presence brings about peace and a sound mind.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033023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647765" y="882127"/>
            <a:ext cx="5454127" cy="563231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Sheep are 70% water</a:t>
            </a: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2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647765" y="882127"/>
            <a:ext cx="5454127" cy="735586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Sheep are 70% 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Urgency for water means a philosophy of “any water will do”</a:t>
            </a: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647765" y="882127"/>
            <a:ext cx="5454127" cy="55092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Sheep are 70% 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Urgency for water means a philosophy of “any water will do”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Human thirst drives them astray to all sorts of watering holes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7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64884" y="889843"/>
            <a:ext cx="6199991" cy="424731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SOURCES OF WATER</a:t>
            </a: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Dew on the grass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Deep wells/Springs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Streams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3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35791" y="674400"/>
            <a:ext cx="6199991" cy="55092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“My people have committed two sins: They have forsaken me, the spring of living water, and have dug their own cisterns, broken cisterns that cannot hold water.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		Jeremiah 2:13</a:t>
            </a:r>
          </a:p>
        </p:txBody>
      </p:sp>
    </p:spTree>
    <p:extLst>
      <p:ext uri="{BB962C8B-B14F-4D97-AF65-F5344CB8AC3E}">
        <p14:creationId xmlns:p14="http://schemas.microsoft.com/office/powerpoint/2010/main" val="44429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35791" y="674400"/>
            <a:ext cx="6199991" cy="590931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A consistent and rich devotional life will keep someone from thirsting and will ensure living water supply that springs up within them!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1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311791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43499" y="674400"/>
            <a:ext cx="5454127" cy="55092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Why, my soul, are you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downcast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? Why so disturbed within me? Put your hope in God, for I will yet praise him, my Savior and my God.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			Psalm 43:5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54256" y="740052"/>
            <a:ext cx="6002637" cy="507831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Cast down sheep have been turned on their back and cannot get back up – they can die within hours or a few days.</a:t>
            </a: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3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615030" y="1425026"/>
            <a:ext cx="6906410" cy="378565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Heavy wool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Things clinging to the wool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Fatness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Taking it easy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Coasting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3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4A3979-F120-427C-ABB6-0BE381D26CB5}"/>
              </a:ext>
            </a:extLst>
          </p:cNvPr>
          <p:cNvSpPr txBox="1">
            <a:spLocks/>
          </p:cNvSpPr>
          <p:nvPr/>
        </p:nvSpPr>
        <p:spPr>
          <a:xfrm>
            <a:off x="0" y="3701799"/>
            <a:ext cx="3809658" cy="941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58B6C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58B6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SCRIPTURE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670C4-C7E6-46C9-BC29-86DB8CD360AA}"/>
              </a:ext>
            </a:extLst>
          </p:cNvPr>
          <p:cNvSpPr txBox="1"/>
          <p:nvPr/>
        </p:nvSpPr>
        <p:spPr>
          <a:xfrm>
            <a:off x="0" y="4918186"/>
            <a:ext cx="3809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23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PSALM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4A42-487F-43FF-8616-FD4EA63D481B}"/>
              </a:ext>
            </a:extLst>
          </p:cNvPr>
          <p:cNvSpPr txBox="1"/>
          <p:nvPr/>
        </p:nvSpPr>
        <p:spPr>
          <a:xfrm>
            <a:off x="4201886" y="337457"/>
            <a:ext cx="7587343" cy="526297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600" dirty="0">
                <a:latin typeface="Calibri" panose="020F0502020204030204" pitchFamily="34" charset="0"/>
                <a:cs typeface="Calibri" panose="020F0502020204030204" pitchFamily="34" charset="0"/>
              </a:rPr>
              <a:t>The LORD is my shepherd, I lack nothing. He makes me lie down in green pastures, he leads me beside quiet waters, he refreshes my soul.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989B6-817C-4F21-8D37-5721EFD9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17" t="-1007" b="1007"/>
          <a:stretch/>
        </p:blipFill>
        <p:spPr>
          <a:xfrm>
            <a:off x="0" y="-2447"/>
            <a:ext cx="380965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82134" y="897901"/>
            <a:ext cx="5454127" cy="526297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Buzzards circling are an indicator to a shepherd that there is a down-cast sheep.  He leaves the 99 safe and goes looking.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9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82134" y="897901"/>
            <a:ext cx="5454127" cy="526297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Our mind, will, and emotions can turn us around and upside-down and put us into a precarious situation!  The Lord restores!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9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18059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57075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Moves me out of habits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2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540318" y="674400"/>
            <a:ext cx="5981122" cy="483209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Moves me out of habits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Moves to new ground every week</a:t>
            </a:r>
          </a:p>
          <a:p>
            <a:pPr marL="742950" indent="-742950">
              <a:buFont typeface="+mj-lt"/>
              <a:buAutoNum type="arabicPeriod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99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43499" y="674400"/>
            <a:ext cx="6221376" cy="507831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Moves me out of habits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Moves to new ground every week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Avoids turning paths into ruts and gullies and overgrazed land</a:t>
            </a: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8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43499" y="428178"/>
            <a:ext cx="6099456" cy="600164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Then he said to them all: "Whoever wants to be my disciple must deny themselves and take up their cross daily and follow me.</a:t>
            </a: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			Luke 9:23</a:t>
            </a: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31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565419" y="797510"/>
            <a:ext cx="6099456" cy="526297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Agape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Go it alone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No rights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Serve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Cooperating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Choosing to follow</a:t>
            </a:r>
          </a:p>
        </p:txBody>
      </p:sp>
    </p:spTree>
    <p:extLst>
      <p:ext uri="{BB962C8B-B14F-4D97-AF65-F5344CB8AC3E}">
        <p14:creationId xmlns:p14="http://schemas.microsoft.com/office/powerpoint/2010/main" val="1380970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63231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ROD</a:t>
            </a:r>
          </a:p>
          <a:p>
            <a:pPr algn="ctr"/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Power &amp; authority of the Word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99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9400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ROD</a:t>
            </a:r>
          </a:p>
          <a:p>
            <a:pPr algn="ctr"/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Power &amp; authority of the Word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Discipline the wayward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57075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ROD</a:t>
            </a:r>
          </a:p>
          <a:p>
            <a:pPr algn="ctr"/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Power &amp; authority of the Word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Discipline the wayward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Discern and examine carefully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0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4A3979-F120-427C-ABB6-0BE381D26CB5}"/>
              </a:ext>
            </a:extLst>
          </p:cNvPr>
          <p:cNvSpPr txBox="1">
            <a:spLocks/>
          </p:cNvSpPr>
          <p:nvPr/>
        </p:nvSpPr>
        <p:spPr>
          <a:xfrm>
            <a:off x="0" y="3701799"/>
            <a:ext cx="3809658" cy="941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58B6C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58B6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SCRIPTURE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670C4-C7E6-46C9-BC29-86DB8CD360AA}"/>
              </a:ext>
            </a:extLst>
          </p:cNvPr>
          <p:cNvSpPr txBox="1"/>
          <p:nvPr/>
        </p:nvSpPr>
        <p:spPr>
          <a:xfrm>
            <a:off x="0" y="4918186"/>
            <a:ext cx="3809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23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PSALM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4A42-487F-43FF-8616-FD4EA63D481B}"/>
              </a:ext>
            </a:extLst>
          </p:cNvPr>
          <p:cNvSpPr txBox="1"/>
          <p:nvPr/>
        </p:nvSpPr>
        <p:spPr>
          <a:xfrm>
            <a:off x="4201886" y="337457"/>
            <a:ext cx="7587343" cy="624786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000" dirty="0"/>
              <a:t>He guides me along the right paths for his name’s sake. Even though I walk through the darkest valley, I will fear no evil, for you are with me; your rod and your staff, they comfort me.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989B6-817C-4F21-8D37-5721EFD9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17" t="-1007" b="1007"/>
          <a:stretch/>
        </p:blipFill>
        <p:spPr>
          <a:xfrm>
            <a:off x="0" y="-2447"/>
            <a:ext cx="380965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8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85186" y="372930"/>
            <a:ext cx="6347012" cy="618630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Search me, God, and know my heart; test me and know my anxious thoughts. See if there is any offensive way in me, and lead me in the way everlasting.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		Psalm 139:23-24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14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9400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Promote intimate relationship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88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90931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Promote intimate relationship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Pull the skittish one near</a:t>
            </a:r>
          </a:p>
          <a:p>
            <a:pPr marL="742950" indent="-742950">
              <a:buFont typeface="+mj-lt"/>
              <a:buAutoNum type="arabicPeriod"/>
            </a:pP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95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32453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Promote intimate relationship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Discipline the wayward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Hold against side to indicate turn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85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8785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Promote intimate relationship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Discipline the wayward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Hold against side to indicate turn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Rescue from danger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52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63231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The Word &amp; Spirit work together in us to be the Lord’s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ROD &amp; STAFF</a:t>
            </a:r>
          </a:p>
          <a:p>
            <a:pPr algn="ctr"/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What comfort!!!</a:t>
            </a:r>
          </a:p>
        </p:txBody>
      </p:sp>
    </p:spTree>
    <p:extLst>
      <p:ext uri="{BB962C8B-B14F-4D97-AF65-F5344CB8AC3E}">
        <p14:creationId xmlns:p14="http://schemas.microsoft.com/office/powerpoint/2010/main" val="2261515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347128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8785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MOUNTAIN TOP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flock is led higher up into the mountains through the valleys and finds a MESA or TABLETOP area to stay for a while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07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600164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MOUNTAIN TOP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Clear out harmful plants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49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60153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MOUNTAIN TOP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Clear out harmful plants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Back off all the fierce predators or trap them.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85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347012" cy="58785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MOUNTAIN TOP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Clear out harmful plants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Back off all the fierce predators or trap them.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Clean out watering places and springs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0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4A3979-F120-427C-ABB6-0BE381D26CB5}"/>
              </a:ext>
            </a:extLst>
          </p:cNvPr>
          <p:cNvSpPr txBox="1">
            <a:spLocks/>
          </p:cNvSpPr>
          <p:nvPr/>
        </p:nvSpPr>
        <p:spPr>
          <a:xfrm>
            <a:off x="0" y="3701799"/>
            <a:ext cx="3809658" cy="941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58B6C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58B6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SCRIPTURE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670C4-C7E6-46C9-BC29-86DB8CD360AA}"/>
              </a:ext>
            </a:extLst>
          </p:cNvPr>
          <p:cNvSpPr txBox="1"/>
          <p:nvPr/>
        </p:nvSpPr>
        <p:spPr>
          <a:xfrm>
            <a:off x="0" y="4918186"/>
            <a:ext cx="3809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23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PSALM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4A42-487F-43FF-8616-FD4EA63D481B}"/>
              </a:ext>
            </a:extLst>
          </p:cNvPr>
          <p:cNvSpPr txBox="1"/>
          <p:nvPr/>
        </p:nvSpPr>
        <p:spPr>
          <a:xfrm>
            <a:off x="4201886" y="337457"/>
            <a:ext cx="7587343" cy="575542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You prepare a table before me in the presence of my enemies. You anoint my head with oil; my cup overflows. Surely your goodness and love will follow me all the days of my life, and I will dwell in the house of the LORD forever.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989B6-817C-4F21-8D37-5721EFD9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17" t="-1007" b="1007"/>
          <a:stretch/>
        </p:blipFill>
        <p:spPr>
          <a:xfrm>
            <a:off x="0" y="-2447"/>
            <a:ext cx="380965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6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648226" cy="55092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For we do not have a high priest who is unable to empathize with our weaknesses, but we have one who has been tempted in every way, just as we are—yet he did not sin.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			Hebrews 4:15</a:t>
            </a:r>
          </a:p>
        </p:txBody>
      </p:sp>
    </p:spTree>
    <p:extLst>
      <p:ext uri="{BB962C8B-B14F-4D97-AF65-F5344CB8AC3E}">
        <p14:creationId xmlns:p14="http://schemas.microsoft.com/office/powerpoint/2010/main" val="2237430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206701" y="674400"/>
            <a:ext cx="6648226" cy="55092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Every provision is made.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Grace has gone before us and even in the presence of our enemy we are in super-abundance.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He calls us higher!</a:t>
            </a:r>
          </a:p>
        </p:txBody>
      </p:sp>
    </p:spTree>
    <p:extLst>
      <p:ext uri="{BB962C8B-B14F-4D97-AF65-F5344CB8AC3E}">
        <p14:creationId xmlns:p14="http://schemas.microsoft.com/office/powerpoint/2010/main" val="753036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330028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397401"/>
            <a:ext cx="6347012" cy="606319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FLIES ARE ONE OF THE GREATEST FEARS OF SHEEP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ears and nose are a target for winged parasites.  Larvae crawl deeper into the sheep’s head and can make them miserable.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58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397401"/>
            <a:ext cx="6347012" cy="63094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FLIES ARE ONE OF THE GREATEST FEARS OF SHEEP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Infected sheep bang their heads on rocks and posts or just wildly shake their head – they are vexed.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9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397401"/>
            <a:ext cx="6347012" cy="63094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FLIES ARE ONE OF THE GREATEST FEARS OF SHEEP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Oil mixed with Sulphur and spices is poured upon the sheep’s head to frustrate the attempt of the flies.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89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397401"/>
            <a:ext cx="6347012" cy="63094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FLIES ARE ONE OF THE GREATEST FEARS OF SHEEP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Anointed sheep respond immediately with peace and contentment and go back to enjoying their pasture.</a:t>
            </a:r>
          </a:p>
          <a:p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19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397401"/>
            <a:ext cx="6347012" cy="606319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LESSON FOR US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enemy uses small distractions and irritations to seed bigger problems into our life through our thoughts.  Opinions and reports can get inside our head and cause problems.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52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397401"/>
            <a:ext cx="6347012" cy="59400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LESSON FOR US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Repeated anointings and fresh anointings are needed in order to keep us pest free!</a:t>
            </a:r>
          </a:p>
        </p:txBody>
      </p:sp>
    </p:spTree>
    <p:extLst>
      <p:ext uri="{BB962C8B-B14F-4D97-AF65-F5344CB8AC3E}">
        <p14:creationId xmlns:p14="http://schemas.microsoft.com/office/powerpoint/2010/main" val="3122889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397401"/>
            <a:ext cx="6347012" cy="606319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GOODNESS &amp; MERCY </a:t>
            </a:r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</a:p>
          <a:p>
            <a:pPr algn="ctr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DWELLING IN THE HOUSE OF THE LORD</a:t>
            </a:r>
          </a:p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FOREVER</a:t>
            </a:r>
            <a:endParaRPr lang="en-US" sz="1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6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4A3979-F120-427C-ABB6-0BE381D26CB5}"/>
              </a:ext>
            </a:extLst>
          </p:cNvPr>
          <p:cNvSpPr txBox="1">
            <a:spLocks/>
          </p:cNvSpPr>
          <p:nvPr/>
        </p:nvSpPr>
        <p:spPr>
          <a:xfrm>
            <a:off x="0" y="3701799"/>
            <a:ext cx="3809658" cy="941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58B6C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58B6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670C4-C7E6-46C9-BC29-86DB8CD360AA}"/>
              </a:ext>
            </a:extLst>
          </p:cNvPr>
          <p:cNvSpPr txBox="1"/>
          <p:nvPr/>
        </p:nvSpPr>
        <p:spPr>
          <a:xfrm>
            <a:off x="0" y="4918186"/>
            <a:ext cx="3809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23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PSALM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4A42-487F-43FF-8616-FD4EA63D481B}"/>
              </a:ext>
            </a:extLst>
          </p:cNvPr>
          <p:cNvSpPr txBox="1"/>
          <p:nvPr/>
        </p:nvSpPr>
        <p:spPr>
          <a:xfrm>
            <a:off x="4201886" y="337457"/>
            <a:ext cx="7803648" cy="600164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“The LORD is my shepherd…I shall not be in want”</a:t>
            </a: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The pressing question that must be answered from the start.  Do you belong in the Lord’s sheepfold?  Are you his?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989B6-817C-4F21-8D37-5721EFD9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17" t="-1007" b="1007"/>
          <a:stretch/>
        </p:blipFill>
        <p:spPr>
          <a:xfrm>
            <a:off x="0" y="-2447"/>
            <a:ext cx="380965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594541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647765" y="882127"/>
            <a:ext cx="5454127" cy="563231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Free from fear of predators</a:t>
            </a: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9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647765" y="882127"/>
            <a:ext cx="5454127" cy="55092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Free from fear of predators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Free from friction with others</a:t>
            </a:r>
          </a:p>
          <a:p>
            <a:pPr marL="457200" indent="-457200">
              <a:buFont typeface="+mj-lt"/>
              <a:buAutoNum type="arabicPeriod"/>
            </a:pP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6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647765" y="882127"/>
            <a:ext cx="5884433" cy="5847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Free from fear of predators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Free from friction with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Free from flies and parasites</a:t>
            </a:r>
          </a:p>
          <a:p>
            <a:pPr marL="457200" indent="-457200">
              <a:buFont typeface="+mj-lt"/>
              <a:buAutoNum type="arabicPeriod"/>
            </a:pP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0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Does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His Sheep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647765" y="882127"/>
            <a:ext cx="6260950" cy="507831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Free from fear of predators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Free from friction with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Free from flies and parasites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Free from Hunger </a:t>
            </a:r>
          </a:p>
        </p:txBody>
      </p:sp>
    </p:spTree>
    <p:extLst>
      <p:ext uri="{BB962C8B-B14F-4D97-AF65-F5344CB8AC3E}">
        <p14:creationId xmlns:p14="http://schemas.microsoft.com/office/powerpoint/2010/main" val="1271696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1de84c5-8ec0-4a44-bb5d-ae2076cefa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958BCF2561F4E933D5DE3003915E1" ma:contentTypeVersion="10" ma:contentTypeDescription="Create a new document." ma:contentTypeScope="" ma:versionID="493b081108e357045e8d1b70343f828b">
  <xsd:schema xmlns:xsd="http://www.w3.org/2001/XMLSchema" xmlns:xs="http://www.w3.org/2001/XMLSchema" xmlns:p="http://schemas.microsoft.com/office/2006/metadata/properties" xmlns:ns3="f1de84c5-8ec0-4a44-bb5d-ae2076cefafc" targetNamespace="http://schemas.microsoft.com/office/2006/metadata/properties" ma:root="true" ma:fieldsID="c0c6855243e76a00bef1c45b52274d6e" ns3:_="">
    <xsd:import namespace="f1de84c5-8ec0-4a44-bb5d-ae2076cefa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e84c5-8ec0-4a44-bb5d-ae2076cef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f1de84c5-8ec0-4a44-bb5d-ae2076cefafc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232794-2B39-4F49-8A0B-F66B1C062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e84c5-8ec0-4a44-bb5d-ae2076cefa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Integer pillars</Template>
  <TotalTime>0</TotalTime>
  <Words>1782</Words>
  <Application>Microsoft Office PowerPoint</Application>
  <PresentationFormat>Widescreen</PresentationFormat>
  <Paragraphs>258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Nova</vt:lpstr>
      <vt:lpstr>Arial Nova Light</vt:lpstr>
      <vt:lpstr>Calibri</vt:lpstr>
      <vt:lpstr>Wingdings 2</vt:lpstr>
      <vt:lpstr>SlateVTI</vt:lpstr>
      <vt:lpstr>SEVEN THINGS</vt:lpstr>
      <vt:lpstr>PowerPoint Presentation</vt:lpstr>
      <vt:lpstr>PowerPoint Presentation</vt:lpstr>
      <vt:lpstr>PowerPoint Presentation</vt:lpstr>
      <vt:lpstr>PowerPoint Presentation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  <vt:lpstr>SEVEN THINGS:  The Lord Does  For His Sheep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2020-07-11T18:07:18Z</dcterms:created>
  <dcterms:modified xsi:type="dcterms:W3CDTF">2020-07-18T21:49:58Z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0x010100967958BCF2561F4E933D5DE3003915E1</vt:lpwstr>
  </property>
</Properties>
</file>