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80" r:id="rId5"/>
    <p:sldId id="283" r:id="rId6"/>
    <p:sldId id="282" r:id="rId7"/>
    <p:sldId id="290" r:id="rId8"/>
    <p:sldId id="292" r:id="rId9"/>
    <p:sldId id="284" r:id="rId10"/>
    <p:sldId id="291" r:id="rId11"/>
    <p:sldId id="293" r:id="rId12"/>
    <p:sldId id="294" r:id="rId13"/>
    <p:sldId id="285" r:id="rId14"/>
    <p:sldId id="295" r:id="rId15"/>
    <p:sldId id="296" r:id="rId16"/>
    <p:sldId id="297" r:id="rId17"/>
    <p:sldId id="286" r:id="rId18"/>
    <p:sldId id="298" r:id="rId19"/>
    <p:sldId id="299" r:id="rId20"/>
    <p:sldId id="300" r:id="rId21"/>
    <p:sldId id="301" r:id="rId22"/>
    <p:sldId id="312" r:id="rId23"/>
    <p:sldId id="287" r:id="rId24"/>
    <p:sldId id="303" r:id="rId25"/>
    <p:sldId id="302" r:id="rId26"/>
    <p:sldId id="288" r:id="rId27"/>
    <p:sldId id="304" r:id="rId28"/>
    <p:sldId id="305" r:id="rId29"/>
    <p:sldId id="307" r:id="rId30"/>
    <p:sldId id="289" r:id="rId31"/>
    <p:sldId id="310" r:id="rId32"/>
    <p:sldId id="311" r:id="rId33"/>
    <p:sldId id="308"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C45E3-A9E8-4A57-BEF5-A95FF75B4BA9}" v="63" dt="2020-07-11T20:29:58.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19" autoAdjust="0"/>
  </p:normalViewPr>
  <p:slideViewPr>
    <p:cSldViewPr snapToGrid="0">
      <p:cViewPr varScale="1">
        <p:scale>
          <a:sx n="90" d="100"/>
          <a:sy n="90"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000" dirty="0">
              <a:latin typeface="Calibri" panose="020F0502020204030204" pitchFamily="34" charset="0"/>
              <a:cs typeface="Calibri" panose="020F0502020204030204" pitchFamily="34" charset="0"/>
            </a:rPr>
            <a:t>Haughty Eyes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Hands That Kill</a:t>
          </a:r>
        </a:p>
        <a:p>
          <a:pPr>
            <a:lnSpc>
              <a:spcPct val="100000"/>
            </a:lnSpc>
            <a:defRPr b="1"/>
          </a:pPr>
          <a:r>
            <a:rPr lang="en-US" dirty="0">
              <a:latin typeface="Calibri" panose="020F0502020204030204" pitchFamily="34" charset="0"/>
              <a:cs typeface="Calibri" panose="020F0502020204030204" pitchFamily="34" charset="0"/>
            </a:rPr>
            <a:t>Innocents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30740" custLinFactY="35151" custLinFactNeighborX="-1870"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Hands That Kill</a:t>
          </a:r>
        </a:p>
        <a:p>
          <a:pPr>
            <a:lnSpc>
              <a:spcPct val="100000"/>
            </a:lnSpc>
            <a:defRPr b="1"/>
          </a:pPr>
          <a:r>
            <a:rPr lang="en-US" dirty="0">
              <a:latin typeface="Calibri" panose="020F0502020204030204" pitchFamily="34" charset="0"/>
              <a:cs typeface="Calibri" panose="020F0502020204030204" pitchFamily="34" charset="0"/>
            </a:rPr>
            <a:t>Innocents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30740" custLinFactY="35151" custLinFactNeighborX="-1870"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t>Scheming Heart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51515" custLinFactY="12188" custLinFactNeighborX="-312"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Scheming Heart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51515" custLinFactY="12188" custLinFactNeighborX="-312"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Scheming Heart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51515" custLinFactY="12188" custLinFactNeighborX="-312"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Scheming Heart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51515" custLinFactY="12188" custLinFactNeighborX="-312"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Scheming Heart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51515" custLinFactY="12188" custLinFactNeighborX="-312"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Scheming Heart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51515" custLinFactY="12188" custLinFactNeighborX="-312"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Feet Rushing to Evil</a:t>
          </a:r>
        </a:p>
        <a:p>
          <a:pPr>
            <a:lnSpc>
              <a:spcPct val="100000"/>
            </a:lnSpc>
            <a:defRPr b="1"/>
          </a:pPr>
          <a:endParaRPr lang="en-US" dirty="0"/>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293277" custLinFactY="47824" custLinFactNeighborX="17"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Feet Rushing to Evil</a:t>
          </a:r>
        </a:p>
        <a:p>
          <a:pPr>
            <a:lnSpc>
              <a:spcPct val="100000"/>
            </a:lnSpc>
            <a:defRPr b="1"/>
          </a:pPr>
          <a:endParaRPr lang="en-US" dirty="0"/>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293277" custLinFactY="47824" custLinFactNeighborX="17"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000" dirty="0">
              <a:latin typeface="Calibri" panose="020F0502020204030204" pitchFamily="34" charset="0"/>
              <a:cs typeface="Calibri" panose="020F0502020204030204" pitchFamily="34" charset="0"/>
            </a:rPr>
            <a:t>Haughty Eyes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Feet Rushing to Evil</a:t>
          </a:r>
        </a:p>
        <a:p>
          <a:pPr>
            <a:lnSpc>
              <a:spcPct val="100000"/>
            </a:lnSpc>
            <a:defRPr b="1"/>
          </a:pPr>
          <a:endParaRPr lang="en-US" dirty="0"/>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293277" custLinFactY="47824" custLinFactNeighborX="17"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FALSE WITNESS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FALSE WITNESS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FALSE WITNESS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FALSE WITNESS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CONFLICT </a:t>
          </a:r>
        </a:p>
        <a:p>
          <a:pPr>
            <a:lnSpc>
              <a:spcPct val="100000"/>
            </a:lnSpc>
            <a:defRPr b="1"/>
          </a:pPr>
          <a:r>
            <a:rPr lang="en-US" dirty="0">
              <a:latin typeface="Calibri" panose="020F0502020204030204" pitchFamily="34" charset="0"/>
              <a:cs typeface="Calibri" panose="020F0502020204030204" pitchFamily="34" charset="0"/>
            </a:rPr>
            <a:t>CATALYST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01153" custLinFactY="11085" custLinFactNeighborX="-599"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CONFLICT </a:t>
          </a:r>
        </a:p>
        <a:p>
          <a:pPr>
            <a:lnSpc>
              <a:spcPct val="100000"/>
            </a:lnSpc>
            <a:defRPr b="1"/>
          </a:pPr>
          <a:r>
            <a:rPr lang="en-US" dirty="0">
              <a:latin typeface="Calibri" panose="020F0502020204030204" pitchFamily="34" charset="0"/>
              <a:cs typeface="Calibri" panose="020F0502020204030204" pitchFamily="34" charset="0"/>
            </a:rPr>
            <a:t>CATALYST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01153" custLinFactY="11085" custLinFactNeighborX="-599"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CONFLICT </a:t>
          </a:r>
        </a:p>
        <a:p>
          <a:pPr>
            <a:lnSpc>
              <a:spcPct val="100000"/>
            </a:lnSpc>
            <a:defRPr b="1"/>
          </a:pPr>
          <a:r>
            <a:rPr lang="en-US" dirty="0">
              <a:latin typeface="Calibri" panose="020F0502020204030204" pitchFamily="34" charset="0"/>
              <a:cs typeface="Calibri" panose="020F0502020204030204" pitchFamily="34" charset="0"/>
            </a:rPr>
            <a:t>CATALYST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01153" custLinFactY="11085" custLinFactNeighborX="-599"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CONFLICT </a:t>
          </a:r>
        </a:p>
        <a:p>
          <a:pPr>
            <a:lnSpc>
              <a:spcPct val="100000"/>
            </a:lnSpc>
            <a:defRPr b="1"/>
          </a:pPr>
          <a:r>
            <a:rPr lang="en-US" dirty="0">
              <a:latin typeface="Calibri" panose="020F0502020204030204" pitchFamily="34" charset="0"/>
              <a:cs typeface="Calibri" panose="020F0502020204030204" pitchFamily="34" charset="0"/>
            </a:rPr>
            <a:t>CATALYST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01153" custLinFactY="11085" custLinFactNeighborX="-599"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CONCLUSION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01153" custLinFactY="11085" custLinFactNeighborX="-599"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000" dirty="0">
              <a:latin typeface="Calibri" panose="020F0502020204030204" pitchFamily="34" charset="0"/>
              <a:cs typeface="Calibri" panose="020F0502020204030204" pitchFamily="34" charset="0"/>
            </a:rPr>
            <a:t>Haughty Eyes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3600" dirty="0">
              <a:latin typeface="Calibri" panose="020F0502020204030204" pitchFamily="34" charset="0"/>
              <a:cs typeface="Calibri" panose="020F0502020204030204" pitchFamily="34" charset="0"/>
            </a:rPr>
            <a:t>Lying Tongue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000" dirty="0">
              <a:latin typeface="Calibri" panose="020F0502020204030204" pitchFamily="34" charset="0"/>
              <a:cs typeface="Calibri" panose="020F0502020204030204" pitchFamily="34" charset="0"/>
            </a:rPr>
            <a:t>Lying Tongue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000" dirty="0">
              <a:latin typeface="Calibri" panose="020F0502020204030204" pitchFamily="34" charset="0"/>
              <a:cs typeface="Calibri" panose="020F0502020204030204" pitchFamily="34" charset="0"/>
            </a:rPr>
            <a:t>Lying Tongue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custLinFactNeighborY="-71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Lying Tongue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Hands That Kill</a:t>
          </a:r>
        </a:p>
        <a:p>
          <a:pPr>
            <a:lnSpc>
              <a:spcPct val="100000"/>
            </a:lnSpc>
            <a:defRPr b="1"/>
          </a:pPr>
          <a:r>
            <a:rPr lang="en-US" dirty="0">
              <a:latin typeface="Calibri" panose="020F0502020204030204" pitchFamily="34" charset="0"/>
              <a:cs typeface="Calibri" panose="020F0502020204030204" pitchFamily="34" charset="0"/>
            </a:rPr>
            <a:t>Innocents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30740" custLinFactY="35151" custLinFactNeighborX="-1870"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dgm:spPr/>
      <dgm:t>
        <a:bodyPr/>
        <a:lstStyle/>
        <a:p>
          <a:pPr>
            <a:lnSpc>
              <a:spcPct val="100000"/>
            </a:lnSpc>
            <a:defRPr b="1"/>
          </a:pPr>
          <a:r>
            <a:rPr lang="en-US" dirty="0">
              <a:latin typeface="Calibri" panose="020F0502020204030204" pitchFamily="34" charset="0"/>
              <a:cs typeface="Calibri" panose="020F0502020204030204" pitchFamily="34" charset="0"/>
            </a:rPr>
            <a:t>Hands That Kill</a:t>
          </a:r>
        </a:p>
        <a:p>
          <a:pPr>
            <a:lnSpc>
              <a:spcPct val="100000"/>
            </a:lnSpc>
            <a:defRPr b="1"/>
          </a:pPr>
          <a:r>
            <a:rPr lang="en-US" dirty="0">
              <a:latin typeface="Calibri" panose="020F0502020204030204" pitchFamily="34" charset="0"/>
              <a:cs typeface="Calibri" panose="020F0502020204030204" pitchFamily="34" charset="0"/>
            </a:rPr>
            <a:t>Innocents</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custScaleY="330740" custLinFactY="35151" custLinFactNeighborX="-1870" custLinFactNeighborY="100000">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723632"/>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043728"/>
          <a:ext cx="3493124" cy="62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b="1"/>
          </a:pPr>
          <a:r>
            <a:rPr lang="en-US" sz="4000" kern="1200" dirty="0">
              <a:latin typeface="Calibri" panose="020F0502020204030204" pitchFamily="34" charset="0"/>
              <a:cs typeface="Calibri" panose="020F0502020204030204" pitchFamily="34" charset="0"/>
            </a:rPr>
            <a:t>Haughty Eyes</a:t>
          </a:r>
        </a:p>
      </dsp:txBody>
      <dsp:txXfrm>
        <a:off x="594" y="2043728"/>
        <a:ext cx="3493124" cy="622212"/>
      </dsp:txXfrm>
    </dsp:sp>
    <dsp:sp modelId="{6418EBED-F111-425B-8EE2-06B8B2297A68}">
      <dsp:nvSpPr>
        <dsp:cNvPr id="0" name=""/>
        <dsp:cNvSpPr/>
      </dsp:nvSpPr>
      <dsp:spPr>
        <a:xfrm>
          <a:off x="594" y="2711290"/>
          <a:ext cx="3493124" cy="279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594" y="2711290"/>
        <a:ext cx="3493124" cy="2798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41760"/>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981775"/>
          <a:ext cx="3493125" cy="173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Hands That Kill</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Innocents</a:t>
          </a:r>
        </a:p>
      </dsp:txBody>
      <dsp:txXfrm>
        <a:off x="0" y="1981775"/>
        <a:ext cx="3493125" cy="1732974"/>
      </dsp:txXfrm>
    </dsp:sp>
    <dsp:sp modelId="{6418EBED-F111-425B-8EE2-06B8B2297A68}">
      <dsp:nvSpPr>
        <dsp:cNvPr id="0" name=""/>
        <dsp:cNvSpPr/>
      </dsp:nvSpPr>
      <dsp:spPr>
        <a:xfrm>
          <a:off x="594" y="2505771"/>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05771"/>
        <a:ext cx="3493125" cy="2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41760"/>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981775"/>
          <a:ext cx="3493125" cy="173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Hands That Kill</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Innocents</a:t>
          </a:r>
        </a:p>
      </dsp:txBody>
      <dsp:txXfrm>
        <a:off x="0" y="1981775"/>
        <a:ext cx="3493125" cy="1732974"/>
      </dsp:txXfrm>
    </dsp:sp>
    <dsp:sp modelId="{6418EBED-F111-425B-8EE2-06B8B2297A68}">
      <dsp:nvSpPr>
        <dsp:cNvPr id="0" name=""/>
        <dsp:cNvSpPr/>
      </dsp:nvSpPr>
      <dsp:spPr>
        <a:xfrm>
          <a:off x="594" y="2505771"/>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05771"/>
        <a:ext cx="3493125" cy="2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1454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846204"/>
          <a:ext cx="3493125" cy="184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t>Scheming Heart</a:t>
          </a:r>
        </a:p>
      </dsp:txBody>
      <dsp:txXfrm>
        <a:off x="0" y="1846204"/>
        <a:ext cx="3493125" cy="1841828"/>
      </dsp:txXfrm>
    </dsp:sp>
    <dsp:sp modelId="{6418EBED-F111-425B-8EE2-06B8B2297A68}">
      <dsp:nvSpPr>
        <dsp:cNvPr id="0" name=""/>
        <dsp:cNvSpPr/>
      </dsp:nvSpPr>
      <dsp:spPr>
        <a:xfrm>
          <a:off x="594" y="247855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478558"/>
        <a:ext cx="3493125" cy="2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1454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846204"/>
          <a:ext cx="3493125" cy="184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Scheming Heart</a:t>
          </a:r>
        </a:p>
      </dsp:txBody>
      <dsp:txXfrm>
        <a:off x="0" y="1846204"/>
        <a:ext cx="3493125" cy="1841828"/>
      </dsp:txXfrm>
    </dsp:sp>
    <dsp:sp modelId="{6418EBED-F111-425B-8EE2-06B8B2297A68}">
      <dsp:nvSpPr>
        <dsp:cNvPr id="0" name=""/>
        <dsp:cNvSpPr/>
      </dsp:nvSpPr>
      <dsp:spPr>
        <a:xfrm>
          <a:off x="594" y="247855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478558"/>
        <a:ext cx="3493125" cy="2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1454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846204"/>
          <a:ext cx="3493125" cy="184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Scheming Heart</a:t>
          </a:r>
        </a:p>
      </dsp:txBody>
      <dsp:txXfrm>
        <a:off x="0" y="1846204"/>
        <a:ext cx="3493125" cy="1841828"/>
      </dsp:txXfrm>
    </dsp:sp>
    <dsp:sp modelId="{6418EBED-F111-425B-8EE2-06B8B2297A68}">
      <dsp:nvSpPr>
        <dsp:cNvPr id="0" name=""/>
        <dsp:cNvSpPr/>
      </dsp:nvSpPr>
      <dsp:spPr>
        <a:xfrm>
          <a:off x="594" y="247855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478558"/>
        <a:ext cx="3493125" cy="2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1454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846204"/>
          <a:ext cx="3493125" cy="184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Scheming Heart</a:t>
          </a:r>
        </a:p>
      </dsp:txBody>
      <dsp:txXfrm>
        <a:off x="0" y="1846204"/>
        <a:ext cx="3493125" cy="1841828"/>
      </dsp:txXfrm>
    </dsp:sp>
    <dsp:sp modelId="{6418EBED-F111-425B-8EE2-06B8B2297A68}">
      <dsp:nvSpPr>
        <dsp:cNvPr id="0" name=""/>
        <dsp:cNvSpPr/>
      </dsp:nvSpPr>
      <dsp:spPr>
        <a:xfrm>
          <a:off x="594" y="247855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478558"/>
        <a:ext cx="3493125" cy="2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1454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846204"/>
          <a:ext cx="3493125" cy="184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Scheming Heart</a:t>
          </a:r>
        </a:p>
      </dsp:txBody>
      <dsp:txXfrm>
        <a:off x="0" y="1846204"/>
        <a:ext cx="3493125" cy="1841828"/>
      </dsp:txXfrm>
    </dsp:sp>
    <dsp:sp modelId="{6418EBED-F111-425B-8EE2-06B8B2297A68}">
      <dsp:nvSpPr>
        <dsp:cNvPr id="0" name=""/>
        <dsp:cNvSpPr/>
      </dsp:nvSpPr>
      <dsp:spPr>
        <a:xfrm>
          <a:off x="594" y="247855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478558"/>
        <a:ext cx="3493125" cy="2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1454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846204"/>
          <a:ext cx="3493125" cy="184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Scheming Heart</a:t>
          </a:r>
        </a:p>
      </dsp:txBody>
      <dsp:txXfrm>
        <a:off x="0" y="1846204"/>
        <a:ext cx="3493125" cy="1841828"/>
      </dsp:txXfrm>
    </dsp:sp>
    <dsp:sp modelId="{6418EBED-F111-425B-8EE2-06B8B2297A68}">
      <dsp:nvSpPr>
        <dsp:cNvPr id="0" name=""/>
        <dsp:cNvSpPr/>
      </dsp:nvSpPr>
      <dsp:spPr>
        <a:xfrm>
          <a:off x="594" y="247855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478558"/>
        <a:ext cx="3493125" cy="2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648333" y="41467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45067" y="1814315"/>
          <a:ext cx="4320000" cy="190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Feet Rushing to Evil</a:t>
          </a:r>
        </a:p>
        <a:p>
          <a:pPr marL="0" lvl="0" indent="0" algn="ctr" defTabSz="1511300">
            <a:lnSpc>
              <a:spcPct val="100000"/>
            </a:lnSpc>
            <a:spcBef>
              <a:spcPct val="0"/>
            </a:spcBef>
            <a:spcAft>
              <a:spcPct val="35000"/>
            </a:spcAft>
            <a:buNone/>
            <a:defRPr b="1"/>
          </a:pPr>
          <a:endParaRPr lang="en-US" sz="3400" kern="1200" dirty="0"/>
        </a:p>
      </dsp:txBody>
      <dsp:txXfrm>
        <a:off x="245067" y="1814315"/>
        <a:ext cx="4320000" cy="1900434"/>
      </dsp:txXfrm>
    </dsp:sp>
    <dsp:sp modelId="{6418EBED-F111-425B-8EE2-06B8B2297A68}">
      <dsp:nvSpPr>
        <dsp:cNvPr id="0" name=""/>
        <dsp:cNvSpPr/>
      </dsp:nvSpPr>
      <dsp:spPr>
        <a:xfrm>
          <a:off x="244333" y="2719992"/>
          <a:ext cx="4320000" cy="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244333" y="2719992"/>
        <a:ext cx="4320000" cy="13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648333" y="41467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45067" y="1814315"/>
          <a:ext cx="4320000" cy="190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Feet Rushing to Evil</a:t>
          </a:r>
        </a:p>
        <a:p>
          <a:pPr marL="0" lvl="0" indent="0" algn="ctr" defTabSz="1511300">
            <a:lnSpc>
              <a:spcPct val="100000"/>
            </a:lnSpc>
            <a:spcBef>
              <a:spcPct val="0"/>
            </a:spcBef>
            <a:spcAft>
              <a:spcPct val="35000"/>
            </a:spcAft>
            <a:buNone/>
            <a:defRPr b="1"/>
          </a:pPr>
          <a:endParaRPr lang="en-US" sz="3400" kern="1200" dirty="0"/>
        </a:p>
      </dsp:txBody>
      <dsp:txXfrm>
        <a:off x="245067" y="1814315"/>
        <a:ext cx="4320000" cy="1900434"/>
      </dsp:txXfrm>
    </dsp:sp>
    <dsp:sp modelId="{6418EBED-F111-425B-8EE2-06B8B2297A68}">
      <dsp:nvSpPr>
        <dsp:cNvPr id="0" name=""/>
        <dsp:cNvSpPr/>
      </dsp:nvSpPr>
      <dsp:spPr>
        <a:xfrm>
          <a:off x="244333" y="2719992"/>
          <a:ext cx="4320000" cy="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244333" y="2719992"/>
        <a:ext cx="4320000" cy="1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723632"/>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043728"/>
          <a:ext cx="3493124" cy="62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b="1"/>
          </a:pPr>
          <a:r>
            <a:rPr lang="en-US" sz="4000" kern="1200" dirty="0">
              <a:latin typeface="Calibri" panose="020F0502020204030204" pitchFamily="34" charset="0"/>
              <a:cs typeface="Calibri" panose="020F0502020204030204" pitchFamily="34" charset="0"/>
            </a:rPr>
            <a:t>Haughty Eyes</a:t>
          </a:r>
        </a:p>
      </dsp:txBody>
      <dsp:txXfrm>
        <a:off x="594" y="2043728"/>
        <a:ext cx="3493124" cy="622212"/>
      </dsp:txXfrm>
    </dsp:sp>
    <dsp:sp modelId="{6418EBED-F111-425B-8EE2-06B8B2297A68}">
      <dsp:nvSpPr>
        <dsp:cNvPr id="0" name=""/>
        <dsp:cNvSpPr/>
      </dsp:nvSpPr>
      <dsp:spPr>
        <a:xfrm>
          <a:off x="594" y="2711290"/>
          <a:ext cx="3493124" cy="279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594" y="2711290"/>
        <a:ext cx="3493124" cy="2798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648333" y="41467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45067" y="1814315"/>
          <a:ext cx="4320000" cy="190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Feet Rushing to Evil</a:t>
          </a:r>
        </a:p>
        <a:p>
          <a:pPr marL="0" lvl="0" indent="0" algn="ctr" defTabSz="1511300">
            <a:lnSpc>
              <a:spcPct val="100000"/>
            </a:lnSpc>
            <a:spcBef>
              <a:spcPct val="0"/>
            </a:spcBef>
            <a:spcAft>
              <a:spcPct val="35000"/>
            </a:spcAft>
            <a:buNone/>
            <a:defRPr b="1"/>
          </a:pPr>
          <a:endParaRPr lang="en-US" sz="3400" kern="1200" dirty="0"/>
        </a:p>
      </dsp:txBody>
      <dsp:txXfrm>
        <a:off x="245067" y="1814315"/>
        <a:ext cx="4320000" cy="1900434"/>
      </dsp:txXfrm>
    </dsp:sp>
    <dsp:sp modelId="{6418EBED-F111-425B-8EE2-06B8B2297A68}">
      <dsp:nvSpPr>
        <dsp:cNvPr id="0" name=""/>
        <dsp:cNvSpPr/>
      </dsp:nvSpPr>
      <dsp:spPr>
        <a:xfrm>
          <a:off x="244333" y="2719992"/>
          <a:ext cx="4320000" cy="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244333" y="2719992"/>
        <a:ext cx="4320000" cy="134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82892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139966"/>
          <a:ext cx="3493124" cy="5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FALSE WITNESS</a:t>
          </a:r>
        </a:p>
      </dsp:txBody>
      <dsp:txXfrm>
        <a:off x="594" y="2139966"/>
        <a:ext cx="3493124" cy="523968"/>
      </dsp:txXfrm>
    </dsp:sp>
    <dsp:sp modelId="{6418EBED-F111-425B-8EE2-06B8B2297A68}">
      <dsp:nvSpPr>
        <dsp:cNvPr id="0" name=""/>
        <dsp:cNvSpPr/>
      </dsp:nvSpPr>
      <dsp:spPr>
        <a:xfrm>
          <a:off x="594" y="2705073"/>
          <a:ext cx="3493124" cy="18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705073"/>
        <a:ext cx="3493124" cy="1807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82892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139966"/>
          <a:ext cx="3493124" cy="5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FALSE WITNESS</a:t>
          </a:r>
        </a:p>
      </dsp:txBody>
      <dsp:txXfrm>
        <a:off x="594" y="2139966"/>
        <a:ext cx="3493124" cy="523968"/>
      </dsp:txXfrm>
    </dsp:sp>
    <dsp:sp modelId="{6418EBED-F111-425B-8EE2-06B8B2297A68}">
      <dsp:nvSpPr>
        <dsp:cNvPr id="0" name=""/>
        <dsp:cNvSpPr/>
      </dsp:nvSpPr>
      <dsp:spPr>
        <a:xfrm>
          <a:off x="594" y="2705073"/>
          <a:ext cx="3493124" cy="18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705073"/>
        <a:ext cx="3493124" cy="1807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82892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139966"/>
          <a:ext cx="3493124" cy="5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FALSE WITNESS</a:t>
          </a:r>
        </a:p>
      </dsp:txBody>
      <dsp:txXfrm>
        <a:off x="594" y="2139966"/>
        <a:ext cx="3493124" cy="523968"/>
      </dsp:txXfrm>
    </dsp:sp>
    <dsp:sp modelId="{6418EBED-F111-425B-8EE2-06B8B2297A68}">
      <dsp:nvSpPr>
        <dsp:cNvPr id="0" name=""/>
        <dsp:cNvSpPr/>
      </dsp:nvSpPr>
      <dsp:spPr>
        <a:xfrm>
          <a:off x="594" y="2705073"/>
          <a:ext cx="3493124" cy="18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705073"/>
        <a:ext cx="3493124" cy="1807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82892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139966"/>
          <a:ext cx="3493124" cy="5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FALSE WITNESS</a:t>
          </a:r>
        </a:p>
      </dsp:txBody>
      <dsp:txXfrm>
        <a:off x="594" y="2139966"/>
        <a:ext cx="3493124" cy="523968"/>
      </dsp:txXfrm>
    </dsp:sp>
    <dsp:sp modelId="{6418EBED-F111-425B-8EE2-06B8B2297A68}">
      <dsp:nvSpPr>
        <dsp:cNvPr id="0" name=""/>
        <dsp:cNvSpPr/>
      </dsp:nvSpPr>
      <dsp:spPr>
        <a:xfrm>
          <a:off x="594" y="2705073"/>
          <a:ext cx="3493124" cy="18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705073"/>
        <a:ext cx="3493124" cy="1807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80517"/>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2038335"/>
          <a:ext cx="3493125" cy="157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CONFLICT </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CATALYST</a:t>
          </a:r>
        </a:p>
      </dsp:txBody>
      <dsp:txXfrm>
        <a:off x="0" y="2038335"/>
        <a:ext cx="3493125" cy="1577947"/>
      </dsp:txXfrm>
    </dsp:sp>
    <dsp:sp modelId="{6418EBED-F111-425B-8EE2-06B8B2297A68}">
      <dsp:nvSpPr>
        <dsp:cNvPr id="0" name=""/>
        <dsp:cNvSpPr/>
      </dsp:nvSpPr>
      <dsp:spPr>
        <a:xfrm>
          <a:off x="594" y="254452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44528"/>
        <a:ext cx="3493125" cy="25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80517"/>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2038335"/>
          <a:ext cx="3493125" cy="157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CONFLICT </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CATALYST</a:t>
          </a:r>
        </a:p>
      </dsp:txBody>
      <dsp:txXfrm>
        <a:off x="0" y="2038335"/>
        <a:ext cx="3493125" cy="1577947"/>
      </dsp:txXfrm>
    </dsp:sp>
    <dsp:sp modelId="{6418EBED-F111-425B-8EE2-06B8B2297A68}">
      <dsp:nvSpPr>
        <dsp:cNvPr id="0" name=""/>
        <dsp:cNvSpPr/>
      </dsp:nvSpPr>
      <dsp:spPr>
        <a:xfrm>
          <a:off x="594" y="254452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44528"/>
        <a:ext cx="3493125" cy="25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80517"/>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2038335"/>
          <a:ext cx="3493125" cy="157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CONFLICT </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CATALYST</a:t>
          </a:r>
        </a:p>
      </dsp:txBody>
      <dsp:txXfrm>
        <a:off x="0" y="2038335"/>
        <a:ext cx="3493125" cy="1577947"/>
      </dsp:txXfrm>
    </dsp:sp>
    <dsp:sp modelId="{6418EBED-F111-425B-8EE2-06B8B2297A68}">
      <dsp:nvSpPr>
        <dsp:cNvPr id="0" name=""/>
        <dsp:cNvSpPr/>
      </dsp:nvSpPr>
      <dsp:spPr>
        <a:xfrm>
          <a:off x="594" y="254452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44528"/>
        <a:ext cx="3493125" cy="2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80517"/>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2038335"/>
          <a:ext cx="3493125" cy="157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CONFLICT </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CATALYST</a:t>
          </a:r>
        </a:p>
      </dsp:txBody>
      <dsp:txXfrm>
        <a:off x="0" y="2038335"/>
        <a:ext cx="3493125" cy="1577947"/>
      </dsp:txXfrm>
    </dsp:sp>
    <dsp:sp modelId="{6418EBED-F111-425B-8EE2-06B8B2297A68}">
      <dsp:nvSpPr>
        <dsp:cNvPr id="0" name=""/>
        <dsp:cNvSpPr/>
      </dsp:nvSpPr>
      <dsp:spPr>
        <a:xfrm>
          <a:off x="594" y="254452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44528"/>
        <a:ext cx="3493125" cy="2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80517"/>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2038335"/>
          <a:ext cx="3493125" cy="157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latin typeface="Calibri" panose="020F0502020204030204" pitchFamily="34" charset="0"/>
              <a:cs typeface="Calibri" panose="020F0502020204030204" pitchFamily="34" charset="0"/>
            </a:rPr>
            <a:t>CONCLUSION</a:t>
          </a:r>
        </a:p>
      </dsp:txBody>
      <dsp:txXfrm>
        <a:off x="0" y="2038335"/>
        <a:ext cx="3493125" cy="1577947"/>
      </dsp:txXfrm>
    </dsp:sp>
    <dsp:sp modelId="{6418EBED-F111-425B-8EE2-06B8B2297A68}">
      <dsp:nvSpPr>
        <dsp:cNvPr id="0" name=""/>
        <dsp:cNvSpPr/>
      </dsp:nvSpPr>
      <dsp:spPr>
        <a:xfrm>
          <a:off x="594" y="2544528"/>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44528"/>
        <a:ext cx="3493125" cy="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723632"/>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043728"/>
          <a:ext cx="3493124" cy="62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b="1"/>
          </a:pPr>
          <a:r>
            <a:rPr lang="en-US" sz="4000" kern="1200" dirty="0">
              <a:latin typeface="Calibri" panose="020F0502020204030204" pitchFamily="34" charset="0"/>
              <a:cs typeface="Calibri" panose="020F0502020204030204" pitchFamily="34" charset="0"/>
            </a:rPr>
            <a:t>Haughty Eyes</a:t>
          </a:r>
        </a:p>
      </dsp:txBody>
      <dsp:txXfrm>
        <a:off x="594" y="2043728"/>
        <a:ext cx="3493124" cy="622212"/>
      </dsp:txXfrm>
    </dsp:sp>
    <dsp:sp modelId="{6418EBED-F111-425B-8EE2-06B8B2297A68}">
      <dsp:nvSpPr>
        <dsp:cNvPr id="0" name=""/>
        <dsp:cNvSpPr/>
      </dsp:nvSpPr>
      <dsp:spPr>
        <a:xfrm>
          <a:off x="594" y="2711290"/>
          <a:ext cx="3493124" cy="279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594" y="2711290"/>
        <a:ext cx="3493124" cy="279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776687"/>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092220"/>
          <a:ext cx="3493124" cy="573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latin typeface="Calibri" panose="020F0502020204030204" pitchFamily="34" charset="0"/>
              <a:cs typeface="Calibri" panose="020F0502020204030204" pitchFamily="34" charset="0"/>
            </a:rPr>
            <a:t>Lying Tongue</a:t>
          </a:r>
        </a:p>
      </dsp:txBody>
      <dsp:txXfrm>
        <a:off x="594" y="2092220"/>
        <a:ext cx="3493124" cy="573090"/>
      </dsp:txXfrm>
    </dsp:sp>
    <dsp:sp modelId="{6418EBED-F111-425B-8EE2-06B8B2297A68}">
      <dsp:nvSpPr>
        <dsp:cNvPr id="0" name=""/>
        <dsp:cNvSpPr/>
      </dsp:nvSpPr>
      <dsp:spPr>
        <a:xfrm>
          <a:off x="594" y="2708538"/>
          <a:ext cx="3493124" cy="22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708538"/>
        <a:ext cx="3493124" cy="229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723632"/>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043728"/>
          <a:ext cx="3493124" cy="62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b="1"/>
          </a:pPr>
          <a:r>
            <a:rPr lang="en-US" sz="4000" kern="1200" dirty="0">
              <a:latin typeface="Calibri" panose="020F0502020204030204" pitchFamily="34" charset="0"/>
              <a:cs typeface="Calibri" panose="020F0502020204030204" pitchFamily="34" charset="0"/>
            </a:rPr>
            <a:t>Lying Tongue</a:t>
          </a:r>
        </a:p>
      </dsp:txBody>
      <dsp:txXfrm>
        <a:off x="594" y="2043728"/>
        <a:ext cx="3493124" cy="622212"/>
      </dsp:txXfrm>
    </dsp:sp>
    <dsp:sp modelId="{6418EBED-F111-425B-8EE2-06B8B2297A68}">
      <dsp:nvSpPr>
        <dsp:cNvPr id="0" name=""/>
        <dsp:cNvSpPr/>
      </dsp:nvSpPr>
      <dsp:spPr>
        <a:xfrm>
          <a:off x="594" y="2711290"/>
          <a:ext cx="3493124" cy="279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594" y="2711290"/>
        <a:ext cx="3493124" cy="279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35960"/>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043728"/>
          <a:ext cx="3493124" cy="62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b="1"/>
          </a:pPr>
          <a:r>
            <a:rPr lang="en-US" sz="4000" kern="1200" dirty="0">
              <a:latin typeface="Calibri" panose="020F0502020204030204" pitchFamily="34" charset="0"/>
              <a:cs typeface="Calibri" panose="020F0502020204030204" pitchFamily="34" charset="0"/>
            </a:rPr>
            <a:t>Lying Tongue</a:t>
          </a:r>
        </a:p>
      </dsp:txBody>
      <dsp:txXfrm>
        <a:off x="594" y="2043728"/>
        <a:ext cx="3493124" cy="622212"/>
      </dsp:txXfrm>
    </dsp:sp>
    <dsp:sp modelId="{6418EBED-F111-425B-8EE2-06B8B2297A68}">
      <dsp:nvSpPr>
        <dsp:cNvPr id="0" name=""/>
        <dsp:cNvSpPr/>
      </dsp:nvSpPr>
      <dsp:spPr>
        <a:xfrm>
          <a:off x="594" y="2711290"/>
          <a:ext cx="3493124" cy="279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594" y="2711290"/>
        <a:ext cx="3493124" cy="279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828926"/>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2139966"/>
          <a:ext cx="3493124" cy="52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Lying Tongue</a:t>
          </a:r>
        </a:p>
      </dsp:txBody>
      <dsp:txXfrm>
        <a:off x="594" y="2139966"/>
        <a:ext cx="3493124" cy="523968"/>
      </dsp:txXfrm>
    </dsp:sp>
    <dsp:sp modelId="{6418EBED-F111-425B-8EE2-06B8B2297A68}">
      <dsp:nvSpPr>
        <dsp:cNvPr id="0" name=""/>
        <dsp:cNvSpPr/>
      </dsp:nvSpPr>
      <dsp:spPr>
        <a:xfrm>
          <a:off x="594" y="2705073"/>
          <a:ext cx="3493124" cy="18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705073"/>
        <a:ext cx="3493124" cy="1807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41760"/>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981775"/>
          <a:ext cx="3493125" cy="173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Hands That Kill</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Innocents</a:t>
          </a:r>
        </a:p>
      </dsp:txBody>
      <dsp:txXfrm>
        <a:off x="0" y="1981775"/>
        <a:ext cx="3493125" cy="1732974"/>
      </dsp:txXfrm>
    </dsp:sp>
    <dsp:sp modelId="{6418EBED-F111-425B-8EE2-06B8B2297A68}">
      <dsp:nvSpPr>
        <dsp:cNvPr id="0" name=""/>
        <dsp:cNvSpPr/>
      </dsp:nvSpPr>
      <dsp:spPr>
        <a:xfrm>
          <a:off x="594" y="2505771"/>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05771"/>
        <a:ext cx="3493125" cy="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641760"/>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0" y="1981775"/>
          <a:ext cx="3493125" cy="173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Hands That Kill</a:t>
          </a:r>
        </a:p>
        <a:p>
          <a:pPr marL="0" lvl="0" indent="0" algn="ctr" defTabSz="1466850">
            <a:lnSpc>
              <a:spcPct val="100000"/>
            </a:lnSpc>
            <a:spcBef>
              <a:spcPct val="0"/>
            </a:spcBef>
            <a:spcAft>
              <a:spcPct val="35000"/>
            </a:spcAft>
            <a:buNone/>
            <a:defRPr b="1"/>
          </a:pPr>
          <a:r>
            <a:rPr lang="en-US" sz="3300" kern="1200" dirty="0">
              <a:latin typeface="Calibri" panose="020F0502020204030204" pitchFamily="34" charset="0"/>
              <a:cs typeface="Calibri" panose="020F0502020204030204" pitchFamily="34" charset="0"/>
            </a:rPr>
            <a:t>Innocents</a:t>
          </a:r>
        </a:p>
      </dsp:txBody>
      <dsp:txXfrm>
        <a:off x="0" y="1981775"/>
        <a:ext cx="3493125" cy="1732974"/>
      </dsp:txXfrm>
    </dsp:sp>
    <dsp:sp modelId="{6418EBED-F111-425B-8EE2-06B8B2297A68}">
      <dsp:nvSpPr>
        <dsp:cNvPr id="0" name=""/>
        <dsp:cNvSpPr/>
      </dsp:nvSpPr>
      <dsp:spPr>
        <a:xfrm>
          <a:off x="594" y="2505771"/>
          <a:ext cx="3493125" cy="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594" y="2505771"/>
        <a:ext cx="3493125" cy="25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07/12/2020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07/12/2020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07/12/2020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07/12/2020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07/12/2020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07/12/2020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07/12/2020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07/12/2020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07/12/2020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07/12/2020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07/12/2020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07/12/2020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07/12/2020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07/12/2020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07/12/2020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07/12/2020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1.wdp"/><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1.wdp"/><Relationship Id="rId7" Type="http://schemas.openxmlformats.org/officeDocument/2006/relationships/diagramColors" Target="../diagrams/colors1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1.wdp"/><Relationship Id="rId7" Type="http://schemas.openxmlformats.org/officeDocument/2006/relationships/diagramColors" Target="../diagrams/colors1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07/relationships/hdphoto" Target="../media/hdphoto1.wdp"/><Relationship Id="rId7" Type="http://schemas.openxmlformats.org/officeDocument/2006/relationships/diagramColors" Target="../diagrams/colors1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1.wdp"/><Relationship Id="rId7" Type="http://schemas.openxmlformats.org/officeDocument/2006/relationships/diagramColors" Target="../diagrams/colors1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3" Type="http://schemas.microsoft.com/office/2007/relationships/hdphoto" Target="../media/hdphoto1.wdp"/><Relationship Id="rId7" Type="http://schemas.openxmlformats.org/officeDocument/2006/relationships/diagramColors" Target="../diagrams/colors1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microsoft.com/office/2007/relationships/hdphoto" Target="../media/hdphoto1.wdp"/><Relationship Id="rId7" Type="http://schemas.openxmlformats.org/officeDocument/2006/relationships/diagramColors" Target="../diagrams/colors2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microsoft.com/office/2007/relationships/hdphoto" Target="../media/hdphoto1.wdp"/><Relationship Id="rId7" Type="http://schemas.openxmlformats.org/officeDocument/2006/relationships/diagramColors" Target="../diagrams/colors2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8" Type="http://schemas.microsoft.com/office/2007/relationships/diagramDrawing" Target="../diagrams/drawing23.xml"/><Relationship Id="rId3" Type="http://schemas.microsoft.com/office/2007/relationships/hdphoto" Target="../media/hdphoto1.wdp"/><Relationship Id="rId7" Type="http://schemas.openxmlformats.org/officeDocument/2006/relationships/diagramColors" Target="../diagrams/colors2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microsoft.com/office/2007/relationships/hdphoto" Target="../media/hdphoto1.wdp"/><Relationship Id="rId7" Type="http://schemas.openxmlformats.org/officeDocument/2006/relationships/diagramColors" Target="../diagrams/colors2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8" Type="http://schemas.microsoft.com/office/2007/relationships/diagramDrawing" Target="../diagrams/drawing25.xml"/><Relationship Id="rId3" Type="http://schemas.microsoft.com/office/2007/relationships/hdphoto" Target="../media/hdphoto1.wdp"/><Relationship Id="rId7" Type="http://schemas.openxmlformats.org/officeDocument/2006/relationships/diagramColors" Target="../diagrams/colors2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microsoft.com/office/2007/relationships/diagramDrawing" Target="../diagrams/drawing26.xml"/><Relationship Id="rId3" Type="http://schemas.microsoft.com/office/2007/relationships/hdphoto" Target="../media/hdphoto1.wdp"/><Relationship Id="rId7" Type="http://schemas.openxmlformats.org/officeDocument/2006/relationships/diagramColors" Target="../diagrams/colors2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8" Type="http://schemas.microsoft.com/office/2007/relationships/diagramDrawing" Target="../diagrams/drawing27.xml"/><Relationship Id="rId3" Type="http://schemas.microsoft.com/office/2007/relationships/hdphoto" Target="../media/hdphoto1.wdp"/><Relationship Id="rId7" Type="http://schemas.openxmlformats.org/officeDocument/2006/relationships/diagramColors" Target="../diagrams/colors2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microsoft.com/office/2007/relationships/diagramDrawing" Target="../diagrams/drawing28.xml"/><Relationship Id="rId3" Type="http://schemas.microsoft.com/office/2007/relationships/hdphoto" Target="../media/hdphoto1.wdp"/><Relationship Id="rId7" Type="http://schemas.openxmlformats.org/officeDocument/2006/relationships/diagramColors" Target="../diagrams/colors2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1.xml.rels><?xml version="1.0" encoding="UTF-8" standalone="yes"?>
<Relationships xmlns="http://schemas.openxmlformats.org/package/2006/relationships"><Relationship Id="rId8" Type="http://schemas.microsoft.com/office/2007/relationships/diagramDrawing" Target="../diagrams/drawing29.xml"/><Relationship Id="rId3" Type="http://schemas.microsoft.com/office/2007/relationships/hdphoto" Target="../media/hdphoto1.wdp"/><Relationship Id="rId7" Type="http://schemas.openxmlformats.org/officeDocument/2006/relationships/diagramColors" Target="../diagrams/colors2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7200" dirty="0">
                <a:latin typeface="Calibri" panose="020F0502020204030204" pitchFamily="34" charset="0"/>
                <a:cs typeface="Calibri" panose="020F0502020204030204" pitchFamily="34" charset="0"/>
              </a:rPr>
              <a:t>SEVEN THINGS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3200" dirty="0">
                <a:solidFill>
                  <a:srgbClr val="5792BA"/>
                </a:solidFill>
                <a:latin typeface="Calibri" panose="020F0502020204030204" pitchFamily="34" charset="0"/>
                <a:cs typeface="Calibri" panose="020F0502020204030204" pitchFamily="34" charset="0"/>
              </a:rPr>
              <a:t>THE LORD HATES</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544366280"/>
              </p:ext>
            </p:extLst>
          </p:nvPr>
        </p:nvGraphicFramePr>
        <p:xfrm>
          <a:off x="816557" y="2137000"/>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8010A965-F173-418E-BF7F-C9E246F4F1C7}"/>
              </a:ext>
            </a:extLst>
          </p:cNvPr>
          <p:cNvPicPr>
            <a:picLocks noChangeAspect="1"/>
          </p:cNvPicPr>
          <p:nvPr/>
        </p:nvPicPr>
        <p:blipFill>
          <a:blip r:embed="rId9"/>
          <a:stretch>
            <a:fillRect/>
          </a:stretch>
        </p:blipFill>
        <p:spPr>
          <a:xfrm>
            <a:off x="7113135" y="2357437"/>
            <a:ext cx="3494313" cy="3494313"/>
          </a:xfrm>
          <a:prstGeom prst="rect">
            <a:avLst/>
          </a:prstGeom>
        </p:spPr>
      </p:pic>
    </p:spTree>
    <p:extLst>
      <p:ext uri="{BB962C8B-B14F-4D97-AF65-F5344CB8AC3E}">
        <p14:creationId xmlns:p14="http://schemas.microsoft.com/office/powerpoint/2010/main" val="399066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412021748"/>
              </p:ext>
            </p:extLst>
          </p:nvPr>
        </p:nvGraphicFramePr>
        <p:xfrm>
          <a:off x="848829" y="2259331"/>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296C24B-83CE-4977-A684-57C1ECACEC25}"/>
              </a:ext>
            </a:extLst>
          </p:cNvPr>
          <p:cNvSpPr txBox="1"/>
          <p:nvPr/>
        </p:nvSpPr>
        <p:spPr>
          <a:xfrm>
            <a:off x="4873214" y="2388198"/>
            <a:ext cx="6469957" cy="4154984"/>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The first pre-mature death on earth was an older brother killing a younger brother over a sense of conviction and guilt related to worship. </a:t>
            </a:r>
          </a:p>
        </p:txBody>
      </p:sp>
    </p:spTree>
    <p:extLst>
      <p:ext uri="{BB962C8B-B14F-4D97-AF65-F5344CB8AC3E}">
        <p14:creationId xmlns:p14="http://schemas.microsoft.com/office/powerpoint/2010/main" val="29378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05584148"/>
              </p:ext>
            </p:extLst>
          </p:nvPr>
        </p:nvGraphicFramePr>
        <p:xfrm>
          <a:off x="795041" y="2173270"/>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296C24B-83CE-4977-A684-57C1ECACEC25}"/>
              </a:ext>
            </a:extLst>
          </p:cNvPr>
          <p:cNvSpPr txBox="1"/>
          <p:nvPr/>
        </p:nvSpPr>
        <p:spPr>
          <a:xfrm>
            <a:off x="4862456" y="2401193"/>
            <a:ext cx="7035502" cy="3908762"/>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The LORD said, “What have you done? Listen! Your brother’s blood cries out to me from the ground. </a:t>
            </a:r>
          </a:p>
          <a:p>
            <a:r>
              <a:rPr lang="en-US" sz="3200" dirty="0">
                <a:latin typeface="Calibri" panose="020F0502020204030204" pitchFamily="34" charset="0"/>
                <a:cs typeface="Calibri" panose="020F0502020204030204" pitchFamily="34" charset="0"/>
              </a:rPr>
              <a:t> </a:t>
            </a:r>
          </a:p>
          <a:p>
            <a:r>
              <a:rPr lang="en-US" sz="3200"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Gen 4:10</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730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300270264"/>
              </p:ext>
            </p:extLst>
          </p:nvPr>
        </p:nvGraphicFramePr>
        <p:xfrm>
          <a:off x="784284" y="2533650"/>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296C24B-83CE-4977-A684-57C1ECACEC25}"/>
              </a:ext>
            </a:extLst>
          </p:cNvPr>
          <p:cNvSpPr txBox="1"/>
          <p:nvPr/>
        </p:nvSpPr>
        <p:spPr>
          <a:xfrm>
            <a:off x="5195944" y="2805975"/>
            <a:ext cx="6788076" cy="3170099"/>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Our hands are made for forming, holding, and ministering the grace of God not for taking life away from an innocent person!</a:t>
            </a:r>
          </a:p>
        </p:txBody>
      </p:sp>
    </p:spTree>
    <p:extLst>
      <p:ext uri="{BB962C8B-B14F-4D97-AF65-F5344CB8AC3E}">
        <p14:creationId xmlns:p14="http://schemas.microsoft.com/office/powerpoint/2010/main" val="56534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757535910"/>
              </p:ext>
            </p:extLst>
          </p:nvPr>
        </p:nvGraphicFramePr>
        <p:xfrm>
          <a:off x="785308" y="243145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B51E215-F538-403C-A024-6AC8F562D0DC}"/>
              </a:ext>
            </a:extLst>
          </p:cNvPr>
          <p:cNvPicPr>
            <a:picLocks noChangeAspect="1"/>
          </p:cNvPicPr>
          <p:nvPr/>
        </p:nvPicPr>
        <p:blipFill>
          <a:blip r:embed="rId9"/>
          <a:stretch>
            <a:fillRect/>
          </a:stretch>
        </p:blipFill>
        <p:spPr>
          <a:xfrm>
            <a:off x="6863380" y="2346312"/>
            <a:ext cx="4740792" cy="3583157"/>
          </a:xfrm>
          <a:prstGeom prst="rect">
            <a:avLst/>
          </a:prstGeom>
        </p:spPr>
      </p:pic>
    </p:spTree>
    <p:extLst>
      <p:ext uri="{BB962C8B-B14F-4D97-AF65-F5344CB8AC3E}">
        <p14:creationId xmlns:p14="http://schemas.microsoft.com/office/powerpoint/2010/main" val="318442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837743107"/>
              </p:ext>
            </p:extLst>
          </p:nvPr>
        </p:nvGraphicFramePr>
        <p:xfrm>
          <a:off x="785308" y="243145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E8D87E0-0F40-447C-913D-55554047EAB9}"/>
              </a:ext>
            </a:extLst>
          </p:cNvPr>
          <p:cNvSpPr txBox="1"/>
          <p:nvPr/>
        </p:nvSpPr>
        <p:spPr>
          <a:xfrm>
            <a:off x="4883972" y="2345167"/>
            <a:ext cx="6282466" cy="353943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You were anointed as a guardian cherub, for so I ordained you. You were on the holy mount of God; you walked among the fiery stones. You were blameless in your ways from the day you were created </a:t>
            </a:r>
            <a:r>
              <a:rPr lang="en-US" sz="2800" u="sng" dirty="0">
                <a:latin typeface="Calibri" panose="020F0502020204030204" pitchFamily="34" charset="0"/>
                <a:cs typeface="Calibri" panose="020F0502020204030204" pitchFamily="34" charset="0"/>
              </a:rPr>
              <a:t>till wickedness</a:t>
            </a:r>
            <a:r>
              <a:rPr lang="en-US" sz="2800" dirty="0">
                <a:latin typeface="Calibri" panose="020F0502020204030204" pitchFamily="34" charset="0"/>
                <a:cs typeface="Calibri" panose="020F0502020204030204" pitchFamily="34" charset="0"/>
              </a:rPr>
              <a:t> was found in you.</a:t>
            </a:r>
          </a:p>
          <a:p>
            <a:r>
              <a:rPr lang="en-US" sz="2800" dirty="0">
                <a:latin typeface="Calibri" panose="020F0502020204030204" pitchFamily="34" charset="0"/>
                <a:cs typeface="Calibri" panose="020F0502020204030204" pitchFamily="34" charset="0"/>
              </a:rPr>
              <a:t>					</a:t>
            </a:r>
          </a:p>
          <a:p>
            <a:r>
              <a:rPr lang="en-US" sz="28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Ezekiel 28:14,15</a:t>
            </a:r>
          </a:p>
        </p:txBody>
      </p:sp>
    </p:spTree>
    <p:extLst>
      <p:ext uri="{BB962C8B-B14F-4D97-AF65-F5344CB8AC3E}">
        <p14:creationId xmlns:p14="http://schemas.microsoft.com/office/powerpoint/2010/main" val="114177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785308" y="243145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E8D87E0-0F40-447C-913D-55554047EAB9}"/>
              </a:ext>
            </a:extLst>
          </p:cNvPr>
          <p:cNvSpPr txBox="1"/>
          <p:nvPr/>
        </p:nvSpPr>
        <p:spPr>
          <a:xfrm>
            <a:off x="4883972" y="2345167"/>
            <a:ext cx="6282466" cy="353943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The LORD saw how great the wickedness of the human race had become on the earth, and that </a:t>
            </a:r>
            <a:r>
              <a:rPr lang="en-US" sz="2800" u="sng" dirty="0">
                <a:latin typeface="Calibri" panose="020F0502020204030204" pitchFamily="34" charset="0"/>
                <a:cs typeface="Calibri" panose="020F0502020204030204" pitchFamily="34" charset="0"/>
              </a:rPr>
              <a:t>every inclination of the thoughts of the human heart was only evil all the time. </a:t>
            </a:r>
            <a:r>
              <a:rPr lang="en-US" sz="2800" dirty="0">
                <a:latin typeface="Calibri" panose="020F0502020204030204" pitchFamily="34" charset="0"/>
                <a:cs typeface="Calibri" panose="020F0502020204030204" pitchFamily="34" charset="0"/>
              </a:rPr>
              <a:t>The LORD regretted that he had made human beings on the earth, and his heart was deeply troubled.   </a:t>
            </a:r>
          </a:p>
          <a:p>
            <a:r>
              <a:rPr lang="en-US" sz="28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Gen 6:5,6</a:t>
            </a:r>
          </a:p>
        </p:txBody>
      </p:sp>
    </p:spTree>
    <p:extLst>
      <p:ext uri="{BB962C8B-B14F-4D97-AF65-F5344CB8AC3E}">
        <p14:creationId xmlns:p14="http://schemas.microsoft.com/office/powerpoint/2010/main" val="107211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785308" y="243145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E8D87E0-0F40-447C-913D-55554047EAB9}"/>
              </a:ext>
            </a:extLst>
          </p:cNvPr>
          <p:cNvSpPr txBox="1"/>
          <p:nvPr/>
        </p:nvSpPr>
        <p:spPr>
          <a:xfrm>
            <a:off x="4927002" y="2175885"/>
            <a:ext cx="6282466" cy="3970318"/>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The core of the human being was made to imagine, dream, and conceptualize in accordance with the heart of God and the things that he has made.  Schemes turn godly precepts and principles upside down.</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4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785308" y="243145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E8D87E0-0F40-447C-913D-55554047EAB9}"/>
              </a:ext>
            </a:extLst>
          </p:cNvPr>
          <p:cNvSpPr txBox="1"/>
          <p:nvPr/>
        </p:nvSpPr>
        <p:spPr>
          <a:xfrm>
            <a:off x="5045337" y="2026670"/>
            <a:ext cx="6282466" cy="4524315"/>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Woe to those who call evil good and good evil, who put darkness for light and light for darkness, who put bitter for sweet and sweet for bitter. Woe to those who are wise in their own eyes and clever in their own sight.</a:t>
            </a:r>
          </a:p>
          <a:p>
            <a:r>
              <a:rPr lang="en-US" sz="3600" dirty="0">
                <a:latin typeface="Calibri" panose="020F0502020204030204" pitchFamily="34" charset="0"/>
                <a:cs typeface="Calibri" panose="020F0502020204030204" pitchFamily="34" charset="0"/>
              </a:rPr>
              <a:t>			Isaiah 5:20</a:t>
            </a:r>
          </a:p>
        </p:txBody>
      </p:sp>
    </p:spTree>
    <p:extLst>
      <p:ext uri="{BB962C8B-B14F-4D97-AF65-F5344CB8AC3E}">
        <p14:creationId xmlns:p14="http://schemas.microsoft.com/office/powerpoint/2010/main" val="1777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785308" y="243145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E8D87E0-0F40-447C-913D-55554047EAB9}"/>
              </a:ext>
            </a:extLst>
          </p:cNvPr>
          <p:cNvSpPr txBox="1"/>
          <p:nvPr/>
        </p:nvSpPr>
        <p:spPr>
          <a:xfrm>
            <a:off x="5217460" y="2093416"/>
            <a:ext cx="6282466" cy="4154984"/>
          </a:xfrm>
          <a:prstGeom prst="rect">
            <a:avLst/>
          </a:prstGeom>
          <a:noFill/>
        </p:spPr>
        <p:txBody>
          <a:bodyPr wrap="square" rtlCol="0">
            <a:spAutoFit/>
          </a:bodyPr>
          <a:lstStyle/>
          <a:p>
            <a:r>
              <a:rPr lang="en-US" sz="4800" dirty="0">
                <a:latin typeface="Calibri" panose="020F0502020204030204" pitchFamily="34" charset="0"/>
                <a:cs typeface="Calibri" panose="020F0502020204030204" pitchFamily="34" charset="0"/>
              </a:rPr>
              <a:t>…in order that Satan might not outwit us. For we are not unaware of his schemes.	</a:t>
            </a:r>
            <a:r>
              <a:rPr lang="en-US" sz="3600" dirty="0">
                <a:latin typeface="Calibri" panose="020F0502020204030204" pitchFamily="34" charset="0"/>
                <a:cs typeface="Calibri" panose="020F0502020204030204" pitchFamily="34" charset="0"/>
              </a:rPr>
              <a:t>		</a:t>
            </a:r>
          </a:p>
          <a:p>
            <a:r>
              <a:rPr lang="en-US" sz="3600" dirty="0">
                <a:latin typeface="Calibri" panose="020F0502020204030204" pitchFamily="34" charset="0"/>
                <a:cs typeface="Calibri" panose="020F0502020204030204" pitchFamily="34" charset="0"/>
              </a:rPr>
              <a:t>		</a:t>
            </a:r>
          </a:p>
          <a:p>
            <a:r>
              <a:rPr lang="en-US" sz="3600" dirty="0">
                <a:latin typeface="Calibri" panose="020F0502020204030204" pitchFamily="34" charset="0"/>
                <a:cs typeface="Calibri" panose="020F0502020204030204" pitchFamily="34" charset="0"/>
              </a:rPr>
              <a:t>		2 Corinthians 2:11</a:t>
            </a:r>
          </a:p>
        </p:txBody>
      </p:sp>
    </p:spTree>
    <p:extLst>
      <p:ext uri="{BB962C8B-B14F-4D97-AF65-F5344CB8AC3E}">
        <p14:creationId xmlns:p14="http://schemas.microsoft.com/office/powerpoint/2010/main" val="210643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rPr>
              <a:t>SCRIPTURE</a:t>
            </a:r>
          </a:p>
        </p:txBody>
      </p:sp>
      <p:pic>
        <p:nvPicPr>
          <p:cNvPr id="7" name="Picture 6">
            <a:extLst>
              <a:ext uri="{FF2B5EF4-FFF2-40B4-BE49-F238E27FC236}">
                <a16:creationId xmlns:a16="http://schemas.microsoft.com/office/drawing/2014/main" id="{8974F9B5-6CA3-4374-BDB4-AAE07E9B2105}"/>
              </a:ext>
            </a:extLst>
          </p:cNvPr>
          <p:cNvPicPr>
            <a:picLocks noChangeAspect="1"/>
          </p:cNvPicPr>
          <p:nvPr/>
        </p:nvPicPr>
        <p:blipFill>
          <a:blip r:embed="rId4"/>
          <a:stretch>
            <a:fillRect/>
          </a:stretch>
        </p:blipFill>
        <p:spPr>
          <a:xfrm>
            <a:off x="0" y="0"/>
            <a:ext cx="3809658" cy="3111910"/>
          </a:xfrm>
          <a:prstGeom prst="rect">
            <a:avLst/>
          </a:prstGeom>
        </p:spPr>
      </p:pic>
      <p:sp>
        <p:nvSpPr>
          <p:cNvPr id="8" name="TextBox 7">
            <a:extLst>
              <a:ext uri="{FF2B5EF4-FFF2-40B4-BE49-F238E27FC236}">
                <a16:creationId xmlns:a16="http://schemas.microsoft.com/office/drawing/2014/main" id="{223670C4-C7E6-46C9-BC29-86DB8CD360AA}"/>
              </a:ext>
            </a:extLst>
          </p:cNvPr>
          <p:cNvSpPr txBox="1"/>
          <p:nvPr/>
        </p:nvSpPr>
        <p:spPr>
          <a:xfrm>
            <a:off x="0" y="4918186"/>
            <a:ext cx="3809658" cy="2246769"/>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PROVERBS </a:t>
            </a:r>
          </a:p>
          <a:p>
            <a:pPr algn="ctr"/>
            <a:r>
              <a:rPr lang="en-US" sz="6000" dirty="0">
                <a:latin typeface="Calibri" panose="020F0502020204030204" pitchFamily="34" charset="0"/>
                <a:cs typeface="Calibri" panose="020F0502020204030204" pitchFamily="34" charset="0"/>
              </a:rPr>
              <a:t>6:16-19</a:t>
            </a:r>
          </a:p>
          <a:p>
            <a:endParaRPr lang="en-US" dirty="0"/>
          </a:p>
          <a:p>
            <a:endParaRPr lang="en-US" dirty="0"/>
          </a:p>
        </p:txBody>
      </p:sp>
      <p:sp>
        <p:nvSpPr>
          <p:cNvPr id="11" name="TextBox 10">
            <a:extLst>
              <a:ext uri="{FF2B5EF4-FFF2-40B4-BE49-F238E27FC236}">
                <a16:creationId xmlns:a16="http://schemas.microsoft.com/office/drawing/2014/main" id="{B9CB4A42-487F-43FF-8616-FD4EA63D481B}"/>
              </a:ext>
            </a:extLst>
          </p:cNvPr>
          <p:cNvSpPr txBox="1"/>
          <p:nvPr/>
        </p:nvSpPr>
        <p:spPr>
          <a:xfrm>
            <a:off x="4201886" y="337457"/>
            <a:ext cx="7587343" cy="6247864"/>
          </a:xfrm>
          <a:prstGeom prst="rect">
            <a:avLst/>
          </a:prstGeom>
          <a:noFill/>
        </p:spPr>
        <p:txBody>
          <a:bodyPr wrap="square" rtlCol="0">
            <a:spAutoFit/>
          </a:bodyPr>
          <a:lstStyle/>
          <a:p>
            <a:r>
              <a:rPr lang="en-US" sz="4000" dirty="0"/>
              <a:t>There are six things the LORD hates, seven that are detestable to him: haughty eyes, a lying tongue, hands that shed innocent blood, a heart that devises wicked schemes, feet that are quick to rush into evil, a false witness who pours out lies and a person who stirs up conflict in the community.</a:t>
            </a:r>
          </a:p>
        </p:txBody>
      </p:sp>
    </p:spTree>
    <p:extLst>
      <p:ext uri="{BB962C8B-B14F-4D97-AF65-F5344CB8AC3E}">
        <p14:creationId xmlns:p14="http://schemas.microsoft.com/office/powerpoint/2010/main" val="2308665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853576534"/>
              </p:ext>
            </p:extLst>
          </p:nvPr>
        </p:nvGraphicFramePr>
        <p:xfrm>
          <a:off x="182880" y="2194784"/>
          <a:ext cx="4808667"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79DC9F6A-54D3-4E79-B740-2A78564409E5}"/>
              </a:ext>
            </a:extLst>
          </p:cNvPr>
          <p:cNvPicPr>
            <a:picLocks noChangeAspect="1"/>
          </p:cNvPicPr>
          <p:nvPr/>
        </p:nvPicPr>
        <p:blipFill>
          <a:blip r:embed="rId9"/>
          <a:stretch>
            <a:fillRect/>
          </a:stretch>
        </p:blipFill>
        <p:spPr>
          <a:xfrm>
            <a:off x="5868797" y="2406855"/>
            <a:ext cx="5282729" cy="3502679"/>
          </a:xfrm>
          <a:prstGeom prst="rect">
            <a:avLst/>
          </a:prstGeom>
        </p:spPr>
      </p:pic>
    </p:spTree>
    <p:extLst>
      <p:ext uri="{BB962C8B-B14F-4D97-AF65-F5344CB8AC3E}">
        <p14:creationId xmlns:p14="http://schemas.microsoft.com/office/powerpoint/2010/main" val="82969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182880" y="2194784"/>
          <a:ext cx="4808667"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DF56C7B-695C-483A-85CB-F30F77158C83}"/>
              </a:ext>
            </a:extLst>
          </p:cNvPr>
          <p:cNvSpPr txBox="1"/>
          <p:nvPr/>
        </p:nvSpPr>
        <p:spPr>
          <a:xfrm>
            <a:off x="5497286" y="2493526"/>
            <a:ext cx="5998028" cy="3785652"/>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Our feet are meant to carry us around on missions of peace, good news, and reconciliation.  Feet travel on paths and paths tell a story!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225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182880" y="2194784"/>
          <a:ext cx="4808667"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DF56C7B-695C-483A-85CB-F30F77158C83}"/>
              </a:ext>
            </a:extLst>
          </p:cNvPr>
          <p:cNvSpPr txBox="1"/>
          <p:nvPr/>
        </p:nvSpPr>
        <p:spPr>
          <a:xfrm>
            <a:off x="5606143" y="2194784"/>
            <a:ext cx="5998028" cy="4031873"/>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“Enter through the narrow gate. For wide is the gate and broad is the road that leads to destruction, and many enter through it. But small is the gate and narrow the road that leads to life, and only a few find it.</a:t>
            </a:r>
          </a:p>
          <a:p>
            <a:r>
              <a:rPr lang="en-US" sz="3200" dirty="0">
                <a:latin typeface="Calibri" panose="020F0502020204030204" pitchFamily="34" charset="0"/>
                <a:cs typeface="Calibri" panose="020F0502020204030204" pitchFamily="34" charset="0"/>
              </a:rPr>
              <a:t>			Matthew 7:14,15</a:t>
            </a:r>
          </a:p>
        </p:txBody>
      </p:sp>
    </p:spTree>
    <p:extLst>
      <p:ext uri="{BB962C8B-B14F-4D97-AF65-F5344CB8AC3E}">
        <p14:creationId xmlns:p14="http://schemas.microsoft.com/office/powerpoint/2010/main" val="57999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594034294"/>
              </p:ext>
            </p:extLst>
          </p:nvPr>
        </p:nvGraphicFramePr>
        <p:xfrm>
          <a:off x="696686" y="2699112"/>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99F7C20E-F2E2-49EA-BF7B-5226444CD76D}"/>
              </a:ext>
            </a:extLst>
          </p:cNvPr>
          <p:cNvPicPr>
            <a:picLocks noChangeAspect="1"/>
          </p:cNvPicPr>
          <p:nvPr/>
        </p:nvPicPr>
        <p:blipFill>
          <a:blip r:embed="rId9"/>
          <a:stretch>
            <a:fillRect/>
          </a:stretch>
        </p:blipFill>
        <p:spPr>
          <a:xfrm>
            <a:off x="5305791" y="2571443"/>
            <a:ext cx="5390422" cy="3587081"/>
          </a:xfrm>
          <a:prstGeom prst="rect">
            <a:avLst/>
          </a:prstGeom>
        </p:spPr>
      </p:pic>
    </p:spTree>
    <p:extLst>
      <p:ext uri="{BB962C8B-B14F-4D97-AF65-F5344CB8AC3E}">
        <p14:creationId xmlns:p14="http://schemas.microsoft.com/office/powerpoint/2010/main" val="1541173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696686" y="2699112"/>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B1FD3F6-D692-4EE5-BCCD-1A5C79FE93F8}"/>
              </a:ext>
            </a:extLst>
          </p:cNvPr>
          <p:cNvSpPr txBox="1"/>
          <p:nvPr/>
        </p:nvSpPr>
        <p:spPr>
          <a:xfrm>
            <a:off x="5497286" y="2903175"/>
            <a:ext cx="5998028" cy="3108543"/>
          </a:xfrm>
          <a:prstGeom prst="rect">
            <a:avLst/>
          </a:prstGeom>
          <a:noFill/>
        </p:spPr>
        <p:txBody>
          <a:bodyPr wrap="square" rtlCol="0">
            <a:spAutoFit/>
          </a:bodyPr>
          <a:lstStyle/>
          <a:p>
            <a:r>
              <a:rPr lang="en-US" sz="4400" dirty="0"/>
              <a:t>“You shall not give false testimony against your neighbor.”</a:t>
            </a:r>
          </a:p>
          <a:p>
            <a:endParaRPr lang="en-US" sz="3200" dirty="0"/>
          </a:p>
          <a:p>
            <a:r>
              <a:rPr lang="en-US" sz="3200" dirty="0"/>
              <a:t>		Exodus 20:16</a:t>
            </a:r>
          </a:p>
        </p:txBody>
      </p:sp>
    </p:spTree>
    <p:extLst>
      <p:ext uri="{BB962C8B-B14F-4D97-AF65-F5344CB8AC3E}">
        <p14:creationId xmlns:p14="http://schemas.microsoft.com/office/powerpoint/2010/main" val="20475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696686" y="2699112"/>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B1FD3F6-D692-4EE5-BCCD-1A5C79FE93F8}"/>
              </a:ext>
            </a:extLst>
          </p:cNvPr>
          <p:cNvSpPr txBox="1"/>
          <p:nvPr/>
        </p:nvSpPr>
        <p:spPr>
          <a:xfrm>
            <a:off x="5497286" y="2493526"/>
            <a:ext cx="5998028" cy="3416320"/>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The entire community of Israel was built upon the expectation that one would never take an oath and then bear false witness against a neighbor, friend, or relative.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886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696686" y="2699112"/>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B1FD3F6-D692-4EE5-BCCD-1A5C79FE93F8}"/>
              </a:ext>
            </a:extLst>
          </p:cNvPr>
          <p:cNvSpPr txBox="1"/>
          <p:nvPr/>
        </p:nvSpPr>
        <p:spPr>
          <a:xfrm>
            <a:off x="5497286" y="2493526"/>
            <a:ext cx="6217792" cy="3477875"/>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Slander, libel, and misrepresentation happen in everyday life and act as if it is normal and expected.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2211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381379023"/>
              </p:ext>
            </p:extLst>
          </p:nvPr>
        </p:nvGraphicFramePr>
        <p:xfrm>
          <a:off x="460018" y="2303641"/>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B15B1CC-498B-4900-BC76-1868BAF07177}"/>
              </a:ext>
            </a:extLst>
          </p:cNvPr>
          <p:cNvPicPr>
            <a:picLocks noChangeAspect="1"/>
          </p:cNvPicPr>
          <p:nvPr/>
        </p:nvPicPr>
        <p:blipFill>
          <a:blip r:embed="rId9"/>
          <a:stretch>
            <a:fillRect/>
          </a:stretch>
        </p:blipFill>
        <p:spPr>
          <a:xfrm>
            <a:off x="6503256" y="2892755"/>
            <a:ext cx="5033467" cy="3355645"/>
          </a:xfrm>
          <a:prstGeom prst="rect">
            <a:avLst/>
          </a:prstGeom>
        </p:spPr>
      </p:pic>
    </p:spTree>
    <p:extLst>
      <p:ext uri="{BB962C8B-B14F-4D97-AF65-F5344CB8AC3E}">
        <p14:creationId xmlns:p14="http://schemas.microsoft.com/office/powerpoint/2010/main" val="264821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269274351"/>
              </p:ext>
            </p:extLst>
          </p:nvPr>
        </p:nvGraphicFramePr>
        <p:xfrm>
          <a:off x="352441" y="2131519"/>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0640286E-26B5-4B9D-AC4B-AD19C0CCE2AE}"/>
              </a:ext>
            </a:extLst>
          </p:cNvPr>
          <p:cNvSpPr txBox="1"/>
          <p:nvPr/>
        </p:nvSpPr>
        <p:spPr>
          <a:xfrm>
            <a:off x="4206240" y="2533856"/>
            <a:ext cx="7536500" cy="3416320"/>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We are built to be interdependent and to get along together and find completion and fulfillment in relationship.  Conflict catalysts see this peace and harmony as a target to be destroyed.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48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352441" y="2131519"/>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0640286E-26B5-4B9D-AC4B-AD19C0CCE2AE}"/>
              </a:ext>
            </a:extLst>
          </p:cNvPr>
          <p:cNvSpPr txBox="1"/>
          <p:nvPr/>
        </p:nvSpPr>
        <p:spPr>
          <a:xfrm>
            <a:off x="3958814" y="2028247"/>
            <a:ext cx="7536500" cy="4832092"/>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 acts of the flesh are obvious: sexual immorality, impurity and debauchery; idolatry and witchcraft; hatred, discord, jealousy, fits of rage, selfish ambition, dissensions, factions and envy; drunkenness, orgies, and the like. I warn you, as I did before, that those who live like this will not inherit the kingdom of God.</a:t>
            </a:r>
          </a:p>
          <a:p>
            <a:endParaRPr lang="en-US" sz="28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Gal 5:19-21</a:t>
            </a:r>
          </a:p>
        </p:txBody>
      </p:sp>
    </p:spTree>
    <p:extLst>
      <p:ext uri="{BB962C8B-B14F-4D97-AF65-F5344CB8AC3E}">
        <p14:creationId xmlns:p14="http://schemas.microsoft.com/office/powerpoint/2010/main" val="340865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169069021"/>
              </p:ext>
            </p:extLst>
          </p:nvPr>
        </p:nvGraphicFramePr>
        <p:xfrm>
          <a:off x="914401" y="2076450"/>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A1CC741D-CA42-4358-8CE0-7E4F09A426F5}"/>
              </a:ext>
            </a:extLst>
          </p:cNvPr>
          <p:cNvPicPr>
            <a:picLocks noChangeAspect="1"/>
          </p:cNvPicPr>
          <p:nvPr/>
        </p:nvPicPr>
        <p:blipFill>
          <a:blip r:embed="rId9"/>
          <a:stretch>
            <a:fillRect/>
          </a:stretch>
        </p:blipFill>
        <p:spPr>
          <a:xfrm>
            <a:off x="4582888" y="2819401"/>
            <a:ext cx="7200900" cy="2400300"/>
          </a:xfrm>
          <a:prstGeom prst="rect">
            <a:avLst/>
          </a:prstGeom>
        </p:spPr>
      </p:pic>
    </p:spTree>
    <p:extLst>
      <p:ext uri="{BB962C8B-B14F-4D97-AF65-F5344CB8AC3E}">
        <p14:creationId xmlns:p14="http://schemas.microsoft.com/office/powerpoint/2010/main" val="1309194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067072162"/>
              </p:ext>
            </p:extLst>
          </p:nvPr>
        </p:nvGraphicFramePr>
        <p:xfrm>
          <a:off x="352441" y="1958771"/>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0640286E-26B5-4B9D-AC4B-AD19C0CCE2AE}"/>
              </a:ext>
            </a:extLst>
          </p:cNvPr>
          <p:cNvSpPr txBox="1"/>
          <p:nvPr/>
        </p:nvSpPr>
        <p:spPr>
          <a:xfrm>
            <a:off x="4421393" y="2028247"/>
            <a:ext cx="7073921" cy="461664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Furthermore, just as they did not think it worthwhile to retain the knowledge of God, so God gave them over to a depraved mind, so that they do what ought not to be done. They have become filled with every kind of wickedness, evil, greed and depravity. They are full of envy, murder, strife, deceit and malice. They are </a:t>
            </a:r>
            <a:r>
              <a:rPr lang="en-US" sz="3000" u="sng" dirty="0">
                <a:latin typeface="Calibri" panose="020F0502020204030204" pitchFamily="34" charset="0"/>
                <a:cs typeface="Calibri" panose="020F0502020204030204" pitchFamily="34" charset="0"/>
              </a:rPr>
              <a:t>gossips, slanderers</a:t>
            </a:r>
            <a:r>
              <a:rPr lang="en-US" sz="3000" dirty="0">
                <a:latin typeface="Calibri" panose="020F0502020204030204" pitchFamily="34" charset="0"/>
                <a:cs typeface="Calibri" panose="020F0502020204030204" pitchFamily="34" charset="0"/>
              </a:rPr>
              <a:t>…</a:t>
            </a:r>
          </a:p>
          <a:p>
            <a:endParaRPr lang="en-US" sz="30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Romans 1:28-29</a:t>
            </a:r>
          </a:p>
        </p:txBody>
      </p:sp>
    </p:spTree>
    <p:extLst>
      <p:ext uri="{BB962C8B-B14F-4D97-AF65-F5344CB8AC3E}">
        <p14:creationId xmlns:p14="http://schemas.microsoft.com/office/powerpoint/2010/main" val="389451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558768276"/>
              </p:ext>
            </p:extLst>
          </p:nvPr>
        </p:nvGraphicFramePr>
        <p:xfrm>
          <a:off x="406230" y="195294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0640286E-26B5-4B9D-AC4B-AD19C0CCE2AE}"/>
              </a:ext>
            </a:extLst>
          </p:cNvPr>
          <p:cNvSpPr txBox="1"/>
          <p:nvPr/>
        </p:nvSpPr>
        <p:spPr>
          <a:xfrm>
            <a:off x="4191000" y="2146581"/>
            <a:ext cx="7413171" cy="3970318"/>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Judgement is revealed against these 7.</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Life does not go well for the person committed to any of these 7.</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Repentance is available to anyone doing any of these 7.</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965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921521387"/>
              </p:ext>
            </p:extLst>
          </p:nvPr>
        </p:nvGraphicFramePr>
        <p:xfrm>
          <a:off x="783772" y="2043355"/>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18D5A08-D003-4735-979F-603E07263654}"/>
              </a:ext>
            </a:extLst>
          </p:cNvPr>
          <p:cNvSpPr txBox="1"/>
          <p:nvPr/>
        </p:nvSpPr>
        <p:spPr>
          <a:xfrm>
            <a:off x="4963885" y="2623458"/>
            <a:ext cx="6607628" cy="255454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 eyes are designed by God to be windows into the soul and just the eye alone has a remarkable way of sharing what is known and felt deep inside of our heart.</a:t>
            </a:r>
          </a:p>
        </p:txBody>
      </p:sp>
    </p:spTree>
    <p:extLst>
      <p:ext uri="{BB962C8B-B14F-4D97-AF65-F5344CB8AC3E}">
        <p14:creationId xmlns:p14="http://schemas.microsoft.com/office/powerpoint/2010/main" val="155139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286441984"/>
              </p:ext>
            </p:extLst>
          </p:nvPr>
        </p:nvGraphicFramePr>
        <p:xfrm>
          <a:off x="783772" y="2130878"/>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18D5A08-D003-4735-979F-603E07263654}"/>
              </a:ext>
            </a:extLst>
          </p:cNvPr>
          <p:cNvSpPr txBox="1"/>
          <p:nvPr/>
        </p:nvSpPr>
        <p:spPr>
          <a:xfrm>
            <a:off x="4888581" y="2216527"/>
            <a:ext cx="6607628" cy="4031873"/>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Pride is eye-focused / I-focused</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Pride has a way of filling up the being until it spills out of the eyes.  Eve was captivated by what she saw and fell because of a three-fold conspiracy.  Lust of the eyes, lust of the flesh, and pride of life.  </a:t>
            </a:r>
          </a:p>
        </p:txBody>
      </p:sp>
    </p:spTree>
    <p:extLst>
      <p:ext uri="{BB962C8B-B14F-4D97-AF65-F5344CB8AC3E}">
        <p14:creationId xmlns:p14="http://schemas.microsoft.com/office/powerpoint/2010/main" val="113365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335678349"/>
              </p:ext>
            </p:extLst>
          </p:nvPr>
        </p:nvGraphicFramePr>
        <p:xfrm>
          <a:off x="794786" y="2324100"/>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A65E66B9-5E8A-448D-9917-D41888C1E1B0}"/>
              </a:ext>
            </a:extLst>
          </p:cNvPr>
          <p:cNvPicPr>
            <a:picLocks noChangeAspect="1"/>
          </p:cNvPicPr>
          <p:nvPr/>
        </p:nvPicPr>
        <p:blipFill>
          <a:blip r:embed="rId9"/>
          <a:stretch>
            <a:fillRect/>
          </a:stretch>
        </p:blipFill>
        <p:spPr>
          <a:xfrm>
            <a:off x="6379708" y="2324100"/>
            <a:ext cx="3494314" cy="3735856"/>
          </a:xfrm>
          <a:prstGeom prst="rect">
            <a:avLst/>
          </a:prstGeom>
        </p:spPr>
      </p:pic>
    </p:spTree>
    <p:extLst>
      <p:ext uri="{BB962C8B-B14F-4D97-AF65-F5344CB8AC3E}">
        <p14:creationId xmlns:p14="http://schemas.microsoft.com/office/powerpoint/2010/main" val="90772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818494910"/>
              </p:ext>
            </p:extLst>
          </p:nvPr>
        </p:nvGraphicFramePr>
        <p:xfrm>
          <a:off x="805671" y="2120761"/>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3242255-CBAF-47A4-A0F8-8D416D937936}"/>
              </a:ext>
            </a:extLst>
          </p:cNvPr>
          <p:cNvSpPr txBox="1"/>
          <p:nvPr/>
        </p:nvSpPr>
        <p:spPr>
          <a:xfrm>
            <a:off x="5791200" y="2492828"/>
            <a:ext cx="6030685" cy="3785652"/>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Speech is such a powerful gift and words are such powerful conveyors of thought.  We are designed to expect, hear, and speak truth.</a:t>
            </a:r>
          </a:p>
        </p:txBody>
      </p:sp>
    </p:spTree>
    <p:extLst>
      <p:ext uri="{BB962C8B-B14F-4D97-AF65-F5344CB8AC3E}">
        <p14:creationId xmlns:p14="http://schemas.microsoft.com/office/powerpoint/2010/main" val="194732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04985271"/>
              </p:ext>
            </p:extLst>
          </p:nvPr>
        </p:nvGraphicFramePr>
        <p:xfrm>
          <a:off x="828340" y="2184027"/>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3242255-CBAF-47A4-A0F8-8D416D937936}"/>
              </a:ext>
            </a:extLst>
          </p:cNvPr>
          <p:cNvSpPr txBox="1"/>
          <p:nvPr/>
        </p:nvSpPr>
        <p:spPr>
          <a:xfrm>
            <a:off x="5791200" y="2492828"/>
            <a:ext cx="6030685" cy="2554545"/>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Lies are foreign to our design but Satan is described as speaking LIES like a native language.</a:t>
            </a:r>
          </a:p>
        </p:txBody>
      </p:sp>
    </p:spTree>
    <p:extLst>
      <p:ext uri="{BB962C8B-B14F-4D97-AF65-F5344CB8AC3E}">
        <p14:creationId xmlns:p14="http://schemas.microsoft.com/office/powerpoint/2010/main" val="395806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696686" y="609600"/>
            <a:ext cx="10907485" cy="1257300"/>
          </a:xfrm>
        </p:spPr>
        <p:txBody>
          <a:bodyPr>
            <a:normAutofit/>
          </a:bodyPr>
          <a:lstStyle/>
          <a:p>
            <a:r>
              <a:rPr lang="en-US" sz="6600" dirty="0">
                <a:solidFill>
                  <a:srgbClr val="58B6C0"/>
                </a:solidFill>
                <a:latin typeface="Calibri" panose="020F0502020204030204" pitchFamily="34" charset="0"/>
                <a:cs typeface="Calibri" panose="020F0502020204030204" pitchFamily="34" charset="0"/>
              </a:rPr>
              <a:t>SEVEN THINGS: The Lord Hates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583057809"/>
              </p:ext>
            </p:extLst>
          </p:nvPr>
        </p:nvGraphicFramePr>
        <p:xfrm>
          <a:off x="806824" y="2220502"/>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C3242255-CBAF-47A4-A0F8-8D416D937936}"/>
              </a:ext>
            </a:extLst>
          </p:cNvPr>
          <p:cNvSpPr txBox="1"/>
          <p:nvPr/>
        </p:nvSpPr>
        <p:spPr>
          <a:xfrm>
            <a:off x="5791200" y="2492828"/>
            <a:ext cx="6030685" cy="3170099"/>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“When he lies, he speaks his native language, for he is a liar and the father of lies.”</a:t>
            </a:r>
          </a:p>
          <a:p>
            <a:endParaRPr lang="en-US" sz="4000" dirty="0">
              <a:latin typeface="Calibri" panose="020F0502020204030204" pitchFamily="34" charset="0"/>
              <a:cs typeface="Calibri" panose="020F0502020204030204" pitchFamily="34" charset="0"/>
            </a:endParaRPr>
          </a:p>
          <a:p>
            <a:r>
              <a:rPr lang="en-US" sz="4000" dirty="0">
                <a:latin typeface="Calibri" panose="020F0502020204030204" pitchFamily="34" charset="0"/>
                <a:cs typeface="Calibri" panose="020F0502020204030204" pitchFamily="34" charset="0"/>
              </a:rPr>
              <a:t>				John 8:44</a:t>
            </a:r>
          </a:p>
        </p:txBody>
      </p:sp>
    </p:spTree>
    <p:extLst>
      <p:ext uri="{BB962C8B-B14F-4D97-AF65-F5344CB8AC3E}">
        <p14:creationId xmlns:p14="http://schemas.microsoft.com/office/powerpoint/2010/main" val="388002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1de84c5-8ec0-4a44-bb5d-ae2076cefa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10" ma:contentTypeDescription="Create a new document." ma:contentTypeScope="" ma:versionID="493b081108e357045e8d1b70343f828b">
  <xsd:schema xmlns:xsd="http://www.w3.org/2001/XMLSchema" xmlns:xs="http://www.w3.org/2001/XMLSchema" xmlns:p="http://schemas.microsoft.com/office/2006/metadata/properties" xmlns:ns3="f1de84c5-8ec0-4a44-bb5d-ae2076cefafc" targetNamespace="http://schemas.microsoft.com/office/2006/metadata/properties" ma:root="true" ma:fieldsID="c0c6855243e76a00bef1c45b52274d6e"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70FC5-1855-47AB-8CE1-CB3C873A8988}">
  <ds:schemaRefs>
    <ds:schemaRef ds:uri="http://purl.org/dc/elements/1.1/"/>
    <ds:schemaRef ds:uri="f1de84c5-8ec0-4a44-bb5d-ae2076cefafc"/>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0B232794-2B39-4F49-8A0B-F66B1C062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Integer pillars</Template>
  <TotalTime>0</TotalTime>
  <Words>1167</Words>
  <Application>Microsoft Office PowerPoint</Application>
  <PresentationFormat>Widescreen</PresentationFormat>
  <Paragraphs>117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 Nova</vt:lpstr>
      <vt:lpstr>Arial Nova Light</vt:lpstr>
      <vt:lpstr>Calibri</vt:lpstr>
      <vt:lpstr>Wingdings 2</vt:lpstr>
      <vt:lpstr>SlateVTI</vt:lpstr>
      <vt:lpstr>SEVEN THINGS</vt:lpstr>
      <vt:lpstr>PowerPoint Presentation</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lpstr>SEVEN THINGS: The Lord Hates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2020-07-11T18:07:18Z</dcterms:created>
  <dcterms:modified xsi:type="dcterms:W3CDTF">2020-07-12T17:11:03Z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