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2" r:id="rId5"/>
    <p:sldId id="538" r:id="rId6"/>
    <p:sldId id="545" r:id="rId7"/>
    <p:sldId id="546" r:id="rId8"/>
    <p:sldId id="547" r:id="rId9"/>
    <p:sldId id="548" r:id="rId10"/>
    <p:sldId id="549" r:id="rId11"/>
    <p:sldId id="550" r:id="rId12"/>
    <p:sldId id="551" r:id="rId13"/>
    <p:sldId id="489" r:id="rId14"/>
    <p:sldId id="561" r:id="rId15"/>
    <p:sldId id="504" r:id="rId16"/>
    <p:sldId id="490" r:id="rId17"/>
    <p:sldId id="543" r:id="rId18"/>
    <p:sldId id="560" r:id="rId19"/>
    <p:sldId id="497" r:id="rId20"/>
    <p:sldId id="491" r:id="rId21"/>
    <p:sldId id="552" r:id="rId22"/>
    <p:sldId id="498" r:id="rId23"/>
    <p:sldId id="526" r:id="rId24"/>
    <p:sldId id="553" r:id="rId25"/>
    <p:sldId id="499" r:id="rId26"/>
    <p:sldId id="488" r:id="rId27"/>
    <p:sldId id="554" r:id="rId28"/>
    <p:sldId id="500" r:id="rId29"/>
    <p:sldId id="544" r:id="rId30"/>
    <p:sldId id="555" r:id="rId31"/>
    <p:sldId id="501" r:id="rId32"/>
    <p:sldId id="495" r:id="rId33"/>
    <p:sldId id="556" r:id="rId34"/>
    <p:sldId id="502" r:id="rId35"/>
    <p:sldId id="503" r:id="rId36"/>
    <p:sldId id="557" r:id="rId37"/>
    <p:sldId id="535" r:id="rId38"/>
    <p:sldId id="558" r:id="rId39"/>
    <p:sldId id="559"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18340-1F40-487C-9B49-C440B5D566CB}" v="19" dt="2020-06-28T00:45:03.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1" d="100"/>
          <a:sy n="71" d="100"/>
        </p:scale>
        <p:origin x="758" y="43"/>
      </p:cViewPr>
      <p:guideLst/>
    </p:cSldViewPr>
  </p:slideViewPr>
  <p:notesTextViewPr>
    <p:cViewPr>
      <p:scale>
        <a:sx n="1" d="1"/>
        <a:sy n="1" d="1"/>
      </p:scale>
      <p:origin x="0" y="0"/>
    </p:cViewPr>
  </p:notesTextViewPr>
  <p:sorterViewPr>
    <p:cViewPr>
      <p:scale>
        <a:sx n="100" d="100"/>
        <a:sy n="100" d="100"/>
      </p:scale>
      <p:origin x="0" y="-1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9DA8-2525-49BD-88F2-577C640DD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CDD0F-EA01-41DB-873C-FAC67B763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FE54BB-254C-4AD7-A4F3-36B959DF379B}"/>
              </a:ext>
            </a:extLst>
          </p:cNvPr>
          <p:cNvSpPr>
            <a:spLocks noGrp="1"/>
          </p:cNvSpPr>
          <p:nvPr>
            <p:ph type="dt" sz="half" idx="10"/>
          </p:nvPr>
        </p:nvSpPr>
        <p:spPr/>
        <p:txBody>
          <a:bodyPr/>
          <a:lstStyle/>
          <a:p>
            <a:fld id="{1734B2C2-3D8A-43E6-99E5-BE21D4C46F9B}" type="datetimeFigureOut">
              <a:rPr lang="en-US" smtClean="0"/>
              <a:t>6/27/2020</a:t>
            </a:fld>
            <a:endParaRPr lang="en-US"/>
          </a:p>
        </p:txBody>
      </p:sp>
      <p:sp>
        <p:nvSpPr>
          <p:cNvPr id="5" name="Footer Placeholder 4">
            <a:extLst>
              <a:ext uri="{FF2B5EF4-FFF2-40B4-BE49-F238E27FC236}">
                <a16:creationId xmlns:a16="http://schemas.microsoft.com/office/drawing/2014/main" id="{0C51100D-70FE-436C-A388-C9B47F7CC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0B41-37F1-4A87-94CE-CBD4807E1238}"/>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0693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D908-9F2C-4C9A-91CD-FEA7235593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D3BD3-B85F-44B8-8C43-A260CD790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CDDB3-F3D6-4AFA-BCCE-A4F04937FDD1}"/>
              </a:ext>
            </a:extLst>
          </p:cNvPr>
          <p:cNvSpPr>
            <a:spLocks noGrp="1"/>
          </p:cNvSpPr>
          <p:nvPr>
            <p:ph type="dt" sz="half" idx="10"/>
          </p:nvPr>
        </p:nvSpPr>
        <p:spPr/>
        <p:txBody>
          <a:bodyPr/>
          <a:lstStyle/>
          <a:p>
            <a:fld id="{1734B2C2-3D8A-43E6-99E5-BE21D4C46F9B}" type="datetimeFigureOut">
              <a:rPr lang="en-US" smtClean="0"/>
              <a:t>6/27/2020</a:t>
            </a:fld>
            <a:endParaRPr lang="en-US"/>
          </a:p>
        </p:txBody>
      </p:sp>
      <p:sp>
        <p:nvSpPr>
          <p:cNvPr id="5" name="Footer Placeholder 4">
            <a:extLst>
              <a:ext uri="{FF2B5EF4-FFF2-40B4-BE49-F238E27FC236}">
                <a16:creationId xmlns:a16="http://schemas.microsoft.com/office/drawing/2014/main" id="{B7C30943-6317-4880-81EE-624CF29D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BBE36-7BB8-4345-8D64-4BCA7B251E5D}"/>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7357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C1506-6273-4BE5-8E20-3892EFCBD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CBDC47-86E2-4338-B736-67BD3348F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2263-988B-43F3-9EFB-A6E96126BCA0}"/>
              </a:ext>
            </a:extLst>
          </p:cNvPr>
          <p:cNvSpPr>
            <a:spLocks noGrp="1"/>
          </p:cNvSpPr>
          <p:nvPr>
            <p:ph type="dt" sz="half" idx="10"/>
          </p:nvPr>
        </p:nvSpPr>
        <p:spPr/>
        <p:txBody>
          <a:bodyPr/>
          <a:lstStyle/>
          <a:p>
            <a:fld id="{1734B2C2-3D8A-43E6-99E5-BE21D4C46F9B}" type="datetimeFigureOut">
              <a:rPr lang="en-US" smtClean="0"/>
              <a:t>6/27/2020</a:t>
            </a:fld>
            <a:endParaRPr lang="en-US"/>
          </a:p>
        </p:txBody>
      </p:sp>
      <p:sp>
        <p:nvSpPr>
          <p:cNvPr id="5" name="Footer Placeholder 4">
            <a:extLst>
              <a:ext uri="{FF2B5EF4-FFF2-40B4-BE49-F238E27FC236}">
                <a16:creationId xmlns:a16="http://schemas.microsoft.com/office/drawing/2014/main" id="{9D3AE39C-9682-4F1A-B3CC-3A12BFAA2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CC07A-0B50-46E2-B6B1-D131153CA3A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152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F602-099D-438C-942A-034298D52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07FE3-4AE5-4C36-B6C0-AD9ABA73B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EF066-EB01-4334-9C79-B8A08D22BA88}"/>
              </a:ext>
            </a:extLst>
          </p:cNvPr>
          <p:cNvSpPr>
            <a:spLocks noGrp="1"/>
          </p:cNvSpPr>
          <p:nvPr>
            <p:ph type="dt" sz="half" idx="10"/>
          </p:nvPr>
        </p:nvSpPr>
        <p:spPr/>
        <p:txBody>
          <a:bodyPr/>
          <a:lstStyle/>
          <a:p>
            <a:fld id="{1734B2C2-3D8A-43E6-99E5-BE21D4C46F9B}" type="datetimeFigureOut">
              <a:rPr lang="en-US" smtClean="0"/>
              <a:t>6/27/2020</a:t>
            </a:fld>
            <a:endParaRPr lang="en-US"/>
          </a:p>
        </p:txBody>
      </p:sp>
      <p:sp>
        <p:nvSpPr>
          <p:cNvPr id="5" name="Footer Placeholder 4">
            <a:extLst>
              <a:ext uri="{FF2B5EF4-FFF2-40B4-BE49-F238E27FC236}">
                <a16:creationId xmlns:a16="http://schemas.microsoft.com/office/drawing/2014/main" id="{1EB16696-9924-4D1C-B299-85A3C25DD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CD1DD-FACE-4EDB-AA26-A7BD40B8D04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3197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0A48-0210-4980-9C20-09F8A8631A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7AD46-77F1-455B-88D8-153B79A21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D419C-3961-4572-A712-F21AB955E3F3}"/>
              </a:ext>
            </a:extLst>
          </p:cNvPr>
          <p:cNvSpPr>
            <a:spLocks noGrp="1"/>
          </p:cNvSpPr>
          <p:nvPr>
            <p:ph type="dt" sz="half" idx="10"/>
          </p:nvPr>
        </p:nvSpPr>
        <p:spPr/>
        <p:txBody>
          <a:bodyPr/>
          <a:lstStyle/>
          <a:p>
            <a:fld id="{1734B2C2-3D8A-43E6-99E5-BE21D4C46F9B}" type="datetimeFigureOut">
              <a:rPr lang="en-US" smtClean="0"/>
              <a:t>6/27/2020</a:t>
            </a:fld>
            <a:endParaRPr lang="en-US"/>
          </a:p>
        </p:txBody>
      </p:sp>
      <p:sp>
        <p:nvSpPr>
          <p:cNvPr id="5" name="Footer Placeholder 4">
            <a:extLst>
              <a:ext uri="{FF2B5EF4-FFF2-40B4-BE49-F238E27FC236}">
                <a16:creationId xmlns:a16="http://schemas.microsoft.com/office/drawing/2014/main" id="{607736A3-4EFD-452A-8607-309008FDC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A2BA4-8316-40F8-BE92-D7A21ABDD726}"/>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3112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693B-5D42-46FD-AEA4-4258552DA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16C78-DC06-419C-AC94-3FEE37AEA2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B1C0C1-C2E8-47F3-A1DB-FA02022291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9A34A-46C9-4E9F-8A05-36226171A1A8}"/>
              </a:ext>
            </a:extLst>
          </p:cNvPr>
          <p:cNvSpPr>
            <a:spLocks noGrp="1"/>
          </p:cNvSpPr>
          <p:nvPr>
            <p:ph type="dt" sz="half" idx="10"/>
          </p:nvPr>
        </p:nvSpPr>
        <p:spPr/>
        <p:txBody>
          <a:bodyPr/>
          <a:lstStyle/>
          <a:p>
            <a:fld id="{1734B2C2-3D8A-43E6-99E5-BE21D4C46F9B}" type="datetimeFigureOut">
              <a:rPr lang="en-US" smtClean="0"/>
              <a:t>6/27/2020</a:t>
            </a:fld>
            <a:endParaRPr lang="en-US"/>
          </a:p>
        </p:txBody>
      </p:sp>
      <p:sp>
        <p:nvSpPr>
          <p:cNvPr id="6" name="Footer Placeholder 5">
            <a:extLst>
              <a:ext uri="{FF2B5EF4-FFF2-40B4-BE49-F238E27FC236}">
                <a16:creationId xmlns:a16="http://schemas.microsoft.com/office/drawing/2014/main" id="{BEEE9C22-E543-48AA-B437-D6CDDFD35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448F1-6CF9-4994-B1F4-19534B4EE49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3387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EE48-D551-4CC9-95F5-03557DCD2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F33C6-BC7E-45D6-9516-EE705968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EA10C-20F2-44B4-9E5B-0467CF89D0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D5671-EB3F-4A06-AF60-C6115C587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61A0D-813A-4C44-9697-0A34F3C9A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B73B62-3BCF-4422-BAAD-6101F119F320}"/>
              </a:ext>
            </a:extLst>
          </p:cNvPr>
          <p:cNvSpPr>
            <a:spLocks noGrp="1"/>
          </p:cNvSpPr>
          <p:nvPr>
            <p:ph type="dt" sz="half" idx="10"/>
          </p:nvPr>
        </p:nvSpPr>
        <p:spPr/>
        <p:txBody>
          <a:bodyPr/>
          <a:lstStyle/>
          <a:p>
            <a:fld id="{1734B2C2-3D8A-43E6-99E5-BE21D4C46F9B}" type="datetimeFigureOut">
              <a:rPr lang="en-US" smtClean="0"/>
              <a:t>6/27/2020</a:t>
            </a:fld>
            <a:endParaRPr lang="en-US"/>
          </a:p>
        </p:txBody>
      </p:sp>
      <p:sp>
        <p:nvSpPr>
          <p:cNvPr id="8" name="Footer Placeholder 7">
            <a:extLst>
              <a:ext uri="{FF2B5EF4-FFF2-40B4-BE49-F238E27FC236}">
                <a16:creationId xmlns:a16="http://schemas.microsoft.com/office/drawing/2014/main" id="{0EE69D15-D442-4541-BF89-CB95E26B46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BF3BD2-15CC-47DF-A340-1750768E97FC}"/>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25818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CC76-0B20-4EF4-959B-F6269B1D1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CBA7B3-6EAF-4FFA-B1FD-EC7802B76EDA}"/>
              </a:ext>
            </a:extLst>
          </p:cNvPr>
          <p:cNvSpPr>
            <a:spLocks noGrp="1"/>
          </p:cNvSpPr>
          <p:nvPr>
            <p:ph type="dt" sz="half" idx="10"/>
          </p:nvPr>
        </p:nvSpPr>
        <p:spPr/>
        <p:txBody>
          <a:bodyPr/>
          <a:lstStyle/>
          <a:p>
            <a:fld id="{1734B2C2-3D8A-43E6-99E5-BE21D4C46F9B}" type="datetimeFigureOut">
              <a:rPr lang="en-US" smtClean="0"/>
              <a:t>6/27/2020</a:t>
            </a:fld>
            <a:endParaRPr lang="en-US"/>
          </a:p>
        </p:txBody>
      </p:sp>
      <p:sp>
        <p:nvSpPr>
          <p:cNvPr id="4" name="Footer Placeholder 3">
            <a:extLst>
              <a:ext uri="{FF2B5EF4-FFF2-40B4-BE49-F238E27FC236}">
                <a16:creationId xmlns:a16="http://schemas.microsoft.com/office/drawing/2014/main" id="{8A12BC51-C338-48CE-9B73-020244CA13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56BF8-66A4-4911-BE2A-4D27E29C9891}"/>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163550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8EEF7-E355-437C-8309-B7E72B03791E}"/>
              </a:ext>
            </a:extLst>
          </p:cNvPr>
          <p:cNvSpPr>
            <a:spLocks noGrp="1"/>
          </p:cNvSpPr>
          <p:nvPr>
            <p:ph type="dt" sz="half" idx="10"/>
          </p:nvPr>
        </p:nvSpPr>
        <p:spPr/>
        <p:txBody>
          <a:bodyPr/>
          <a:lstStyle/>
          <a:p>
            <a:fld id="{1734B2C2-3D8A-43E6-99E5-BE21D4C46F9B}" type="datetimeFigureOut">
              <a:rPr lang="en-US" smtClean="0"/>
              <a:t>6/27/2020</a:t>
            </a:fld>
            <a:endParaRPr lang="en-US"/>
          </a:p>
        </p:txBody>
      </p:sp>
      <p:sp>
        <p:nvSpPr>
          <p:cNvPr id="3" name="Footer Placeholder 2">
            <a:extLst>
              <a:ext uri="{FF2B5EF4-FFF2-40B4-BE49-F238E27FC236}">
                <a16:creationId xmlns:a16="http://schemas.microsoft.com/office/drawing/2014/main" id="{F3CB59A9-B479-4185-8EA6-3F262BE054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22784B-771F-442E-BFB1-61B0C237566E}"/>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7077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9AEF-2715-455F-A329-5BC36775C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896A5-CB9B-4C07-BC25-FE9CD2BAF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C8E27-C792-4B70-87AB-14BCA00FE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AF36D-B7E8-4728-B380-D6D3186E81C2}"/>
              </a:ext>
            </a:extLst>
          </p:cNvPr>
          <p:cNvSpPr>
            <a:spLocks noGrp="1"/>
          </p:cNvSpPr>
          <p:nvPr>
            <p:ph type="dt" sz="half" idx="10"/>
          </p:nvPr>
        </p:nvSpPr>
        <p:spPr/>
        <p:txBody>
          <a:bodyPr/>
          <a:lstStyle/>
          <a:p>
            <a:fld id="{1734B2C2-3D8A-43E6-99E5-BE21D4C46F9B}" type="datetimeFigureOut">
              <a:rPr lang="en-US" smtClean="0"/>
              <a:t>6/27/2020</a:t>
            </a:fld>
            <a:endParaRPr lang="en-US"/>
          </a:p>
        </p:txBody>
      </p:sp>
      <p:sp>
        <p:nvSpPr>
          <p:cNvPr id="6" name="Footer Placeholder 5">
            <a:extLst>
              <a:ext uri="{FF2B5EF4-FFF2-40B4-BE49-F238E27FC236}">
                <a16:creationId xmlns:a16="http://schemas.microsoft.com/office/drawing/2014/main" id="{3EC9F221-83B6-4816-8B8E-74D2D7471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B458C-B7F3-4388-9605-B4A0397DF2D3}"/>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6125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6036-DC8E-494D-976D-C435E2C7D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91EFB-3FEC-43C6-B41D-A4797F2FA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99F33-B1AC-4182-8B00-A43C92ED0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9F72A-98D4-42E4-9586-EBFC38896111}"/>
              </a:ext>
            </a:extLst>
          </p:cNvPr>
          <p:cNvSpPr>
            <a:spLocks noGrp="1"/>
          </p:cNvSpPr>
          <p:nvPr>
            <p:ph type="dt" sz="half" idx="10"/>
          </p:nvPr>
        </p:nvSpPr>
        <p:spPr/>
        <p:txBody>
          <a:bodyPr/>
          <a:lstStyle/>
          <a:p>
            <a:fld id="{1734B2C2-3D8A-43E6-99E5-BE21D4C46F9B}" type="datetimeFigureOut">
              <a:rPr lang="en-US" smtClean="0"/>
              <a:t>6/27/2020</a:t>
            </a:fld>
            <a:endParaRPr lang="en-US"/>
          </a:p>
        </p:txBody>
      </p:sp>
      <p:sp>
        <p:nvSpPr>
          <p:cNvPr id="6" name="Footer Placeholder 5">
            <a:extLst>
              <a:ext uri="{FF2B5EF4-FFF2-40B4-BE49-F238E27FC236}">
                <a16:creationId xmlns:a16="http://schemas.microsoft.com/office/drawing/2014/main" id="{3ED6B623-9834-42A2-9F19-5E0AAD330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E827E-0FD1-4EEF-9137-C91FD56A6EC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445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88DC1-B0EE-49D1-B8FD-F4399DC07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8691F-E00C-4E88-9A4A-058AE526E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D0C46-060D-4781-922F-1B7831E8A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4B2C2-3D8A-43E6-99E5-BE21D4C46F9B}" type="datetimeFigureOut">
              <a:rPr lang="en-US" smtClean="0"/>
              <a:t>6/27/2020</a:t>
            </a:fld>
            <a:endParaRPr lang="en-US"/>
          </a:p>
        </p:txBody>
      </p:sp>
      <p:sp>
        <p:nvSpPr>
          <p:cNvPr id="5" name="Footer Placeholder 4">
            <a:extLst>
              <a:ext uri="{FF2B5EF4-FFF2-40B4-BE49-F238E27FC236}">
                <a16:creationId xmlns:a16="http://schemas.microsoft.com/office/drawing/2014/main" id="{2B2AA14E-C2E7-4059-8676-9E192C1F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19F76-01AB-46A1-B574-DB5FA37B5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FC845-97BA-4921-80CF-989D6307A925}" type="slidenum">
              <a:rPr lang="en-US" smtClean="0"/>
              <a:t>‹#›</a:t>
            </a:fld>
            <a:endParaRPr lang="en-US"/>
          </a:p>
        </p:txBody>
      </p:sp>
    </p:spTree>
    <p:extLst>
      <p:ext uri="{BB962C8B-B14F-4D97-AF65-F5344CB8AC3E}">
        <p14:creationId xmlns:p14="http://schemas.microsoft.com/office/powerpoint/2010/main" val="151239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849854" y="2079327"/>
            <a:ext cx="10701040" cy="2545921"/>
          </a:xfrm>
        </p:spPr>
        <p:txBody>
          <a:bodyPr>
            <a:noAutofit/>
          </a:bodyPr>
          <a:lstStyle/>
          <a:p>
            <a:r>
              <a:rPr lang="en-US" sz="9650" b="1" dirty="0">
                <a:solidFill>
                  <a:schemeClr val="bg1"/>
                </a:solidFill>
              </a:rPr>
              <a:t>AFTERMATH</a:t>
            </a:r>
            <a:br>
              <a:rPr lang="en-US" sz="8000" b="1" dirty="0"/>
            </a:br>
            <a:r>
              <a:rPr lang="en-US" sz="4800" dirty="0">
                <a:solidFill>
                  <a:schemeClr val="bg1"/>
                </a:solidFill>
              </a:rPr>
              <a:t> THE SEVEN-MOUNTAIN SHAKING</a:t>
            </a:r>
            <a:endParaRPr lang="en-US" sz="9650" dirty="0">
              <a:solidFill>
                <a:schemeClr val="bg1"/>
              </a:solidFill>
            </a:endParaRPr>
          </a:p>
        </p:txBody>
      </p:sp>
    </p:spTree>
    <p:extLst>
      <p:ext uri="{BB962C8B-B14F-4D97-AF65-F5344CB8AC3E}">
        <p14:creationId xmlns:p14="http://schemas.microsoft.com/office/powerpoint/2010/main" val="95806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51820" y="1069588"/>
            <a:ext cx="11621845" cy="5909310"/>
          </a:xfrm>
          <a:prstGeom prst="rect">
            <a:avLst/>
          </a:prstGeom>
          <a:noFill/>
        </p:spPr>
        <p:txBody>
          <a:bodyPr wrap="square" rtlCol="0">
            <a:spAutoFit/>
          </a:bodyPr>
          <a:lstStyle/>
          <a:p>
            <a:r>
              <a:rPr lang="en-US" sz="5400" dirty="0">
                <a:solidFill>
                  <a:schemeClr val="bg1"/>
                </a:solidFill>
              </a:rPr>
              <a:t>FIVE PART STATUE…ROCK MADE WITHOUT HANDS…SMASHES IMAGE…BECOMES A MOUNTAIN…FILLS THE EARTH…CRUSHES OTHER KINGDOMS…IS NOT LEFT TO OTHER PEOPLE…ENDURES FOREVER</a:t>
            </a:r>
          </a:p>
          <a:p>
            <a:endParaRPr lang="en-US" sz="5400" i="1" dirty="0">
              <a:solidFill>
                <a:schemeClr val="bg1"/>
              </a:solidFill>
            </a:endParaRPr>
          </a:p>
        </p:txBody>
      </p:sp>
    </p:spTree>
    <p:extLst>
      <p:ext uri="{BB962C8B-B14F-4D97-AF65-F5344CB8AC3E}">
        <p14:creationId xmlns:p14="http://schemas.microsoft.com/office/powerpoint/2010/main" val="260436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51820" y="1069588"/>
            <a:ext cx="11621845" cy="3416320"/>
          </a:xfrm>
          <a:prstGeom prst="rect">
            <a:avLst/>
          </a:prstGeom>
          <a:noFill/>
        </p:spPr>
        <p:txBody>
          <a:bodyPr wrap="square" rtlCol="0">
            <a:spAutoFit/>
          </a:bodyPr>
          <a:lstStyle/>
          <a:p>
            <a:r>
              <a:rPr lang="en-US" sz="5400" dirty="0">
                <a:solidFill>
                  <a:schemeClr val="bg1"/>
                </a:solidFill>
              </a:rPr>
              <a:t>IN THE MEANTIME – in 2020</a:t>
            </a:r>
          </a:p>
          <a:p>
            <a:endParaRPr lang="en-US" sz="5400" dirty="0">
              <a:solidFill>
                <a:schemeClr val="bg1"/>
              </a:solidFill>
            </a:endParaRPr>
          </a:p>
          <a:p>
            <a:r>
              <a:rPr lang="en-US" sz="5400" dirty="0">
                <a:solidFill>
                  <a:schemeClr val="bg1"/>
                </a:solidFill>
              </a:rPr>
              <a:t>		SEVEN-MOUNTAIN-SHAKING</a:t>
            </a:r>
          </a:p>
          <a:p>
            <a:endParaRPr lang="en-US" sz="5400" i="1" dirty="0">
              <a:solidFill>
                <a:schemeClr val="bg1"/>
              </a:solidFill>
            </a:endParaRPr>
          </a:p>
        </p:txBody>
      </p:sp>
    </p:spTree>
    <p:extLst>
      <p:ext uri="{BB962C8B-B14F-4D97-AF65-F5344CB8AC3E}">
        <p14:creationId xmlns:p14="http://schemas.microsoft.com/office/powerpoint/2010/main" val="109519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1815882"/>
          </a:xfrm>
          <a:prstGeom prst="rect">
            <a:avLst/>
          </a:prstGeom>
          <a:noFill/>
        </p:spPr>
        <p:txBody>
          <a:bodyPr wrap="square" rtlCol="0">
            <a:spAutoFit/>
          </a:bodyPr>
          <a:lstStyle/>
          <a:p>
            <a:pPr algn="ctr"/>
            <a:r>
              <a:rPr lang="en-US" sz="9600" dirty="0">
                <a:solidFill>
                  <a:schemeClr val="bg1"/>
                </a:solidFill>
              </a:rPr>
              <a:t>FAITH/PHILOSOPHY</a:t>
            </a:r>
            <a:endParaRPr lang="en-US" sz="11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A4E06635-5F7B-4259-AF3A-925DE1450C87}"/>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3267337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58010" y="2304785"/>
            <a:ext cx="11327802" cy="2523768"/>
          </a:xfrm>
          <a:prstGeom prst="rect">
            <a:avLst/>
          </a:prstGeom>
          <a:noFill/>
        </p:spPr>
        <p:txBody>
          <a:bodyPr wrap="square" rtlCol="0">
            <a:spAutoFit/>
          </a:bodyPr>
          <a:lstStyle/>
          <a:p>
            <a:pPr algn="ctr"/>
            <a:r>
              <a:rPr lang="en-US" sz="6000" dirty="0">
                <a:solidFill>
                  <a:schemeClr val="bg1"/>
                </a:solidFill>
              </a:rPr>
              <a:t>WORLD VIEW</a:t>
            </a:r>
          </a:p>
          <a:p>
            <a:pPr algn="ctr"/>
            <a:r>
              <a:rPr lang="en-US" sz="6000" dirty="0">
                <a:solidFill>
                  <a:schemeClr val="bg1"/>
                </a:solidFill>
              </a:rPr>
              <a:t>GOD or NO GOD</a:t>
            </a:r>
            <a:endParaRPr lang="en-US" sz="6600" dirty="0">
              <a:solidFill>
                <a:schemeClr val="bg1"/>
              </a:solidFill>
            </a:endParaRPr>
          </a:p>
          <a:p>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61374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8160" y="1368870"/>
            <a:ext cx="11327802" cy="4278094"/>
          </a:xfrm>
          <a:prstGeom prst="rect">
            <a:avLst/>
          </a:prstGeom>
          <a:noFill/>
        </p:spPr>
        <p:txBody>
          <a:bodyPr wrap="square" rtlCol="0">
            <a:spAutoFit/>
          </a:bodyPr>
          <a:lstStyle/>
          <a:p>
            <a:pPr algn="ctr"/>
            <a:r>
              <a:rPr lang="en-US" sz="6000" dirty="0">
                <a:solidFill>
                  <a:schemeClr val="bg1"/>
                </a:solidFill>
              </a:rPr>
              <a:t>Be courageous and do not be silent.  </a:t>
            </a:r>
          </a:p>
          <a:p>
            <a:pPr algn="ctr"/>
            <a:endParaRPr lang="en-US" sz="6000" dirty="0">
              <a:solidFill>
                <a:schemeClr val="bg1"/>
              </a:solidFill>
            </a:endParaRPr>
          </a:p>
          <a:p>
            <a:pPr algn="ctr"/>
            <a:r>
              <a:rPr lang="en-US" sz="6000" dirty="0">
                <a:solidFill>
                  <a:schemeClr val="bg1"/>
                </a:solidFill>
              </a:rPr>
              <a:t>The world needs bold people who know God and live by faith.</a:t>
            </a:r>
            <a:endParaRPr lang="en-US" sz="6600" dirty="0">
              <a:solidFill>
                <a:schemeClr val="bg1"/>
              </a:solidFill>
            </a:endParaRPr>
          </a:p>
          <a:p>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13673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18160" y="1368870"/>
            <a:ext cx="11327802" cy="5201424"/>
          </a:xfrm>
          <a:prstGeom prst="rect">
            <a:avLst/>
          </a:prstGeom>
          <a:noFill/>
        </p:spPr>
        <p:txBody>
          <a:bodyPr wrap="square" rtlCol="0">
            <a:spAutoFit/>
          </a:bodyPr>
          <a:lstStyle/>
          <a:p>
            <a:pPr algn="ctr"/>
            <a:r>
              <a:rPr lang="en-US" sz="6000" dirty="0">
                <a:solidFill>
                  <a:schemeClr val="bg1"/>
                </a:solidFill>
              </a:rPr>
              <a:t>Make the supernatural more normal in your life.</a:t>
            </a:r>
          </a:p>
          <a:p>
            <a:pPr algn="ctr"/>
            <a:endParaRPr lang="en-US" sz="6000" dirty="0">
              <a:solidFill>
                <a:schemeClr val="bg1"/>
              </a:solidFill>
            </a:endParaRPr>
          </a:p>
          <a:p>
            <a:pPr algn="ctr"/>
            <a:r>
              <a:rPr lang="en-US" sz="6000" dirty="0">
                <a:solidFill>
                  <a:schemeClr val="bg1"/>
                </a:solidFill>
              </a:rPr>
              <a:t>The world needs to encounter the supernatural through you.</a:t>
            </a:r>
            <a:endParaRPr lang="en-US" sz="6600" dirty="0">
              <a:solidFill>
                <a:schemeClr val="bg1"/>
              </a:solidFill>
            </a:endParaRPr>
          </a:p>
          <a:p>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420527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39326" y="2751891"/>
            <a:ext cx="10314791" cy="1354217"/>
          </a:xfrm>
          <a:prstGeom prst="rect">
            <a:avLst/>
          </a:prstGeom>
          <a:noFill/>
        </p:spPr>
        <p:txBody>
          <a:bodyPr wrap="square" rtlCol="0">
            <a:spAutoFit/>
          </a:bodyPr>
          <a:lstStyle/>
          <a:p>
            <a:pPr algn="ctr"/>
            <a:r>
              <a:rPr lang="en-US" sz="6000" dirty="0">
                <a:solidFill>
                  <a:schemeClr val="bg1"/>
                </a:solidFill>
              </a:rPr>
              <a:t>ARTS-ENTERTAINMENT-SPORTS</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761B96A2-15ED-4E56-A184-434439F7D5C6}"/>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#2</a:t>
            </a:r>
            <a:endParaRPr lang="en-US" dirty="0">
              <a:solidFill>
                <a:schemeClr val="bg1"/>
              </a:solidFill>
            </a:endParaRPr>
          </a:p>
        </p:txBody>
      </p:sp>
    </p:spTree>
    <p:extLst>
      <p:ext uri="{BB962C8B-B14F-4D97-AF65-F5344CB8AC3E}">
        <p14:creationId xmlns:p14="http://schemas.microsoft.com/office/powerpoint/2010/main" val="1076171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69402" y="824383"/>
            <a:ext cx="10090673" cy="5632311"/>
          </a:xfrm>
          <a:prstGeom prst="rect">
            <a:avLst/>
          </a:prstGeom>
          <a:noFill/>
        </p:spPr>
        <p:txBody>
          <a:bodyPr wrap="square" rtlCol="0">
            <a:spAutoFit/>
          </a:bodyPr>
          <a:lstStyle/>
          <a:p>
            <a:pPr algn="ctr"/>
            <a:r>
              <a:rPr lang="en-US" sz="7200" dirty="0">
                <a:solidFill>
                  <a:schemeClr val="bg1"/>
                </a:solidFill>
              </a:rPr>
              <a:t>It is interesting the major shift in this area – it is undergoing a reset – it is aligning more deeply with darkness.</a:t>
            </a:r>
            <a:endParaRPr lang="en-US" sz="6000" dirty="0">
              <a:solidFill>
                <a:schemeClr val="bg1"/>
              </a:solidFill>
            </a:endParaRPr>
          </a:p>
        </p:txBody>
      </p:sp>
    </p:spTree>
    <p:extLst>
      <p:ext uri="{BB962C8B-B14F-4D97-AF65-F5344CB8AC3E}">
        <p14:creationId xmlns:p14="http://schemas.microsoft.com/office/powerpoint/2010/main" val="107674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55464" y="458623"/>
            <a:ext cx="10090673" cy="5632311"/>
          </a:xfrm>
          <a:prstGeom prst="rect">
            <a:avLst/>
          </a:prstGeom>
          <a:noFill/>
        </p:spPr>
        <p:txBody>
          <a:bodyPr wrap="square" rtlCol="0">
            <a:spAutoFit/>
          </a:bodyPr>
          <a:lstStyle/>
          <a:p>
            <a:pPr algn="ctr"/>
            <a:r>
              <a:rPr lang="en-US" sz="7200" dirty="0">
                <a:solidFill>
                  <a:schemeClr val="bg1"/>
                </a:solidFill>
              </a:rPr>
              <a:t>What does the believer do?</a:t>
            </a:r>
          </a:p>
          <a:p>
            <a:pPr algn="ctr"/>
            <a:endParaRPr lang="en-US" sz="7200" dirty="0">
              <a:solidFill>
                <a:schemeClr val="bg1"/>
              </a:solidFill>
            </a:endParaRPr>
          </a:p>
          <a:p>
            <a:pPr algn="ctr"/>
            <a:r>
              <a:rPr lang="en-US" sz="7200" dirty="0">
                <a:solidFill>
                  <a:schemeClr val="bg1"/>
                </a:solidFill>
              </a:rPr>
              <a:t>Excel and bring influence</a:t>
            </a:r>
          </a:p>
          <a:p>
            <a:pPr algn="ctr"/>
            <a:r>
              <a:rPr lang="en-US" sz="7200" dirty="0">
                <a:solidFill>
                  <a:schemeClr val="bg1"/>
                </a:solidFill>
              </a:rPr>
              <a:t>Resist and abstain </a:t>
            </a:r>
            <a:endParaRPr lang="en-US" sz="6000" dirty="0">
              <a:solidFill>
                <a:schemeClr val="bg1"/>
              </a:solidFill>
            </a:endParaRPr>
          </a:p>
        </p:txBody>
      </p:sp>
    </p:spTree>
    <p:extLst>
      <p:ext uri="{BB962C8B-B14F-4D97-AF65-F5344CB8AC3E}">
        <p14:creationId xmlns:p14="http://schemas.microsoft.com/office/powerpoint/2010/main" val="275426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39326" y="2378811"/>
            <a:ext cx="10314791" cy="2369880"/>
          </a:xfrm>
          <a:prstGeom prst="rect">
            <a:avLst/>
          </a:prstGeom>
          <a:noFill/>
        </p:spPr>
        <p:txBody>
          <a:bodyPr wrap="square" rtlCol="0">
            <a:spAutoFit/>
          </a:bodyPr>
          <a:lstStyle/>
          <a:p>
            <a:pPr algn="ctr"/>
            <a:r>
              <a:rPr lang="en-US" sz="6600" dirty="0">
                <a:solidFill>
                  <a:schemeClr val="bg1"/>
                </a:solidFill>
              </a:rPr>
              <a:t>MEDIA/NEWS/INFORMATION	</a:t>
            </a:r>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6748F70F-E681-4F0E-B211-9BDB8C99AAF7}"/>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#3</a:t>
            </a:r>
            <a:endParaRPr lang="en-US" dirty="0">
              <a:solidFill>
                <a:schemeClr val="bg1"/>
              </a:solidFill>
            </a:endParaRPr>
          </a:p>
        </p:txBody>
      </p:sp>
    </p:spTree>
    <p:extLst>
      <p:ext uri="{BB962C8B-B14F-4D97-AF65-F5344CB8AC3E}">
        <p14:creationId xmlns:p14="http://schemas.microsoft.com/office/powerpoint/2010/main" val="213908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431315"/>
            <a:ext cx="11327802" cy="6186309"/>
          </a:xfrm>
          <a:prstGeom prst="rect">
            <a:avLst/>
          </a:prstGeom>
          <a:noFill/>
        </p:spPr>
        <p:txBody>
          <a:bodyPr wrap="square" rtlCol="0">
            <a:spAutoFit/>
          </a:bodyPr>
          <a:lstStyle/>
          <a:p>
            <a:r>
              <a:rPr lang="en-US" sz="4800" dirty="0">
                <a:solidFill>
                  <a:schemeClr val="bg1"/>
                </a:solidFill>
              </a:rPr>
              <a:t>“Your Majesty looked, and there before you stood a large statue—an enormous, dazzling statue, awesome in appearance. The head of the statue was made of pure gold, its chest and arms of silver, its belly and thighs of bronze, its legs of iron, its feet partly of iron and partly of baked clay. </a:t>
            </a:r>
          </a:p>
          <a:p>
            <a:r>
              <a:rPr lang="en-US" sz="2400" dirty="0">
                <a:solidFill>
                  <a:schemeClr val="bg1"/>
                </a:solidFill>
              </a:rPr>
              <a:t>						</a:t>
            </a:r>
            <a:r>
              <a:rPr lang="en-US" sz="6000" dirty="0">
                <a:solidFill>
                  <a:schemeClr val="bg1"/>
                </a:solidFill>
              </a:rPr>
              <a:t>Daniel 2:31-45</a:t>
            </a:r>
          </a:p>
        </p:txBody>
      </p:sp>
    </p:spTree>
    <p:extLst>
      <p:ext uri="{BB962C8B-B14F-4D97-AF65-F5344CB8AC3E}">
        <p14:creationId xmlns:p14="http://schemas.microsoft.com/office/powerpoint/2010/main" val="292973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724349" y="1141682"/>
            <a:ext cx="11327802" cy="5078313"/>
          </a:xfrm>
          <a:prstGeom prst="rect">
            <a:avLst/>
          </a:prstGeom>
          <a:noFill/>
        </p:spPr>
        <p:txBody>
          <a:bodyPr wrap="square" rtlCol="0">
            <a:spAutoFit/>
          </a:bodyPr>
          <a:lstStyle/>
          <a:p>
            <a:r>
              <a:rPr lang="en-US" sz="6600" dirty="0">
                <a:solidFill>
                  <a:schemeClr val="bg1"/>
                </a:solidFill>
              </a:rPr>
              <a:t>Beware – reporting is being replaced with paid propaganda and it is harder and harder to tell the difference.</a:t>
            </a:r>
            <a:r>
              <a:rPr lang="en-US" sz="6000" dirty="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4090710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81318" y="764024"/>
            <a:ext cx="11327802" cy="6093976"/>
          </a:xfrm>
          <a:prstGeom prst="rect">
            <a:avLst/>
          </a:prstGeom>
          <a:noFill/>
        </p:spPr>
        <p:txBody>
          <a:bodyPr wrap="square" rtlCol="0">
            <a:spAutoFit/>
          </a:bodyPr>
          <a:lstStyle/>
          <a:p>
            <a:r>
              <a:rPr lang="en-US" sz="6600" dirty="0">
                <a:solidFill>
                  <a:schemeClr val="bg1"/>
                </a:solidFill>
              </a:rPr>
              <a:t>What is a Christian to do?</a:t>
            </a:r>
          </a:p>
          <a:p>
            <a:endParaRPr lang="en-US" sz="6600" dirty="0">
              <a:solidFill>
                <a:schemeClr val="bg1"/>
              </a:solidFill>
            </a:endParaRPr>
          </a:p>
          <a:p>
            <a:r>
              <a:rPr lang="en-US" sz="6600" dirty="0">
                <a:solidFill>
                  <a:schemeClr val="bg1"/>
                </a:solidFill>
              </a:rPr>
              <a:t>Read scripture.  Know History.  Disagree agreeably and find discussions not arguments.</a:t>
            </a:r>
            <a:r>
              <a:rPr lang="en-US" sz="6000" dirty="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292138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42507" y="2776844"/>
            <a:ext cx="10314791" cy="1261884"/>
          </a:xfrm>
          <a:prstGeom prst="rect">
            <a:avLst/>
          </a:prstGeom>
          <a:noFill/>
        </p:spPr>
        <p:txBody>
          <a:bodyPr wrap="square" rtlCol="0">
            <a:spAutoFit/>
          </a:bodyPr>
          <a:lstStyle/>
          <a:p>
            <a:pPr algn="ctr"/>
            <a:r>
              <a:rPr lang="en-US" sz="6000" dirty="0">
                <a:solidFill>
                  <a:schemeClr val="bg1"/>
                </a:solidFill>
              </a:rPr>
              <a:t>BUSINESS/ECONOMICS/SCIENCE</a:t>
            </a:r>
            <a:endParaRPr lang="en-US" sz="7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E3EE5892-9A3F-4FD2-88BC-27D59F6EFD26}"/>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#4</a:t>
            </a:r>
            <a:endParaRPr lang="en-US" dirty="0">
              <a:solidFill>
                <a:schemeClr val="bg1"/>
              </a:solidFill>
            </a:endParaRPr>
          </a:p>
        </p:txBody>
      </p:sp>
    </p:spTree>
    <p:extLst>
      <p:ext uri="{BB962C8B-B14F-4D97-AF65-F5344CB8AC3E}">
        <p14:creationId xmlns:p14="http://schemas.microsoft.com/office/powerpoint/2010/main" val="4066127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50433" y="1004315"/>
            <a:ext cx="11327802" cy="5016758"/>
          </a:xfrm>
          <a:prstGeom prst="rect">
            <a:avLst/>
          </a:prstGeom>
          <a:noFill/>
        </p:spPr>
        <p:txBody>
          <a:bodyPr wrap="square" rtlCol="0">
            <a:spAutoFit/>
          </a:bodyPr>
          <a:lstStyle/>
          <a:p>
            <a:pPr lvl="0" algn="ctr"/>
            <a:r>
              <a:rPr lang="en-US" sz="8000" dirty="0">
                <a:solidFill>
                  <a:prstClr val="white"/>
                </a:solidFill>
              </a:rPr>
              <a:t>There is a constant pressure to align these disciplines globally.</a:t>
            </a:r>
          </a:p>
          <a:p>
            <a:pPr lvl="0"/>
            <a:r>
              <a:rPr lang="en-US" sz="4000" dirty="0">
                <a:solidFill>
                  <a:prstClr val="white"/>
                </a:solidFill>
              </a:rPr>
              <a:t>						</a:t>
            </a:r>
          </a:p>
          <a:p>
            <a:pPr lvl="0"/>
            <a:r>
              <a:rPr lang="en-US" sz="4000" dirty="0">
                <a:solidFill>
                  <a:prstClr val="white"/>
                </a:solidFill>
              </a:rPr>
              <a:t>							</a:t>
            </a:r>
          </a:p>
        </p:txBody>
      </p:sp>
    </p:spTree>
    <p:extLst>
      <p:ext uri="{BB962C8B-B14F-4D97-AF65-F5344CB8AC3E}">
        <p14:creationId xmlns:p14="http://schemas.microsoft.com/office/powerpoint/2010/main" val="2674157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47251" y="423402"/>
            <a:ext cx="11327802" cy="5447645"/>
          </a:xfrm>
          <a:prstGeom prst="rect">
            <a:avLst/>
          </a:prstGeom>
          <a:noFill/>
        </p:spPr>
        <p:txBody>
          <a:bodyPr wrap="square" rtlCol="0">
            <a:spAutoFit/>
          </a:bodyPr>
          <a:lstStyle/>
          <a:p>
            <a:pPr lvl="0" algn="ctr"/>
            <a:r>
              <a:rPr lang="en-US" sz="8000" dirty="0">
                <a:solidFill>
                  <a:prstClr val="white"/>
                </a:solidFill>
              </a:rPr>
              <a:t>What is a Christian to do?</a:t>
            </a:r>
          </a:p>
          <a:p>
            <a:pPr lvl="0" algn="ctr"/>
            <a:endParaRPr lang="en-US" sz="8000" dirty="0">
              <a:solidFill>
                <a:prstClr val="white"/>
              </a:solidFill>
            </a:endParaRPr>
          </a:p>
          <a:p>
            <a:pPr lvl="0" algn="ctr"/>
            <a:r>
              <a:rPr lang="en-US" sz="5400" dirty="0">
                <a:solidFill>
                  <a:prstClr val="white"/>
                </a:solidFill>
              </a:rPr>
              <a:t>Know God’s word regarding business, economics, and science and live it!</a:t>
            </a:r>
          </a:p>
          <a:p>
            <a:pPr lvl="0"/>
            <a:r>
              <a:rPr lang="en-US" sz="4000" dirty="0">
                <a:solidFill>
                  <a:prstClr val="white"/>
                </a:solidFill>
              </a:rPr>
              <a:t>						</a:t>
            </a:r>
          </a:p>
          <a:p>
            <a:pPr lvl="0"/>
            <a:r>
              <a:rPr lang="en-US" sz="4000" dirty="0">
                <a:solidFill>
                  <a:prstClr val="white"/>
                </a:solidFill>
              </a:rPr>
              <a:t>							</a:t>
            </a:r>
          </a:p>
        </p:txBody>
      </p:sp>
    </p:spTree>
    <p:extLst>
      <p:ext uri="{BB962C8B-B14F-4D97-AF65-F5344CB8AC3E}">
        <p14:creationId xmlns:p14="http://schemas.microsoft.com/office/powerpoint/2010/main" val="742989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088314" y="2787602"/>
            <a:ext cx="10314791" cy="2400657"/>
          </a:xfrm>
          <a:prstGeom prst="rect">
            <a:avLst/>
          </a:prstGeom>
          <a:noFill/>
        </p:spPr>
        <p:txBody>
          <a:bodyPr wrap="square" rtlCol="0">
            <a:spAutoFit/>
          </a:bodyPr>
          <a:lstStyle/>
          <a:p>
            <a:pPr algn="ctr"/>
            <a:r>
              <a:rPr lang="en-US" sz="8000" dirty="0">
                <a:solidFill>
                  <a:schemeClr val="bg1"/>
                </a:solidFill>
              </a:rPr>
              <a:t>GOVERNMENT/POLITICS</a:t>
            </a:r>
            <a:r>
              <a:rPr lang="en-US" sz="5400" dirty="0">
                <a:solidFill>
                  <a:schemeClr val="bg1"/>
                </a:solidFill>
              </a:rPr>
              <a:t>	</a:t>
            </a:r>
            <a:endParaRPr lang="en-US" sz="12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5705C542-DA0A-4472-9F05-CC8308EAB813}"/>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1178659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124173" y="732891"/>
            <a:ext cx="10314791" cy="4770537"/>
          </a:xfrm>
          <a:prstGeom prst="rect">
            <a:avLst/>
          </a:prstGeom>
          <a:noFill/>
        </p:spPr>
        <p:txBody>
          <a:bodyPr wrap="square" rtlCol="0">
            <a:spAutoFit/>
          </a:bodyPr>
          <a:lstStyle/>
          <a:p>
            <a:pPr algn="ctr"/>
            <a:r>
              <a:rPr lang="en-US" sz="7200" dirty="0">
                <a:solidFill>
                  <a:schemeClr val="bg1"/>
                </a:solidFill>
              </a:rPr>
              <a:t>Globally there is a shift towards leftism/Marxism/socialism/communism</a:t>
            </a:r>
            <a:r>
              <a:rPr lang="en-US" sz="6000" dirty="0">
                <a:solidFill>
                  <a:schemeClr val="bg1"/>
                </a:solidFill>
              </a:rPr>
              <a:t>	</a:t>
            </a:r>
            <a:endParaRPr lang="en-US" sz="14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5705C542-DA0A-4472-9F05-CC8308EAB813}"/>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3942419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156446" y="489734"/>
            <a:ext cx="10314791" cy="5601533"/>
          </a:xfrm>
          <a:prstGeom prst="rect">
            <a:avLst/>
          </a:prstGeom>
          <a:noFill/>
        </p:spPr>
        <p:txBody>
          <a:bodyPr wrap="square" rtlCol="0">
            <a:spAutoFit/>
          </a:bodyPr>
          <a:lstStyle/>
          <a:p>
            <a:pPr algn="ctr"/>
            <a:r>
              <a:rPr lang="en-US" sz="7200" dirty="0">
                <a:solidFill>
                  <a:schemeClr val="bg1"/>
                </a:solidFill>
              </a:rPr>
              <a:t>What is a Christian to do?</a:t>
            </a:r>
          </a:p>
          <a:p>
            <a:pPr algn="ctr"/>
            <a:endParaRPr lang="en-US" sz="7200" dirty="0">
              <a:solidFill>
                <a:schemeClr val="bg1"/>
              </a:solidFill>
            </a:endParaRPr>
          </a:p>
          <a:p>
            <a:pPr algn="ctr"/>
            <a:r>
              <a:rPr lang="en-US" sz="6600" dirty="0">
                <a:solidFill>
                  <a:schemeClr val="bg1"/>
                </a:solidFill>
              </a:rPr>
              <a:t>Find people who represent the original values of America/Scripture and vote.</a:t>
            </a:r>
            <a:r>
              <a:rPr lang="en-US" sz="6000" dirty="0">
                <a:solidFill>
                  <a:schemeClr val="bg1"/>
                </a:solidFill>
              </a:rPr>
              <a:t>	</a:t>
            </a:r>
            <a:endParaRPr lang="en-US" sz="14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5705C542-DA0A-4472-9F05-CC8308EAB813}"/>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4099269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099072" y="1894717"/>
            <a:ext cx="10314791" cy="1815882"/>
          </a:xfrm>
          <a:prstGeom prst="rect">
            <a:avLst/>
          </a:prstGeom>
          <a:noFill/>
        </p:spPr>
        <p:txBody>
          <a:bodyPr wrap="square" rtlCol="0">
            <a:spAutoFit/>
          </a:bodyPr>
          <a:lstStyle/>
          <a:p>
            <a:pPr algn="ctr"/>
            <a:r>
              <a:rPr lang="en-US" sz="9600" dirty="0">
                <a:solidFill>
                  <a:schemeClr val="bg1"/>
                </a:solidFill>
              </a:rPr>
              <a:t>FAMILY</a:t>
            </a:r>
            <a:endParaRPr lang="en-US" sz="1600" dirty="0">
              <a:solidFill>
                <a:schemeClr val="bg1"/>
              </a:solidFill>
            </a:endParaRPr>
          </a:p>
          <a:p>
            <a:endParaRPr lang="en-US" sz="1600" dirty="0">
              <a:solidFill>
                <a:schemeClr val="bg1"/>
              </a:solidFill>
            </a:endParaRPr>
          </a:p>
        </p:txBody>
      </p:sp>
      <p:sp>
        <p:nvSpPr>
          <p:cNvPr id="4" name="TextBox 3">
            <a:extLst>
              <a:ext uri="{FF2B5EF4-FFF2-40B4-BE49-F238E27FC236}">
                <a16:creationId xmlns:a16="http://schemas.microsoft.com/office/drawing/2014/main" id="{FCFF8BFD-9CB7-44C4-8518-8C50CA8AA0FA}"/>
              </a:ext>
            </a:extLst>
          </p:cNvPr>
          <p:cNvSpPr txBox="1"/>
          <p:nvPr/>
        </p:nvSpPr>
        <p:spPr>
          <a:xfrm>
            <a:off x="550433" y="5352603"/>
            <a:ext cx="1775011" cy="1200329"/>
          </a:xfrm>
          <a:prstGeom prst="rect">
            <a:avLst/>
          </a:prstGeom>
          <a:noFill/>
        </p:spPr>
        <p:txBody>
          <a:bodyPr wrap="square" rtlCol="0">
            <a:spAutoFit/>
          </a:bodyPr>
          <a:lstStyle/>
          <a:p>
            <a:r>
              <a:rPr lang="en-US" sz="7200" dirty="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1786266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93464" y="843677"/>
            <a:ext cx="11327802" cy="5170646"/>
          </a:xfrm>
          <a:prstGeom prst="rect">
            <a:avLst/>
          </a:prstGeom>
          <a:noFill/>
        </p:spPr>
        <p:txBody>
          <a:bodyPr wrap="square" rtlCol="0">
            <a:spAutoFit/>
          </a:bodyPr>
          <a:lstStyle/>
          <a:p>
            <a:pPr lvl="0"/>
            <a:r>
              <a:rPr lang="en-US" sz="6600" dirty="0">
                <a:solidFill>
                  <a:prstClr val="white"/>
                </a:solidFill>
              </a:rPr>
              <a:t>		The God-designed nuclear family has been under attack since the garden of Eden and now gender roles are thrown in for good measure. </a:t>
            </a:r>
          </a:p>
        </p:txBody>
      </p:sp>
    </p:spTree>
    <p:extLst>
      <p:ext uri="{BB962C8B-B14F-4D97-AF65-F5344CB8AC3E}">
        <p14:creationId xmlns:p14="http://schemas.microsoft.com/office/powerpoint/2010/main" val="185904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431315"/>
            <a:ext cx="11327802" cy="6186309"/>
          </a:xfrm>
          <a:prstGeom prst="rect">
            <a:avLst/>
          </a:prstGeom>
          <a:noFill/>
        </p:spPr>
        <p:txBody>
          <a:bodyPr wrap="square" rtlCol="0">
            <a:spAutoFit/>
          </a:bodyPr>
          <a:lstStyle/>
          <a:p>
            <a:r>
              <a:rPr lang="en-US" sz="4800" dirty="0">
                <a:solidFill>
                  <a:schemeClr val="bg1"/>
                </a:solidFill>
              </a:rPr>
              <a:t>While you were watching, a rock was cut out, but not by human hands. It struck the statue on its feet of iron and clay and smashed them. Then the iron, the clay, the bronze, the silver and the gold were all broken to pieces and became like chaff on a threshing floor in the summer. </a:t>
            </a:r>
          </a:p>
          <a:p>
            <a:r>
              <a:rPr lang="en-US" sz="2400" dirty="0">
                <a:solidFill>
                  <a:schemeClr val="bg1"/>
                </a:solidFill>
              </a:rPr>
              <a:t>						</a:t>
            </a:r>
            <a:r>
              <a:rPr lang="en-US" sz="6000" dirty="0">
                <a:solidFill>
                  <a:schemeClr val="bg1"/>
                </a:solidFill>
              </a:rPr>
              <a:t>Daniel 2:31-45</a:t>
            </a:r>
          </a:p>
        </p:txBody>
      </p:sp>
    </p:spTree>
    <p:extLst>
      <p:ext uri="{BB962C8B-B14F-4D97-AF65-F5344CB8AC3E}">
        <p14:creationId xmlns:p14="http://schemas.microsoft.com/office/powerpoint/2010/main" val="1659484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93464" y="843677"/>
            <a:ext cx="11327802" cy="5447645"/>
          </a:xfrm>
          <a:prstGeom prst="rect">
            <a:avLst/>
          </a:prstGeom>
          <a:noFill/>
        </p:spPr>
        <p:txBody>
          <a:bodyPr wrap="square" rtlCol="0">
            <a:spAutoFit/>
          </a:bodyPr>
          <a:lstStyle/>
          <a:p>
            <a:pPr lvl="0"/>
            <a:r>
              <a:rPr lang="en-US" sz="6600" dirty="0">
                <a:solidFill>
                  <a:prstClr val="white"/>
                </a:solidFill>
              </a:rPr>
              <a:t>		What is a Christian to do?</a:t>
            </a:r>
          </a:p>
          <a:p>
            <a:pPr lvl="0"/>
            <a:endParaRPr lang="en-US" sz="6600" dirty="0">
              <a:solidFill>
                <a:prstClr val="white"/>
              </a:solidFill>
            </a:endParaRPr>
          </a:p>
          <a:p>
            <a:pPr lvl="0"/>
            <a:r>
              <a:rPr lang="en-US" sz="5400" dirty="0">
                <a:solidFill>
                  <a:prstClr val="white"/>
                </a:solidFill>
              </a:rPr>
              <a:t>Model the proper roles in the family.</a:t>
            </a:r>
          </a:p>
          <a:p>
            <a:pPr lvl="0"/>
            <a:endParaRPr lang="en-US" sz="5400" dirty="0">
              <a:solidFill>
                <a:prstClr val="white"/>
              </a:solidFill>
            </a:endParaRPr>
          </a:p>
          <a:p>
            <a:pPr lvl="0"/>
            <a:r>
              <a:rPr lang="en-US" sz="5400" dirty="0">
                <a:solidFill>
                  <a:prstClr val="white"/>
                </a:solidFill>
              </a:rPr>
              <a:t>Resist the pressure to make normal the ungodly.</a:t>
            </a:r>
          </a:p>
        </p:txBody>
      </p:sp>
    </p:spTree>
    <p:extLst>
      <p:ext uri="{BB962C8B-B14F-4D97-AF65-F5344CB8AC3E}">
        <p14:creationId xmlns:p14="http://schemas.microsoft.com/office/powerpoint/2010/main" val="497918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142102" y="2604722"/>
            <a:ext cx="10314791" cy="1815882"/>
          </a:xfrm>
          <a:prstGeom prst="rect">
            <a:avLst/>
          </a:prstGeom>
          <a:noFill/>
        </p:spPr>
        <p:txBody>
          <a:bodyPr wrap="square" rtlCol="0">
            <a:spAutoFit/>
          </a:bodyPr>
          <a:lstStyle/>
          <a:p>
            <a:pPr algn="ctr"/>
            <a:r>
              <a:rPr lang="en-US" sz="9600" dirty="0">
                <a:solidFill>
                  <a:schemeClr val="bg1"/>
                </a:solidFill>
              </a:rPr>
              <a:t>EDUCATION</a:t>
            </a:r>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1608763B-9658-46C0-A452-948D5327CD9D}"/>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1757517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28164" y="963174"/>
            <a:ext cx="10314791" cy="5386090"/>
          </a:xfrm>
          <a:prstGeom prst="rect">
            <a:avLst/>
          </a:prstGeom>
          <a:noFill/>
        </p:spPr>
        <p:txBody>
          <a:bodyPr wrap="square" rtlCol="0">
            <a:spAutoFit/>
          </a:bodyPr>
          <a:lstStyle/>
          <a:p>
            <a:pPr algn="ctr"/>
            <a:r>
              <a:rPr lang="en-US" sz="6000" dirty="0">
                <a:solidFill>
                  <a:schemeClr val="bg1"/>
                </a:solidFill>
              </a:rPr>
              <a:t>Children are seen as the property of the state and education is becoming brain –washing and connected to global efforts.</a:t>
            </a:r>
            <a:endParaRPr lang="en-US" sz="4400" dirty="0">
              <a:solidFill>
                <a:schemeClr val="bg1"/>
              </a:solidFill>
            </a:endParaRPr>
          </a:p>
          <a:p>
            <a:pPr algn="ctr"/>
            <a:endParaRPr lang="en-US" sz="4400" dirty="0">
              <a:solidFill>
                <a:schemeClr val="bg1"/>
              </a:solidFill>
            </a:endParaRPr>
          </a:p>
        </p:txBody>
      </p:sp>
    </p:spTree>
    <p:extLst>
      <p:ext uri="{BB962C8B-B14F-4D97-AF65-F5344CB8AC3E}">
        <p14:creationId xmlns:p14="http://schemas.microsoft.com/office/powerpoint/2010/main" val="1562142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056041" y="102562"/>
            <a:ext cx="10314791" cy="6678751"/>
          </a:xfrm>
          <a:prstGeom prst="rect">
            <a:avLst/>
          </a:prstGeom>
          <a:noFill/>
        </p:spPr>
        <p:txBody>
          <a:bodyPr wrap="square" rtlCol="0">
            <a:spAutoFit/>
          </a:bodyPr>
          <a:lstStyle/>
          <a:p>
            <a:pPr algn="ctr"/>
            <a:r>
              <a:rPr lang="en-US" sz="6000" dirty="0">
                <a:solidFill>
                  <a:schemeClr val="bg1"/>
                </a:solidFill>
              </a:rPr>
              <a:t>What is a Christian to do?</a:t>
            </a:r>
          </a:p>
          <a:p>
            <a:pPr algn="ctr"/>
            <a:endParaRPr lang="en-US" sz="5400" dirty="0">
              <a:solidFill>
                <a:schemeClr val="bg1"/>
              </a:solidFill>
            </a:endParaRPr>
          </a:p>
          <a:p>
            <a:pPr algn="ctr"/>
            <a:r>
              <a:rPr lang="en-US" sz="5400" dirty="0">
                <a:solidFill>
                  <a:schemeClr val="bg1"/>
                </a:solidFill>
              </a:rPr>
              <a:t>Enroll in Christian school</a:t>
            </a:r>
          </a:p>
          <a:p>
            <a:pPr algn="ctr"/>
            <a:r>
              <a:rPr lang="en-US" sz="5400" dirty="0">
                <a:solidFill>
                  <a:schemeClr val="bg1"/>
                </a:solidFill>
              </a:rPr>
              <a:t>Homeschool</a:t>
            </a:r>
          </a:p>
          <a:p>
            <a:pPr algn="ctr"/>
            <a:r>
              <a:rPr lang="en-US" sz="5400" dirty="0">
                <a:solidFill>
                  <a:schemeClr val="bg1"/>
                </a:solidFill>
              </a:rPr>
              <a:t>Increase involvement with public school child</a:t>
            </a:r>
          </a:p>
          <a:p>
            <a:pPr algn="ctr"/>
            <a:r>
              <a:rPr lang="en-US" sz="5400" dirty="0">
                <a:solidFill>
                  <a:schemeClr val="bg1"/>
                </a:solidFill>
              </a:rPr>
              <a:t>Influence as an educator</a:t>
            </a:r>
            <a:endParaRPr lang="en-US" sz="4000" dirty="0">
              <a:solidFill>
                <a:schemeClr val="bg1"/>
              </a:solidFill>
            </a:endParaRPr>
          </a:p>
          <a:p>
            <a:pPr algn="ctr"/>
            <a:endParaRPr lang="en-US" sz="4400" dirty="0">
              <a:solidFill>
                <a:schemeClr val="bg1"/>
              </a:solidFill>
            </a:endParaRPr>
          </a:p>
        </p:txBody>
      </p:sp>
    </p:spTree>
    <p:extLst>
      <p:ext uri="{BB962C8B-B14F-4D97-AF65-F5344CB8AC3E}">
        <p14:creationId xmlns:p14="http://schemas.microsoft.com/office/powerpoint/2010/main" val="1904627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818851" y="660930"/>
            <a:ext cx="10314791" cy="5909310"/>
          </a:xfrm>
          <a:prstGeom prst="rect">
            <a:avLst/>
          </a:prstGeom>
          <a:noFill/>
        </p:spPr>
        <p:txBody>
          <a:bodyPr wrap="square" rtlCol="0">
            <a:spAutoFit/>
          </a:bodyPr>
          <a:lstStyle/>
          <a:p>
            <a:pPr algn="ctr"/>
            <a:r>
              <a:rPr lang="en-US" sz="5400" dirty="0">
                <a:solidFill>
                  <a:schemeClr val="bg1"/>
                </a:solidFill>
              </a:rPr>
              <a:t>OBSERVATION</a:t>
            </a:r>
          </a:p>
          <a:p>
            <a:pPr algn="ctr"/>
            <a:endParaRPr lang="en-US" sz="5400" dirty="0">
              <a:solidFill>
                <a:schemeClr val="bg1"/>
              </a:solidFill>
            </a:endParaRPr>
          </a:p>
          <a:p>
            <a:pPr algn="ctr"/>
            <a:r>
              <a:rPr lang="en-US" sz="5400" dirty="0">
                <a:solidFill>
                  <a:schemeClr val="bg1"/>
                </a:solidFill>
              </a:rPr>
              <a:t>We have seen one or two mountains shaking at the same time here and there among the mountains but we are now seeing them shaking ALL at once.</a:t>
            </a:r>
          </a:p>
        </p:txBody>
      </p:sp>
    </p:spTree>
    <p:extLst>
      <p:ext uri="{BB962C8B-B14F-4D97-AF65-F5344CB8AC3E}">
        <p14:creationId xmlns:p14="http://schemas.microsoft.com/office/powerpoint/2010/main" val="4027643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94853" y="230625"/>
            <a:ext cx="11424620" cy="5816977"/>
          </a:xfrm>
          <a:prstGeom prst="rect">
            <a:avLst/>
          </a:prstGeom>
          <a:noFill/>
        </p:spPr>
        <p:txBody>
          <a:bodyPr wrap="square" rtlCol="0">
            <a:spAutoFit/>
          </a:bodyPr>
          <a:lstStyle/>
          <a:p>
            <a:pPr algn="ctr"/>
            <a:r>
              <a:rPr lang="en-US" sz="5400" dirty="0">
                <a:solidFill>
                  <a:schemeClr val="bg1"/>
                </a:solidFill>
              </a:rPr>
              <a:t>What can this possibly mean?</a:t>
            </a:r>
          </a:p>
          <a:p>
            <a:pPr algn="ctr"/>
            <a:endParaRPr lang="en-US" sz="5400" dirty="0">
              <a:solidFill>
                <a:schemeClr val="bg1"/>
              </a:solidFill>
            </a:endParaRPr>
          </a:p>
          <a:p>
            <a:pPr marL="742950" indent="-742950">
              <a:buFont typeface="+mj-lt"/>
              <a:buAutoNum type="arabicPeriod"/>
            </a:pPr>
            <a:r>
              <a:rPr lang="en-US" sz="4400" dirty="0">
                <a:solidFill>
                  <a:schemeClr val="bg1"/>
                </a:solidFill>
              </a:rPr>
              <a:t>The time of the gentiles is closing</a:t>
            </a:r>
          </a:p>
          <a:p>
            <a:pPr marL="742950" indent="-742950">
              <a:buFont typeface="+mj-lt"/>
              <a:buAutoNum type="arabicPeriod"/>
            </a:pPr>
            <a:r>
              <a:rPr lang="en-US" sz="4400" dirty="0">
                <a:solidFill>
                  <a:schemeClr val="bg1"/>
                </a:solidFill>
              </a:rPr>
              <a:t>The time of focus upon Israel is intensifying</a:t>
            </a:r>
          </a:p>
          <a:p>
            <a:pPr marL="742950" indent="-742950">
              <a:buFont typeface="+mj-lt"/>
              <a:buAutoNum type="arabicPeriod"/>
            </a:pPr>
            <a:r>
              <a:rPr lang="en-US" sz="4400" dirty="0">
                <a:solidFill>
                  <a:schemeClr val="bg1"/>
                </a:solidFill>
              </a:rPr>
              <a:t>The last showdown is about to unfold</a:t>
            </a:r>
          </a:p>
          <a:p>
            <a:pPr marL="742950" indent="-742950">
              <a:buFont typeface="+mj-lt"/>
              <a:buAutoNum type="arabicPeriod"/>
            </a:pPr>
            <a:r>
              <a:rPr lang="en-US" sz="4400" dirty="0">
                <a:solidFill>
                  <a:schemeClr val="bg1"/>
                </a:solidFill>
              </a:rPr>
              <a:t>Jesus is about to return for His church</a:t>
            </a:r>
          </a:p>
          <a:p>
            <a:pPr marL="742950" indent="-742950">
              <a:buFont typeface="+mj-lt"/>
              <a:buAutoNum type="arabicPeriod"/>
            </a:pPr>
            <a:r>
              <a:rPr lang="en-US" sz="4400" dirty="0">
                <a:solidFill>
                  <a:schemeClr val="bg1"/>
                </a:solidFill>
              </a:rPr>
              <a:t>A world revival because of great trouble and shaking.</a:t>
            </a:r>
          </a:p>
        </p:txBody>
      </p:sp>
    </p:spTree>
    <p:extLst>
      <p:ext uri="{BB962C8B-B14F-4D97-AF65-F5344CB8AC3E}">
        <p14:creationId xmlns:p14="http://schemas.microsoft.com/office/powerpoint/2010/main" val="4078382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215153" y="230625"/>
            <a:ext cx="11704320" cy="5139869"/>
          </a:xfrm>
          <a:prstGeom prst="rect">
            <a:avLst/>
          </a:prstGeom>
          <a:noFill/>
        </p:spPr>
        <p:txBody>
          <a:bodyPr wrap="square" rtlCol="0">
            <a:spAutoFit/>
          </a:bodyPr>
          <a:lstStyle/>
          <a:p>
            <a:pPr algn="ctr"/>
            <a:r>
              <a:rPr lang="en-US" sz="5400" dirty="0">
                <a:solidFill>
                  <a:schemeClr val="bg1"/>
                </a:solidFill>
              </a:rPr>
              <a:t>What is Vision Church to do?</a:t>
            </a:r>
          </a:p>
          <a:p>
            <a:pPr algn="ctr"/>
            <a:endParaRPr lang="en-US" sz="5400" dirty="0">
              <a:solidFill>
                <a:schemeClr val="bg1"/>
              </a:solidFill>
            </a:endParaRPr>
          </a:p>
          <a:p>
            <a:pPr marL="742950" indent="-742950">
              <a:buFont typeface="+mj-lt"/>
              <a:buAutoNum type="arabicPeriod"/>
            </a:pPr>
            <a:r>
              <a:rPr lang="en-US" sz="4400" dirty="0">
                <a:solidFill>
                  <a:schemeClr val="bg1"/>
                </a:solidFill>
              </a:rPr>
              <a:t>Get toned up and cleaned up thru repentance</a:t>
            </a:r>
          </a:p>
          <a:p>
            <a:pPr marL="742950" indent="-742950">
              <a:buFont typeface="+mj-lt"/>
              <a:buAutoNum type="arabicPeriod"/>
            </a:pPr>
            <a:r>
              <a:rPr lang="en-US" sz="4400" dirty="0">
                <a:solidFill>
                  <a:schemeClr val="bg1"/>
                </a:solidFill>
              </a:rPr>
              <a:t>Fast and pray to connect more deeply with God</a:t>
            </a:r>
          </a:p>
          <a:p>
            <a:pPr marL="742950" indent="-742950">
              <a:buFont typeface="+mj-lt"/>
              <a:buAutoNum type="arabicPeriod"/>
            </a:pPr>
            <a:r>
              <a:rPr lang="en-US" sz="4400" dirty="0">
                <a:solidFill>
                  <a:schemeClr val="bg1"/>
                </a:solidFill>
              </a:rPr>
              <a:t>Sharpen up your testimony and witness</a:t>
            </a:r>
          </a:p>
          <a:p>
            <a:pPr marL="742950" indent="-742950">
              <a:buFont typeface="+mj-lt"/>
              <a:buAutoNum type="arabicPeriod"/>
            </a:pPr>
            <a:r>
              <a:rPr lang="en-US" sz="4400" dirty="0">
                <a:solidFill>
                  <a:schemeClr val="bg1"/>
                </a:solidFill>
              </a:rPr>
              <a:t>Experience a fresh Outpouring for passion</a:t>
            </a:r>
          </a:p>
          <a:p>
            <a:pPr marL="742950" indent="-742950">
              <a:buFont typeface="+mj-lt"/>
              <a:buAutoNum type="arabicPeriod"/>
            </a:pPr>
            <a:r>
              <a:rPr lang="en-US" sz="4400" dirty="0">
                <a:solidFill>
                  <a:schemeClr val="bg1"/>
                </a:solidFill>
              </a:rPr>
              <a:t>Ask Jesus for a harvest of souls.</a:t>
            </a:r>
          </a:p>
        </p:txBody>
      </p:sp>
    </p:spTree>
    <p:extLst>
      <p:ext uri="{BB962C8B-B14F-4D97-AF65-F5344CB8AC3E}">
        <p14:creationId xmlns:p14="http://schemas.microsoft.com/office/powerpoint/2010/main" val="5727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311972" y="120402"/>
            <a:ext cx="11790381" cy="6617196"/>
          </a:xfrm>
          <a:prstGeom prst="rect">
            <a:avLst/>
          </a:prstGeom>
          <a:noFill/>
        </p:spPr>
        <p:txBody>
          <a:bodyPr wrap="square" rtlCol="0">
            <a:spAutoFit/>
          </a:bodyPr>
          <a:lstStyle/>
          <a:p>
            <a:r>
              <a:rPr lang="en-US" sz="5200" dirty="0">
                <a:solidFill>
                  <a:schemeClr val="bg1"/>
                </a:solidFill>
              </a:rPr>
              <a:t>The wind swept them away without leaving a trace. But the rock that struck the statue became a huge mountain and filled the whole earth. “This was the dream, and now we will interpret it to the king. Your Majesty, you are the king of kings. </a:t>
            </a:r>
          </a:p>
          <a:p>
            <a:endParaRPr lang="en-US" sz="5200" dirty="0">
              <a:solidFill>
                <a:schemeClr val="bg1"/>
              </a:solidFill>
            </a:endParaRPr>
          </a:p>
          <a:p>
            <a:r>
              <a:rPr lang="en-US" sz="2400" dirty="0">
                <a:solidFill>
                  <a:schemeClr val="bg1"/>
                </a:solidFill>
              </a:rPr>
              <a:t>						</a:t>
            </a:r>
            <a:r>
              <a:rPr lang="en-US" sz="6000" dirty="0">
                <a:solidFill>
                  <a:schemeClr val="bg1"/>
                </a:solidFill>
              </a:rPr>
              <a:t>Daniel 2:31-45</a:t>
            </a:r>
          </a:p>
        </p:txBody>
      </p:sp>
    </p:spTree>
    <p:extLst>
      <p:ext uri="{BB962C8B-B14F-4D97-AF65-F5344CB8AC3E}">
        <p14:creationId xmlns:p14="http://schemas.microsoft.com/office/powerpoint/2010/main" val="279200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431315"/>
            <a:ext cx="11327802" cy="5816977"/>
          </a:xfrm>
          <a:prstGeom prst="rect">
            <a:avLst/>
          </a:prstGeom>
          <a:noFill/>
        </p:spPr>
        <p:txBody>
          <a:bodyPr wrap="square" rtlCol="0">
            <a:spAutoFit/>
          </a:bodyPr>
          <a:lstStyle/>
          <a:p>
            <a:r>
              <a:rPr lang="en-US" sz="4800" dirty="0">
                <a:solidFill>
                  <a:schemeClr val="bg1"/>
                </a:solidFill>
              </a:rPr>
              <a:t>The God of heaven has given you dominion and power and might and glory; in your hands he has placed all mankind and the beasts of the field and the birds in the sky. Wherever they live, he has made you ruler over them all. You are that head of gold. </a:t>
            </a:r>
          </a:p>
          <a:p>
            <a:endParaRPr lang="en-US" sz="2400" dirty="0">
              <a:solidFill>
                <a:schemeClr val="bg1"/>
              </a:solidFill>
            </a:endParaRPr>
          </a:p>
          <a:p>
            <a:r>
              <a:rPr lang="en-US" sz="2400" dirty="0">
                <a:solidFill>
                  <a:schemeClr val="bg1"/>
                </a:solidFill>
              </a:rPr>
              <a:t>						</a:t>
            </a:r>
            <a:r>
              <a:rPr lang="en-US" sz="6000" dirty="0">
                <a:solidFill>
                  <a:schemeClr val="bg1"/>
                </a:solidFill>
              </a:rPr>
              <a:t>Daniel 2:31-45</a:t>
            </a:r>
          </a:p>
        </p:txBody>
      </p:sp>
    </p:spTree>
    <p:extLst>
      <p:ext uri="{BB962C8B-B14F-4D97-AF65-F5344CB8AC3E}">
        <p14:creationId xmlns:p14="http://schemas.microsoft.com/office/powerpoint/2010/main" val="213082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226919"/>
            <a:ext cx="11327802" cy="5970865"/>
          </a:xfrm>
          <a:prstGeom prst="rect">
            <a:avLst/>
          </a:prstGeom>
          <a:noFill/>
        </p:spPr>
        <p:txBody>
          <a:bodyPr wrap="square" rtlCol="0">
            <a:spAutoFit/>
          </a:bodyPr>
          <a:lstStyle/>
          <a:p>
            <a:r>
              <a:rPr lang="en-US" sz="4600" dirty="0">
                <a:solidFill>
                  <a:schemeClr val="bg1"/>
                </a:solidFill>
              </a:rPr>
              <a:t>“After you, another kingdom will arise, inferior to yours. Next, a third kingdom, one of bronze, will rule over the whole earth. Finally, there will be a fourth kingdom, strong as iron—for iron breaks and smashes everything—and as iron breaks things to pieces, so it will crush and break all the others. </a:t>
            </a:r>
          </a:p>
          <a:p>
            <a:r>
              <a:rPr lang="en-US" sz="2400" dirty="0">
                <a:solidFill>
                  <a:schemeClr val="bg1"/>
                </a:solidFill>
              </a:rPr>
              <a:t>						</a:t>
            </a:r>
            <a:r>
              <a:rPr lang="en-US" sz="6000" dirty="0">
                <a:solidFill>
                  <a:schemeClr val="bg1"/>
                </a:solidFill>
              </a:rPr>
              <a:t>Daniel 2:31-45</a:t>
            </a:r>
          </a:p>
        </p:txBody>
      </p:sp>
    </p:spTree>
    <p:extLst>
      <p:ext uri="{BB962C8B-B14F-4D97-AF65-F5344CB8AC3E}">
        <p14:creationId xmlns:p14="http://schemas.microsoft.com/office/powerpoint/2010/main" val="17720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431315"/>
            <a:ext cx="11327802" cy="6370975"/>
          </a:xfrm>
          <a:prstGeom prst="rect">
            <a:avLst/>
          </a:prstGeom>
          <a:noFill/>
        </p:spPr>
        <p:txBody>
          <a:bodyPr wrap="square" rtlCol="0">
            <a:spAutoFit/>
          </a:bodyPr>
          <a:lstStyle/>
          <a:p>
            <a:r>
              <a:rPr lang="en-US" sz="4400" dirty="0">
                <a:solidFill>
                  <a:schemeClr val="bg1"/>
                </a:solidFill>
              </a:rPr>
              <a:t>Just as you saw that the feet and toes were partly of baked clay and partly of iron, so this will be a divided kingdom; yet it will have some of the strength of iron in it, even as you saw iron mixed with clay. As the toes were partly iron and partly clay, so this kingdom will be partly strong and partly brittle. </a:t>
            </a:r>
          </a:p>
          <a:p>
            <a:endParaRPr lang="en-US" sz="4000" dirty="0">
              <a:solidFill>
                <a:schemeClr val="bg1"/>
              </a:solidFill>
            </a:endParaRPr>
          </a:p>
          <a:p>
            <a:r>
              <a:rPr lang="en-US" sz="4800" dirty="0">
                <a:solidFill>
                  <a:schemeClr val="bg1"/>
                </a:solidFill>
              </a:rPr>
              <a:t>	</a:t>
            </a:r>
            <a:r>
              <a:rPr lang="en-US" sz="2400" dirty="0">
                <a:solidFill>
                  <a:schemeClr val="bg1"/>
                </a:solidFill>
              </a:rPr>
              <a:t>					</a:t>
            </a:r>
            <a:r>
              <a:rPr lang="en-US" sz="6000" dirty="0">
                <a:solidFill>
                  <a:schemeClr val="bg1"/>
                </a:solidFill>
              </a:rPr>
              <a:t>Daniel 2:31-45</a:t>
            </a:r>
          </a:p>
        </p:txBody>
      </p:sp>
    </p:spTree>
    <p:extLst>
      <p:ext uri="{BB962C8B-B14F-4D97-AF65-F5344CB8AC3E}">
        <p14:creationId xmlns:p14="http://schemas.microsoft.com/office/powerpoint/2010/main" val="54675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431315"/>
            <a:ext cx="11327802" cy="6309420"/>
          </a:xfrm>
          <a:prstGeom prst="rect">
            <a:avLst/>
          </a:prstGeom>
          <a:noFill/>
        </p:spPr>
        <p:txBody>
          <a:bodyPr wrap="square" rtlCol="0">
            <a:spAutoFit/>
          </a:bodyPr>
          <a:lstStyle/>
          <a:p>
            <a:r>
              <a:rPr lang="en-US" sz="4000" dirty="0">
                <a:solidFill>
                  <a:schemeClr val="bg1"/>
                </a:solidFill>
              </a:rPr>
              <a:t>And just as you saw the iron mixed with baked clay, so the people will be a mixture and will not remain united, any more than iron mixes with clay. “In the time of those kings, the God of heaven will set up a kingdom that will never be destroyed, nor will it be left to another people. It will crush all those kingdoms and bring them to an end, but it will itself endure forever. </a:t>
            </a:r>
          </a:p>
          <a:p>
            <a:endParaRPr lang="en-US" sz="2400" dirty="0">
              <a:solidFill>
                <a:schemeClr val="bg1"/>
              </a:solidFill>
            </a:endParaRPr>
          </a:p>
          <a:p>
            <a:r>
              <a:rPr lang="en-US" sz="2400" dirty="0">
                <a:solidFill>
                  <a:schemeClr val="bg1"/>
                </a:solidFill>
              </a:rPr>
              <a:t>						</a:t>
            </a:r>
            <a:r>
              <a:rPr lang="en-US" sz="6000" dirty="0">
                <a:solidFill>
                  <a:schemeClr val="bg1"/>
                </a:solidFill>
              </a:rPr>
              <a:t>Daniel 2:31-45</a:t>
            </a:r>
          </a:p>
        </p:txBody>
      </p:sp>
    </p:spTree>
    <p:extLst>
      <p:ext uri="{BB962C8B-B14F-4D97-AF65-F5344CB8AC3E}">
        <p14:creationId xmlns:p14="http://schemas.microsoft.com/office/powerpoint/2010/main" val="228887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431315"/>
            <a:ext cx="11327802" cy="6032421"/>
          </a:xfrm>
          <a:prstGeom prst="rect">
            <a:avLst/>
          </a:prstGeom>
          <a:noFill/>
        </p:spPr>
        <p:txBody>
          <a:bodyPr wrap="square" rtlCol="0">
            <a:spAutoFit/>
          </a:bodyPr>
          <a:lstStyle/>
          <a:p>
            <a:r>
              <a:rPr lang="en-US" dirty="0">
                <a:solidFill>
                  <a:schemeClr val="bg1"/>
                </a:solidFill>
              </a:rPr>
              <a:t> </a:t>
            </a:r>
            <a:r>
              <a:rPr lang="en-US" sz="4400" dirty="0">
                <a:solidFill>
                  <a:schemeClr val="bg1"/>
                </a:solidFill>
              </a:rPr>
              <a:t>This is the meaning of the vision of the rock cut out of a mountain, but not by human hands—a rock that broke the iron, the bronze, the clay, the silver and the gold to pieces. “The great God has shown the king what will take place in the future. The dream is true and its interpretation is trustworthy.”</a:t>
            </a:r>
          </a:p>
          <a:p>
            <a:endParaRPr lang="en-US" dirty="0">
              <a:solidFill>
                <a:schemeClr val="bg1"/>
              </a:solidFill>
            </a:endParaRPr>
          </a:p>
          <a:p>
            <a:r>
              <a:rPr lang="en-US" sz="2400" dirty="0">
                <a:solidFill>
                  <a:schemeClr val="bg1"/>
                </a:solidFill>
              </a:rPr>
              <a:t>						</a:t>
            </a:r>
            <a:r>
              <a:rPr lang="en-US" sz="6000" dirty="0">
                <a:solidFill>
                  <a:schemeClr val="bg1"/>
                </a:solidFill>
              </a:rPr>
              <a:t>Daniel 2:31-45</a:t>
            </a:r>
          </a:p>
        </p:txBody>
      </p:sp>
    </p:spTree>
    <p:extLst>
      <p:ext uri="{BB962C8B-B14F-4D97-AF65-F5344CB8AC3E}">
        <p14:creationId xmlns:p14="http://schemas.microsoft.com/office/powerpoint/2010/main" val="3884520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9" ma:contentTypeDescription="Create a new document." ma:contentTypeScope="" ma:versionID="fcd4d223fc7977871c83f1d5c6e2a2d9">
  <xsd:schema xmlns:xsd="http://www.w3.org/2001/XMLSchema" xmlns:xs="http://www.w3.org/2001/XMLSchema" xmlns:p="http://schemas.microsoft.com/office/2006/metadata/properties" xmlns:ns3="f1de84c5-8ec0-4a44-bb5d-ae2076cefafc" targetNamespace="http://schemas.microsoft.com/office/2006/metadata/properties" ma:root="true" ma:fieldsID="222fe502d271eaca68ddb494e4fd7b3d"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5DD4D6-9194-42D0-BF58-4FD325A65B8E}">
  <ds:schemaRefs>
    <ds:schemaRef ds:uri="http://schemas.microsoft.com/sharepoint/v3/contenttype/forms"/>
  </ds:schemaRefs>
</ds:datastoreItem>
</file>

<file path=customXml/itemProps2.xml><?xml version="1.0" encoding="utf-8"?>
<ds:datastoreItem xmlns:ds="http://schemas.openxmlformats.org/officeDocument/2006/customXml" ds:itemID="{E47CF068-635D-43F5-BF04-EC759DDD0E4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5E3417-C2E8-43F7-94E1-5FAE6AE88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e84c5-8ec0-4a44-bb5d-ae2076cef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10703</TotalTime>
  <Words>1130</Words>
  <Application>Microsoft Office PowerPoint</Application>
  <PresentationFormat>Widescreen</PresentationFormat>
  <Paragraphs>101</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AFTERMATH  THE SEVEN-MOUNTAIN SHAKING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INg PLACE</dc:title>
  <dc:creator>Douglas Martin</dc:creator>
  <cp:lastModifiedBy>Douglas Martin</cp:lastModifiedBy>
  <cp:revision>44</cp:revision>
  <cp:lastPrinted>2020-05-15T17:54:07Z</cp:lastPrinted>
  <dcterms:created xsi:type="dcterms:W3CDTF">2020-03-28T15:27:57Z</dcterms:created>
  <dcterms:modified xsi:type="dcterms:W3CDTF">2020-06-28T00:46:22Z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