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4"/>
  </p:sldMasterIdLst>
  <p:sldIdLst>
    <p:sldId id="400" r:id="rId5"/>
    <p:sldId id="401" r:id="rId6"/>
    <p:sldId id="402" r:id="rId7"/>
    <p:sldId id="403" r:id="rId8"/>
    <p:sldId id="404" r:id="rId9"/>
    <p:sldId id="405" r:id="rId10"/>
    <p:sldId id="406" r:id="rId11"/>
    <p:sldId id="407" r:id="rId12"/>
    <p:sldId id="408" r:id="rId13"/>
    <p:sldId id="409" r:id="rId14"/>
    <p:sldId id="410" r:id="rId15"/>
    <p:sldId id="411" r:id="rId16"/>
    <p:sldId id="412" r:id="rId17"/>
    <p:sldId id="413" r:id="rId18"/>
    <p:sldId id="41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3A49CCF1-A92F-4250-BE8A-CE6935BC58F8}"/>
    <pc:docChg chg="modShowInfo">
      <pc:chgData name="Douglas Martin" userId="2f233c73-e982-4686-a2f7-7fcacf256faf" providerId="ADAL" clId="{3A49CCF1-A92F-4250-BE8A-CE6935BC58F8}" dt="2020-04-22T17:11:22.105" v="1" actId="2744"/>
      <pc:docMkLst>
        <pc:docMk/>
      </pc:docMkLst>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120904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A94968B-E065-4655-9B0D-568ED7CA0979}" type="datetimeFigureOut">
              <a:rPr lang="en-US" smtClean="0"/>
              <a:t>05/07/2020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55BDD-6CAB-4C89-8D9F-B7DC4E36E089}" type="slidenum">
              <a:rPr lang="en-US" smtClean="0"/>
              <a:t>‹#›</a:t>
            </a:fld>
            <a:endParaRPr lang="en-US"/>
          </a:p>
        </p:txBody>
      </p:sp>
      <p:sp>
        <p:nvSpPr>
          <p:cNvPr id="113" name="Rectangle 112"/>
          <p:cNvSpPr/>
          <p:nvPr/>
        </p:nvSpPr>
        <p:spPr>
          <a:xfrm>
            <a:off x="0" y="1905000"/>
            <a:ext cx="6604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1800" kern="1200">
              <a:solidFill>
                <a:prstClr val="white"/>
              </a:solidFill>
              <a:latin typeface="Tw Cen MT"/>
              <a:ea typeface="+mn-ea"/>
              <a:cs typeface="+mn-cs"/>
            </a:endParaRPr>
          </a:p>
        </p:txBody>
      </p:sp>
      <p:grpSp>
        <p:nvGrpSpPr>
          <p:cNvPr id="94" name="Group 93"/>
          <p:cNvGrpSpPr/>
          <p:nvPr/>
        </p:nvGrpSpPr>
        <p:grpSpPr>
          <a:xfrm>
            <a:off x="0" y="2057400"/>
            <a:ext cx="6401859"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304800" y="2130426"/>
            <a:ext cx="58928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304800" y="3733800"/>
            <a:ext cx="58928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46856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94968B-E065-4655-9B0D-568ED7CA0979}" type="datetimeFigureOut">
              <a:rPr lang="en-US" smtClean="0"/>
              <a:t>05/07/2020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55BDD-6CAB-4C89-8D9F-B7DC4E36E089}" type="slidenum">
              <a:rPr lang="en-US" smtClean="0"/>
              <a:t>‹#›</a:t>
            </a:fld>
            <a:endParaRPr lang="en-US"/>
          </a:p>
        </p:txBody>
      </p:sp>
    </p:spTree>
    <p:extLst>
      <p:ext uri="{BB962C8B-B14F-4D97-AF65-F5344CB8AC3E}">
        <p14:creationId xmlns:p14="http://schemas.microsoft.com/office/powerpoint/2010/main" val="4245803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94968B-E065-4655-9B0D-568ED7CA0979}" type="datetimeFigureOut">
              <a:rPr lang="en-US" smtClean="0"/>
              <a:t>05/07/2020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55BDD-6CAB-4C89-8D9F-B7DC4E36E089}" type="slidenum">
              <a:rPr lang="en-US" smtClean="0"/>
              <a:t>‹#›</a:t>
            </a:fld>
            <a:endParaRPr lang="en-US"/>
          </a:p>
        </p:txBody>
      </p:sp>
    </p:spTree>
    <p:extLst>
      <p:ext uri="{BB962C8B-B14F-4D97-AF65-F5344CB8AC3E}">
        <p14:creationId xmlns:p14="http://schemas.microsoft.com/office/powerpoint/2010/main" val="37594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94968B-E065-4655-9B0D-568ED7CA0979}" type="datetimeFigureOut">
              <a:rPr lang="en-US" smtClean="0"/>
              <a:t>05/07/2020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55BDD-6CAB-4C89-8D9F-B7DC4E36E089}" type="slidenum">
              <a:rPr lang="en-US" smtClean="0"/>
              <a:t>‹#›</a:t>
            </a:fld>
            <a:endParaRPr lang="en-US"/>
          </a:p>
        </p:txBody>
      </p:sp>
    </p:spTree>
    <p:extLst>
      <p:ext uri="{BB962C8B-B14F-4D97-AF65-F5344CB8AC3E}">
        <p14:creationId xmlns:p14="http://schemas.microsoft.com/office/powerpoint/2010/main" val="39958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2" y="-30478"/>
            <a:ext cx="120903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12192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1800" kern="1200">
              <a:solidFill>
                <a:prstClr val="white"/>
              </a:solidFill>
              <a:latin typeface="Tw Cen MT"/>
              <a:ea typeface="+mn-ea"/>
              <a:cs typeface="+mn-cs"/>
            </a:endParaRPr>
          </a:p>
        </p:txBody>
      </p:sp>
      <p:cxnSp>
        <p:nvCxnSpPr>
          <p:cNvPr id="96" name="Straight Connector 95"/>
          <p:cNvCxnSpPr/>
          <p:nvPr/>
        </p:nvCxnSpPr>
        <p:spPr>
          <a:xfrm>
            <a:off x="0" y="4387368"/>
            <a:ext cx="12192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12192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609600" y="5621365"/>
            <a:ext cx="110744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5" name="Title 94"/>
          <p:cNvSpPr>
            <a:spLocks noGrp="1"/>
          </p:cNvSpPr>
          <p:nvPr>
            <p:ph type="title"/>
          </p:nvPr>
        </p:nvSpPr>
        <p:spPr>
          <a:xfrm>
            <a:off x="609600" y="4463568"/>
            <a:ext cx="11074400" cy="1143000"/>
          </a:xfrm>
        </p:spPr>
        <p:txBody>
          <a:bodyPr/>
          <a:lstStyle/>
          <a:p>
            <a:r>
              <a:rPr lang="en-US"/>
              <a:t>Click to edit Master title style</a:t>
            </a:r>
          </a:p>
        </p:txBody>
      </p:sp>
      <p:sp>
        <p:nvSpPr>
          <p:cNvPr id="2" name="Date Placeholder 1"/>
          <p:cNvSpPr>
            <a:spLocks noGrp="1"/>
          </p:cNvSpPr>
          <p:nvPr>
            <p:ph type="dt" sz="half" idx="10"/>
          </p:nvPr>
        </p:nvSpPr>
        <p:spPr/>
        <p:txBody>
          <a:bodyPr/>
          <a:lstStyle/>
          <a:p>
            <a:fld id="{EA94968B-E065-4655-9B0D-568ED7CA0979}" type="datetimeFigureOut">
              <a:rPr lang="en-US" smtClean="0"/>
              <a:t>05/07/2020</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4C055BDD-6CAB-4C89-8D9F-B7DC4E36E089}" type="slidenum">
              <a:rPr lang="en-US" smtClean="0"/>
              <a:t>‹#›</a:t>
            </a:fld>
            <a:endParaRPr lang="en-US"/>
          </a:p>
        </p:txBody>
      </p:sp>
    </p:spTree>
    <p:extLst>
      <p:ext uri="{BB962C8B-B14F-4D97-AF65-F5344CB8AC3E}">
        <p14:creationId xmlns:p14="http://schemas.microsoft.com/office/powerpoint/2010/main" val="352776036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94968B-E065-4655-9B0D-568ED7CA0979}" type="datetimeFigureOut">
              <a:rPr lang="en-US" smtClean="0"/>
              <a:t>05/07/2020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55BDD-6CAB-4C89-8D9F-B7DC4E36E089}" type="slidenum">
              <a:rPr lang="en-US" smtClean="0"/>
              <a:t>‹#›</a:t>
            </a:fld>
            <a:endParaRPr lang="en-US"/>
          </a:p>
        </p:txBody>
      </p:sp>
    </p:spTree>
    <p:extLst>
      <p:ext uri="{BB962C8B-B14F-4D97-AF65-F5344CB8AC3E}">
        <p14:creationId xmlns:p14="http://schemas.microsoft.com/office/powerpoint/2010/main" val="115452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94968B-E065-4655-9B0D-568ED7CA0979}" type="datetimeFigureOut">
              <a:rPr lang="en-US" smtClean="0"/>
              <a:t>05/07/2020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055BDD-6CAB-4C89-8D9F-B7DC4E36E089}" type="slidenum">
              <a:rPr lang="en-US" smtClean="0"/>
              <a:t>‹#›</a:t>
            </a:fld>
            <a:endParaRPr lang="en-US"/>
          </a:p>
        </p:txBody>
      </p:sp>
    </p:spTree>
    <p:extLst>
      <p:ext uri="{BB962C8B-B14F-4D97-AF65-F5344CB8AC3E}">
        <p14:creationId xmlns:p14="http://schemas.microsoft.com/office/powerpoint/2010/main" val="296614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94968B-E065-4655-9B0D-568ED7CA0979}" type="datetimeFigureOut">
              <a:rPr lang="en-US" smtClean="0"/>
              <a:t>05/07/2020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055BDD-6CAB-4C89-8D9F-B7DC4E36E089}" type="slidenum">
              <a:rPr lang="en-US" smtClean="0"/>
              <a:t>‹#›</a:t>
            </a:fld>
            <a:endParaRPr lang="en-US"/>
          </a:p>
        </p:txBody>
      </p:sp>
    </p:spTree>
    <p:extLst>
      <p:ext uri="{BB962C8B-B14F-4D97-AF65-F5344CB8AC3E}">
        <p14:creationId xmlns:p14="http://schemas.microsoft.com/office/powerpoint/2010/main" val="32348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4968B-E065-4655-9B0D-568ED7CA0979}" type="datetimeFigureOut">
              <a:rPr lang="en-US" smtClean="0"/>
              <a:t>05/07/2020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055BDD-6CAB-4C89-8D9F-B7DC4E36E089}" type="slidenum">
              <a:rPr lang="en-US" smtClean="0"/>
              <a:t>‹#›</a:t>
            </a:fld>
            <a:endParaRPr lang="en-US"/>
          </a:p>
        </p:txBody>
      </p:sp>
    </p:spTree>
    <p:extLst>
      <p:ext uri="{BB962C8B-B14F-4D97-AF65-F5344CB8AC3E}">
        <p14:creationId xmlns:p14="http://schemas.microsoft.com/office/powerpoint/2010/main" val="284768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0" y="273051"/>
            <a:ext cx="7315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4968B-E065-4655-9B0D-568ED7CA0979}" type="datetimeFigureOut">
              <a:rPr lang="en-US" smtClean="0"/>
              <a:t>05/07/2020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55BDD-6CAB-4C89-8D9F-B7DC4E36E089}" type="slidenum">
              <a:rPr lang="en-US" smtClean="0"/>
              <a:t>‹#›</a:t>
            </a:fld>
            <a:endParaRPr lang="en-US"/>
          </a:p>
        </p:txBody>
      </p:sp>
      <p:sp>
        <p:nvSpPr>
          <p:cNvPr id="37" name="Rectangle 36"/>
          <p:cNvSpPr/>
          <p:nvPr/>
        </p:nvSpPr>
        <p:spPr>
          <a:xfrm>
            <a:off x="0" y="1563624"/>
            <a:ext cx="3681984"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1800" kern="1200">
              <a:solidFill>
                <a:prstClr val="white"/>
              </a:solidFill>
              <a:latin typeface="Tw Cen MT"/>
              <a:ea typeface="+mn-ea"/>
              <a:cs typeface="+mn-cs"/>
            </a:endParaRPr>
          </a:p>
        </p:txBody>
      </p:sp>
      <p:cxnSp>
        <p:nvCxnSpPr>
          <p:cNvPr id="39" name="Straight Connector 38"/>
          <p:cNvCxnSpPr/>
          <p:nvPr/>
        </p:nvCxnSpPr>
        <p:spPr>
          <a:xfrm rot="5400000">
            <a:off x="2007129" y="3221207"/>
            <a:ext cx="3017520" cy="1059"/>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353568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353568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03200" y="1901952"/>
            <a:ext cx="316992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a:t>Click to edit Master title style</a:t>
            </a:r>
            <a:endParaRPr lang="en-US" dirty="0"/>
          </a:p>
        </p:txBody>
      </p:sp>
      <p:sp>
        <p:nvSpPr>
          <p:cNvPr id="4" name="Text Placeholder 3"/>
          <p:cNvSpPr>
            <a:spLocks noGrp="1"/>
          </p:cNvSpPr>
          <p:nvPr>
            <p:ph type="body" sz="half" idx="2"/>
          </p:nvPr>
        </p:nvSpPr>
        <p:spPr>
          <a:xfrm>
            <a:off x="203200" y="3273552"/>
            <a:ext cx="316992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44030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267200" y="381000"/>
            <a:ext cx="74168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p:txBody>
          <a:bodyPr/>
          <a:lstStyle/>
          <a:p>
            <a:fld id="{EA94968B-E065-4655-9B0D-568ED7CA0979}" type="datetimeFigureOut">
              <a:rPr lang="en-US" smtClean="0"/>
              <a:t>05/07/2020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55BDD-6CAB-4C89-8D9F-B7DC4E36E089}" type="slidenum">
              <a:rPr lang="en-US" smtClean="0"/>
              <a:t>‹#›</a:t>
            </a:fld>
            <a:endParaRPr lang="en-US"/>
          </a:p>
        </p:txBody>
      </p:sp>
      <p:sp>
        <p:nvSpPr>
          <p:cNvPr id="33" name="Rectangle 32"/>
          <p:cNvSpPr/>
          <p:nvPr/>
        </p:nvSpPr>
        <p:spPr>
          <a:xfrm>
            <a:off x="0" y="1563624"/>
            <a:ext cx="3681984"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1800" kern="1200">
              <a:solidFill>
                <a:prstClr val="white"/>
              </a:solidFill>
              <a:latin typeface="Tw Cen MT"/>
              <a:ea typeface="+mn-ea"/>
              <a:cs typeface="+mn-cs"/>
            </a:endParaRPr>
          </a:p>
        </p:txBody>
      </p:sp>
      <p:cxnSp>
        <p:nvCxnSpPr>
          <p:cNvPr id="34" name="Straight Connector 33"/>
          <p:cNvCxnSpPr/>
          <p:nvPr/>
        </p:nvCxnSpPr>
        <p:spPr>
          <a:xfrm rot="5400000">
            <a:off x="2007129" y="3221207"/>
            <a:ext cx="3017520" cy="1059"/>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353568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353568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07264" y="1905000"/>
            <a:ext cx="316992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203200" y="3276600"/>
            <a:ext cx="316992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62759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99136" y="137160"/>
            <a:ext cx="1182624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1800" kern="1200">
              <a:solidFill>
                <a:prstClr val="white"/>
              </a:solidFill>
              <a:latin typeface="Tw Cen MT"/>
              <a:ea typeface="+mn-ea"/>
              <a:cs typeface="+mn-cs"/>
            </a:endParaRPr>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12409"/>
            <a:ext cx="2844800" cy="365125"/>
          </a:xfrm>
          <a:prstGeom prst="rect">
            <a:avLst/>
          </a:prstGeom>
        </p:spPr>
        <p:txBody>
          <a:bodyPr vert="horz" lIns="91440" tIns="45720" rIns="91440" bIns="45720" rtlCol="0" anchor="ctr"/>
          <a:lstStyle>
            <a:lvl1pPr algn="l">
              <a:defRPr sz="1200">
                <a:solidFill>
                  <a:schemeClr val="tx2"/>
                </a:solidFill>
              </a:defRPr>
            </a:lvl1pPr>
          </a:lstStyle>
          <a:p>
            <a:fld id="{EA94968B-E065-4655-9B0D-568ED7CA0979}" type="datetimeFigureOut">
              <a:rPr lang="en-US" smtClean="0"/>
              <a:t>05/07/2020</a:t>
            </a:fld>
            <a:endParaRPr lang="en-US"/>
          </a:p>
        </p:txBody>
      </p:sp>
      <p:sp>
        <p:nvSpPr>
          <p:cNvPr id="5" name="Footer Placeholder 4"/>
          <p:cNvSpPr>
            <a:spLocks noGrp="1"/>
          </p:cNvSpPr>
          <p:nvPr>
            <p:ph type="ftr" sz="quarter" idx="3"/>
          </p:nvPr>
        </p:nvSpPr>
        <p:spPr>
          <a:xfrm>
            <a:off x="3774831" y="6312409"/>
            <a:ext cx="4642339"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8737600" y="6312409"/>
            <a:ext cx="2844800" cy="365125"/>
          </a:xfrm>
          <a:prstGeom prst="rect">
            <a:avLst/>
          </a:prstGeom>
        </p:spPr>
        <p:txBody>
          <a:bodyPr vert="horz" lIns="91440" tIns="45720" rIns="91440" bIns="45720" rtlCol="0" anchor="ctr"/>
          <a:lstStyle>
            <a:lvl1pPr algn="r">
              <a:defRPr sz="1200">
                <a:solidFill>
                  <a:schemeClr val="tx2"/>
                </a:solidFill>
              </a:defRPr>
            </a:lvl1pPr>
          </a:lstStyle>
          <a:p>
            <a:fld id="{4C055BDD-6CAB-4C89-8D9F-B7DC4E36E089}" type="slidenum">
              <a:rPr lang="en-US" smtClean="0"/>
              <a:t>‹#›</a:t>
            </a:fld>
            <a:endParaRPr lang="en-US"/>
          </a:p>
        </p:txBody>
      </p:sp>
    </p:spTree>
    <p:extLst>
      <p:ext uri="{BB962C8B-B14F-4D97-AF65-F5344CB8AC3E}">
        <p14:creationId xmlns:p14="http://schemas.microsoft.com/office/powerpoint/2010/main" val="92612671"/>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1823" y="914401"/>
            <a:ext cx="9144000" cy="4525963"/>
          </a:xfrm>
        </p:spPr>
        <p:txBody>
          <a:bodyPr>
            <a:normAutofit/>
          </a:bodyPr>
          <a:lstStyle/>
          <a:p>
            <a:pPr marL="0" indent="0" algn="ctr">
              <a:buNone/>
            </a:pPr>
            <a:r>
              <a:rPr lang="en-US" sz="7200" b="1" dirty="0"/>
              <a:t> </a:t>
            </a:r>
            <a:r>
              <a:rPr lang="en-US" sz="6600" b="1" dirty="0"/>
              <a:t>RAISED WITH CHRIST     </a:t>
            </a:r>
          </a:p>
          <a:p>
            <a:pPr marL="0" indent="0" algn="ctr">
              <a:buNone/>
            </a:pPr>
            <a:endParaRPr lang="en-US" sz="2600" b="1" dirty="0"/>
          </a:p>
          <a:p>
            <a:pPr marL="0" indent="0" algn="ctr">
              <a:buNone/>
            </a:pPr>
            <a:endParaRPr lang="en-US" sz="2600" b="1" dirty="0"/>
          </a:p>
          <a:p>
            <a:pPr marL="0" indent="0" algn="ctr">
              <a:buNone/>
            </a:pPr>
            <a:r>
              <a:rPr lang="en-US" sz="4000" b="1" dirty="0"/>
              <a:t>OUR STATUS AND DESTNY</a:t>
            </a:r>
          </a:p>
          <a:p>
            <a:pPr marL="0" indent="0" algn="ctr">
              <a:buNone/>
            </a:pPr>
            <a:endParaRPr lang="en-US" sz="4000" b="1" dirty="0"/>
          </a:p>
          <a:p>
            <a:pPr marL="0" indent="0" algn="ctr">
              <a:buNone/>
            </a:pPr>
            <a:r>
              <a:rPr lang="en-US" sz="2600" b="1" dirty="0"/>
              <a:t> </a:t>
            </a:r>
            <a:endParaRPr lang="en-US" sz="2600" dirty="0"/>
          </a:p>
        </p:txBody>
      </p:sp>
    </p:spTree>
    <p:extLst>
      <p:ext uri="{BB962C8B-B14F-4D97-AF65-F5344CB8AC3E}">
        <p14:creationId xmlns:p14="http://schemas.microsoft.com/office/powerpoint/2010/main" val="955321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1 Corinthians 6:14-15</a:t>
            </a:r>
          </a:p>
        </p:txBody>
      </p:sp>
      <p:sp>
        <p:nvSpPr>
          <p:cNvPr id="3" name="Content Placeholder 2"/>
          <p:cNvSpPr>
            <a:spLocks noGrp="1"/>
          </p:cNvSpPr>
          <p:nvPr>
            <p:ph idx="1"/>
          </p:nvPr>
        </p:nvSpPr>
        <p:spPr>
          <a:xfrm>
            <a:off x="2133600" y="1600201"/>
            <a:ext cx="8382000" cy="4525963"/>
          </a:xfrm>
        </p:spPr>
        <p:txBody>
          <a:bodyPr>
            <a:normAutofit/>
          </a:bodyPr>
          <a:lstStyle/>
          <a:p>
            <a:pPr marL="0" indent="0">
              <a:buNone/>
            </a:pPr>
            <a:endParaRPr lang="en-US" dirty="0"/>
          </a:p>
          <a:p>
            <a:pPr marL="0" indent="0">
              <a:buNone/>
            </a:pPr>
            <a:r>
              <a:rPr lang="en-US" b="1" dirty="0"/>
              <a:t>14 God raised the Lord (Jesus) and will also raise us up by his power. 15 Do you not know that your bodies are members of Christ?    ESV</a:t>
            </a:r>
          </a:p>
        </p:txBody>
      </p:sp>
    </p:spTree>
    <p:extLst>
      <p:ext uri="{BB962C8B-B14F-4D97-AF65-F5344CB8AC3E}">
        <p14:creationId xmlns:p14="http://schemas.microsoft.com/office/powerpoint/2010/main" val="729992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7467600" cy="1143000"/>
          </a:xfrm>
        </p:spPr>
        <p:txBody>
          <a:bodyPr>
            <a:normAutofit/>
          </a:bodyPr>
          <a:lstStyle/>
          <a:p>
            <a:r>
              <a:rPr lang="en-US" dirty="0"/>
              <a:t>  New Creation attributes</a:t>
            </a:r>
          </a:p>
        </p:txBody>
      </p:sp>
      <p:sp>
        <p:nvSpPr>
          <p:cNvPr id="3" name="Content Placeholder 2"/>
          <p:cNvSpPr>
            <a:spLocks noGrp="1"/>
          </p:cNvSpPr>
          <p:nvPr>
            <p:ph idx="1"/>
          </p:nvPr>
        </p:nvSpPr>
        <p:spPr>
          <a:xfrm>
            <a:off x="1981200" y="1600201"/>
            <a:ext cx="8382000" cy="4525963"/>
          </a:xfrm>
        </p:spPr>
        <p:txBody>
          <a:bodyPr>
            <a:normAutofit/>
          </a:bodyPr>
          <a:lstStyle/>
          <a:p>
            <a:pPr marL="36576" indent="0">
              <a:buNone/>
            </a:pPr>
            <a:endParaRPr lang="en-US" dirty="0"/>
          </a:p>
          <a:p>
            <a:pPr marL="36576" indent="0">
              <a:buNone/>
            </a:pPr>
            <a:r>
              <a:rPr lang="en-US" sz="3200" b="1" dirty="0"/>
              <a:t>So what does the new creature look like, since it is our present condition and destiny.</a:t>
            </a:r>
          </a:p>
          <a:p>
            <a:pPr marL="36576" indent="0">
              <a:buNone/>
            </a:pPr>
            <a:endParaRPr lang="en-US" sz="3200" b="1" dirty="0"/>
          </a:p>
          <a:p>
            <a:pPr marL="36576" indent="0">
              <a:buNone/>
            </a:pPr>
            <a:r>
              <a:rPr lang="en-US" sz="3200" b="1" dirty="0"/>
              <a:t>Saved, filled, healed, loved, forgiven, empowered, anointed, renewed, transformed, restored, born again.</a:t>
            </a:r>
          </a:p>
        </p:txBody>
      </p:sp>
    </p:spTree>
    <p:extLst>
      <p:ext uri="{BB962C8B-B14F-4D97-AF65-F5344CB8AC3E}">
        <p14:creationId xmlns:p14="http://schemas.microsoft.com/office/powerpoint/2010/main" val="1607599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7467600" cy="1143000"/>
          </a:xfrm>
        </p:spPr>
        <p:txBody>
          <a:bodyPr>
            <a:normAutofit/>
          </a:bodyPr>
          <a:lstStyle/>
          <a:p>
            <a:r>
              <a:rPr lang="en-US" dirty="0"/>
              <a:t>  New Creation attributes</a:t>
            </a:r>
          </a:p>
        </p:txBody>
      </p:sp>
      <p:sp>
        <p:nvSpPr>
          <p:cNvPr id="3" name="Content Placeholder 2"/>
          <p:cNvSpPr>
            <a:spLocks noGrp="1"/>
          </p:cNvSpPr>
          <p:nvPr>
            <p:ph idx="1"/>
          </p:nvPr>
        </p:nvSpPr>
        <p:spPr>
          <a:xfrm>
            <a:off x="2310685" y="1600201"/>
            <a:ext cx="8382000" cy="4525963"/>
          </a:xfrm>
        </p:spPr>
        <p:txBody>
          <a:bodyPr>
            <a:normAutofit/>
          </a:bodyPr>
          <a:lstStyle/>
          <a:p>
            <a:pPr marL="36576" indent="0">
              <a:buNone/>
            </a:pPr>
            <a:endParaRPr lang="en-US" dirty="0"/>
          </a:p>
          <a:p>
            <a:pPr marL="36576" indent="0">
              <a:buNone/>
            </a:pPr>
            <a:r>
              <a:rPr lang="en-US" sz="3200" b="1" dirty="0"/>
              <a:t>Through birth we bear the image (</a:t>
            </a:r>
            <a:r>
              <a:rPr lang="en-US" sz="3200" b="1" dirty="0" err="1"/>
              <a:t>dna</a:t>
            </a:r>
            <a:r>
              <a:rPr lang="en-US" sz="3200" b="1" dirty="0"/>
              <a:t>) of Adam.</a:t>
            </a:r>
          </a:p>
          <a:p>
            <a:pPr marL="36576" indent="0">
              <a:buNone/>
            </a:pPr>
            <a:r>
              <a:rPr lang="en-US" sz="3200" b="1" dirty="0"/>
              <a:t>Through the new birth we bear the image (</a:t>
            </a:r>
            <a:r>
              <a:rPr lang="en-US" sz="3200" b="1" dirty="0" err="1"/>
              <a:t>dna</a:t>
            </a:r>
            <a:r>
              <a:rPr lang="en-US" sz="3200" b="1" dirty="0"/>
              <a:t>)  of the last Adam, Christ.</a:t>
            </a:r>
          </a:p>
        </p:txBody>
      </p:sp>
    </p:spTree>
    <p:extLst>
      <p:ext uri="{BB962C8B-B14F-4D97-AF65-F5344CB8AC3E}">
        <p14:creationId xmlns:p14="http://schemas.microsoft.com/office/powerpoint/2010/main" val="953149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7467600" cy="1143000"/>
          </a:xfrm>
        </p:spPr>
        <p:txBody>
          <a:bodyPr>
            <a:normAutofit/>
          </a:bodyPr>
          <a:lstStyle/>
          <a:p>
            <a:r>
              <a:rPr lang="en-US" dirty="0"/>
              <a:t>  2 Corinthians 4:14-15</a:t>
            </a:r>
          </a:p>
        </p:txBody>
      </p:sp>
      <p:sp>
        <p:nvSpPr>
          <p:cNvPr id="3" name="Content Placeholder 2"/>
          <p:cNvSpPr>
            <a:spLocks noGrp="1"/>
          </p:cNvSpPr>
          <p:nvPr>
            <p:ph idx="1"/>
          </p:nvPr>
        </p:nvSpPr>
        <p:spPr>
          <a:xfrm>
            <a:off x="2438400" y="1524001"/>
            <a:ext cx="8382000" cy="4525963"/>
          </a:xfrm>
        </p:spPr>
        <p:txBody>
          <a:bodyPr>
            <a:normAutofit/>
          </a:bodyPr>
          <a:lstStyle/>
          <a:p>
            <a:pPr marL="36576" indent="0">
              <a:buNone/>
            </a:pPr>
            <a:endParaRPr lang="en-US" dirty="0"/>
          </a:p>
          <a:p>
            <a:pPr marL="36576" indent="0">
              <a:buNone/>
            </a:pPr>
            <a:r>
              <a:rPr lang="en-US" sz="3200" b="1" dirty="0"/>
              <a:t>He who raised the Lord Jesus will raise </a:t>
            </a:r>
          </a:p>
          <a:p>
            <a:pPr marL="36576" indent="0">
              <a:buNone/>
            </a:pPr>
            <a:r>
              <a:rPr lang="en-US" sz="3200" b="1" dirty="0"/>
              <a:t>us also with Jesus and bring </a:t>
            </a:r>
            <a:r>
              <a:rPr lang="en-US" sz="3200" b="1" u="sng" dirty="0"/>
              <a:t>all of us </a:t>
            </a:r>
            <a:r>
              <a:rPr lang="en-US" sz="3200" b="1" dirty="0"/>
              <a:t>into his presence. 15 For it is all for </a:t>
            </a:r>
            <a:r>
              <a:rPr lang="en-US" sz="3200" b="1" u="sng" dirty="0"/>
              <a:t>our</a:t>
            </a:r>
            <a:r>
              <a:rPr lang="en-US" sz="3200" b="1" dirty="0"/>
              <a:t> sake.      ESV (reworded slightly)</a:t>
            </a:r>
          </a:p>
          <a:p>
            <a:pPr marL="36576" indent="0">
              <a:buNone/>
            </a:pPr>
            <a:endParaRPr lang="en-US" sz="3200" b="1" dirty="0"/>
          </a:p>
          <a:p>
            <a:pPr marL="36576" indent="0">
              <a:buNone/>
            </a:pPr>
            <a:r>
              <a:rPr lang="en-US" sz="3200" b="1" u="sng" dirty="0"/>
              <a:t>All for our sake </a:t>
            </a:r>
            <a:r>
              <a:rPr lang="en-US" sz="3200" b="1" dirty="0"/>
              <a:t>is the key point for the lesson today.</a:t>
            </a:r>
          </a:p>
          <a:p>
            <a:pPr marL="36576" indent="0">
              <a:buNone/>
            </a:pPr>
            <a:endParaRPr lang="en-US" sz="3200" b="1" dirty="0"/>
          </a:p>
        </p:txBody>
      </p:sp>
    </p:spTree>
    <p:extLst>
      <p:ext uri="{BB962C8B-B14F-4D97-AF65-F5344CB8AC3E}">
        <p14:creationId xmlns:p14="http://schemas.microsoft.com/office/powerpoint/2010/main" val="1616442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7467600" cy="1143000"/>
          </a:xfrm>
        </p:spPr>
        <p:txBody>
          <a:bodyPr>
            <a:normAutofit/>
          </a:bodyPr>
          <a:lstStyle/>
          <a:p>
            <a:r>
              <a:rPr lang="en-US" dirty="0"/>
              <a:t>   Only two men on earth</a:t>
            </a:r>
          </a:p>
        </p:txBody>
      </p:sp>
      <p:sp>
        <p:nvSpPr>
          <p:cNvPr id="3" name="Content Placeholder 2"/>
          <p:cNvSpPr>
            <a:spLocks noGrp="1"/>
          </p:cNvSpPr>
          <p:nvPr>
            <p:ph idx="1"/>
          </p:nvPr>
        </p:nvSpPr>
        <p:spPr>
          <a:xfrm>
            <a:off x="2286000" y="1600201"/>
            <a:ext cx="8382000" cy="4525963"/>
          </a:xfrm>
        </p:spPr>
        <p:txBody>
          <a:bodyPr>
            <a:normAutofit/>
          </a:bodyPr>
          <a:lstStyle/>
          <a:p>
            <a:pPr marL="36576" indent="0">
              <a:buNone/>
            </a:pPr>
            <a:endParaRPr lang="en-US" dirty="0"/>
          </a:p>
          <a:p>
            <a:pPr marL="36576" indent="0">
              <a:buNone/>
            </a:pPr>
            <a:r>
              <a:rPr lang="en-US" sz="3200" b="1" dirty="0"/>
              <a:t>There are many religions on the earth, but only two men—Adam, and Christ.  The first Adam, and the last Adam.  Everyone is connected to one of these men.</a:t>
            </a:r>
          </a:p>
        </p:txBody>
      </p:sp>
    </p:spTree>
    <p:extLst>
      <p:ext uri="{BB962C8B-B14F-4D97-AF65-F5344CB8AC3E}">
        <p14:creationId xmlns:p14="http://schemas.microsoft.com/office/powerpoint/2010/main" val="3337827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Prayer </a:t>
            </a:r>
          </a:p>
        </p:txBody>
      </p:sp>
      <p:sp>
        <p:nvSpPr>
          <p:cNvPr id="3" name="Content Placeholder 2"/>
          <p:cNvSpPr>
            <a:spLocks noGrp="1"/>
          </p:cNvSpPr>
          <p:nvPr>
            <p:ph idx="1"/>
          </p:nvPr>
        </p:nvSpPr>
        <p:spPr>
          <a:xfrm>
            <a:off x="2362200" y="1447801"/>
            <a:ext cx="8763000" cy="4525963"/>
          </a:xfrm>
        </p:spPr>
        <p:txBody>
          <a:bodyPr>
            <a:normAutofit/>
          </a:bodyPr>
          <a:lstStyle/>
          <a:p>
            <a:pPr marL="0" indent="0">
              <a:buNone/>
            </a:pPr>
            <a:endParaRPr lang="en-US" dirty="0"/>
          </a:p>
          <a:p>
            <a:pPr marL="0" indent="0">
              <a:buNone/>
            </a:pPr>
            <a:r>
              <a:rPr lang="en-US" b="1" dirty="0"/>
              <a:t>God, thank you that we who have trusted </a:t>
            </a:r>
          </a:p>
          <a:p>
            <a:pPr marL="0" indent="0">
              <a:buNone/>
            </a:pPr>
            <a:r>
              <a:rPr lang="en-US" b="1" dirty="0"/>
              <a:t>Christ are a part of something totally new </a:t>
            </a:r>
          </a:p>
          <a:p>
            <a:pPr marL="0" indent="0">
              <a:buNone/>
            </a:pPr>
            <a:r>
              <a:rPr lang="en-US" b="1" dirty="0"/>
              <a:t>upon the earth.  </a:t>
            </a:r>
          </a:p>
          <a:p>
            <a:pPr marL="0" indent="0">
              <a:buNone/>
            </a:pPr>
            <a:r>
              <a:rPr lang="en-US" b="1" dirty="0"/>
              <a:t>Adam was the problem—Christ is the solution.</a:t>
            </a:r>
          </a:p>
          <a:p>
            <a:pPr marL="0" indent="0">
              <a:buNone/>
            </a:pPr>
            <a:r>
              <a:rPr lang="en-US" b="1" dirty="0"/>
              <a:t>We have passed from death to life, from </a:t>
            </a:r>
            <a:r>
              <a:rPr lang="en-US" b="1" dirty="0" err="1"/>
              <a:t>judg</a:t>
            </a:r>
            <a:r>
              <a:rPr lang="en-US" b="1" dirty="0"/>
              <a:t>-</a:t>
            </a:r>
          </a:p>
          <a:p>
            <a:pPr marL="0" indent="0">
              <a:buNone/>
            </a:pPr>
            <a:r>
              <a:rPr lang="en-US" b="1" dirty="0" err="1"/>
              <a:t>ment</a:t>
            </a:r>
            <a:r>
              <a:rPr lang="en-US" b="1" dirty="0"/>
              <a:t> to reward, from frustration to fulfillment.  Thanks to Christ, we now have his life.   Amen.</a:t>
            </a:r>
          </a:p>
        </p:txBody>
      </p:sp>
    </p:spTree>
    <p:extLst>
      <p:ext uri="{BB962C8B-B14F-4D97-AF65-F5344CB8AC3E}">
        <p14:creationId xmlns:p14="http://schemas.microsoft.com/office/powerpoint/2010/main" val="762757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Romans 6:5-6</a:t>
            </a:r>
          </a:p>
        </p:txBody>
      </p:sp>
      <p:sp>
        <p:nvSpPr>
          <p:cNvPr id="3" name="Content Placeholder 2"/>
          <p:cNvSpPr>
            <a:spLocks noGrp="1"/>
          </p:cNvSpPr>
          <p:nvPr>
            <p:ph idx="1"/>
          </p:nvPr>
        </p:nvSpPr>
        <p:spPr>
          <a:xfrm>
            <a:off x="2133600" y="1600201"/>
            <a:ext cx="8382000" cy="4525963"/>
          </a:xfrm>
        </p:spPr>
        <p:txBody>
          <a:bodyPr>
            <a:normAutofit/>
          </a:bodyPr>
          <a:lstStyle/>
          <a:p>
            <a:pPr marL="0" indent="0">
              <a:buNone/>
            </a:pPr>
            <a:r>
              <a:rPr lang="en-US" b="1" dirty="0">
                <a:latin typeface="Calibri" panose="020F0502020204030204" pitchFamily="34" charset="0"/>
                <a:cs typeface="Calibri" panose="020F0502020204030204" pitchFamily="34" charset="0"/>
              </a:rPr>
              <a:t>5 If we have been </a:t>
            </a:r>
            <a:r>
              <a:rPr lang="en-US" b="1" u="sng" dirty="0">
                <a:latin typeface="Calibri" panose="020F0502020204030204" pitchFamily="34" charset="0"/>
                <a:cs typeface="Calibri" panose="020F0502020204030204" pitchFamily="34" charset="0"/>
              </a:rPr>
              <a:t>united</a:t>
            </a:r>
            <a:r>
              <a:rPr lang="en-US" b="1" dirty="0">
                <a:latin typeface="Calibri" panose="020F0502020204030204" pitchFamily="34" charset="0"/>
                <a:cs typeface="Calibri" panose="020F0502020204030204" pitchFamily="34" charset="0"/>
              </a:rPr>
              <a:t> (connected) with him in his </a:t>
            </a:r>
            <a:r>
              <a:rPr lang="en-US" b="1" u="sng" dirty="0">
                <a:latin typeface="Calibri" panose="020F0502020204030204" pitchFamily="34" charset="0"/>
                <a:cs typeface="Calibri" panose="020F0502020204030204" pitchFamily="34" charset="0"/>
              </a:rPr>
              <a:t>death</a:t>
            </a:r>
            <a:r>
              <a:rPr lang="en-US" b="1" dirty="0">
                <a:latin typeface="Calibri" panose="020F0502020204030204" pitchFamily="34" charset="0"/>
                <a:cs typeface="Calibri" panose="020F0502020204030204" pitchFamily="34" charset="0"/>
              </a:rPr>
              <a:t>, we shall certainly be </a:t>
            </a:r>
            <a:r>
              <a:rPr lang="en-US" b="1" u="sng" dirty="0">
                <a:latin typeface="Calibri" panose="020F0502020204030204" pitchFamily="34" charset="0"/>
                <a:cs typeface="Calibri" panose="020F0502020204030204" pitchFamily="34" charset="0"/>
              </a:rPr>
              <a:t>united</a:t>
            </a:r>
            <a:r>
              <a:rPr lang="en-US" b="1" dirty="0">
                <a:latin typeface="Calibri" panose="020F0502020204030204" pitchFamily="34" charset="0"/>
                <a:cs typeface="Calibri" panose="020F0502020204030204" pitchFamily="34" charset="0"/>
              </a:rPr>
              <a:t> (connected) with him in his </a:t>
            </a:r>
            <a:r>
              <a:rPr lang="en-US" b="1" u="sng" dirty="0">
                <a:latin typeface="Calibri" panose="020F0502020204030204" pitchFamily="34" charset="0"/>
                <a:cs typeface="Calibri" panose="020F0502020204030204" pitchFamily="34" charset="0"/>
              </a:rPr>
              <a:t>resurrection</a:t>
            </a:r>
            <a:r>
              <a:rPr lang="en-US" b="1" dirty="0">
                <a:latin typeface="Calibri" panose="020F0502020204030204" pitchFamily="34" charset="0"/>
                <a:cs typeface="Calibri" panose="020F0502020204030204" pitchFamily="34" charset="0"/>
              </a:rPr>
              <a:t>. </a:t>
            </a:r>
          </a:p>
          <a:p>
            <a:pPr marL="0" indent="0">
              <a:buNone/>
            </a:pPr>
            <a:r>
              <a:rPr lang="en-US" b="1" dirty="0">
                <a:latin typeface="Calibri" panose="020F0502020204030204" pitchFamily="34" charset="0"/>
                <a:cs typeface="Calibri" panose="020F0502020204030204" pitchFamily="34" charset="0"/>
              </a:rPr>
              <a:t>6 We know that our old self (being, person, creature)  was </a:t>
            </a:r>
            <a:r>
              <a:rPr lang="en-US" b="1" u="sng" dirty="0">
                <a:latin typeface="Calibri" panose="020F0502020204030204" pitchFamily="34" charset="0"/>
                <a:cs typeface="Calibri" panose="020F0502020204030204" pitchFamily="34" charset="0"/>
              </a:rPr>
              <a:t>crucified with him </a:t>
            </a:r>
            <a:r>
              <a:rPr lang="en-US" b="1" dirty="0">
                <a:latin typeface="Calibri" panose="020F0502020204030204" pitchFamily="34" charset="0"/>
                <a:cs typeface="Calibri" panose="020F0502020204030204" pitchFamily="34" charset="0"/>
              </a:rPr>
              <a:t>in order that the body of sin might be done away with (judged and totally destroyed).     ESV </a:t>
            </a:r>
          </a:p>
          <a:p>
            <a:pPr marL="0" indent="0">
              <a:buNone/>
            </a:pPr>
            <a:endParaRPr lang="en-US" b="1" dirty="0"/>
          </a:p>
        </p:txBody>
      </p:sp>
    </p:spTree>
    <p:extLst>
      <p:ext uri="{BB962C8B-B14F-4D97-AF65-F5344CB8AC3E}">
        <p14:creationId xmlns:p14="http://schemas.microsoft.com/office/powerpoint/2010/main" val="332506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Ephesians 4:22-24</a:t>
            </a:r>
          </a:p>
        </p:txBody>
      </p:sp>
      <p:sp>
        <p:nvSpPr>
          <p:cNvPr id="3" name="Content Placeholder 2"/>
          <p:cNvSpPr>
            <a:spLocks noGrp="1"/>
          </p:cNvSpPr>
          <p:nvPr>
            <p:ph idx="1"/>
          </p:nvPr>
        </p:nvSpPr>
        <p:spPr>
          <a:xfrm>
            <a:off x="2133600" y="1752601"/>
            <a:ext cx="8382000" cy="4525963"/>
          </a:xfrm>
        </p:spPr>
        <p:txBody>
          <a:bodyPr>
            <a:normAutofit/>
          </a:bodyPr>
          <a:lstStyle/>
          <a:p>
            <a:pPr marL="0" indent="0">
              <a:buNone/>
            </a:pPr>
            <a:r>
              <a:rPr lang="en-US" b="1" dirty="0"/>
              <a:t>22 Put off your </a:t>
            </a:r>
            <a:r>
              <a:rPr lang="en-US" b="1" u="sng" dirty="0"/>
              <a:t>old self</a:t>
            </a:r>
            <a:r>
              <a:rPr lang="en-US" b="1" dirty="0"/>
              <a:t>, which belongs to your former manner of life and is corrupt (broken, damaged, ruined, futile), 23 and be renewed in the spirit of your minds (faith, purpose, optimism, hope, and joy). </a:t>
            </a:r>
          </a:p>
          <a:p>
            <a:pPr marL="0" indent="0">
              <a:buNone/>
            </a:pPr>
            <a:r>
              <a:rPr lang="en-US" b="1" dirty="0"/>
              <a:t>24 So </a:t>
            </a:r>
            <a:r>
              <a:rPr lang="en-US" b="1" u="sng" dirty="0"/>
              <a:t>put on the new self</a:t>
            </a:r>
            <a:r>
              <a:rPr lang="en-US" b="1" dirty="0"/>
              <a:t>, (</a:t>
            </a:r>
            <a:r>
              <a:rPr lang="en-US" b="1" dirty="0" err="1"/>
              <a:t>christlike</a:t>
            </a:r>
            <a:r>
              <a:rPr lang="en-US" b="1" dirty="0"/>
              <a:t> in nature) created after the likeness of God in true righteousness and holiness.   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3720507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What happened?</a:t>
            </a:r>
          </a:p>
        </p:txBody>
      </p:sp>
      <p:sp>
        <p:nvSpPr>
          <p:cNvPr id="3" name="Content Placeholder 2"/>
          <p:cNvSpPr>
            <a:spLocks noGrp="1"/>
          </p:cNvSpPr>
          <p:nvPr>
            <p:ph idx="1"/>
          </p:nvPr>
        </p:nvSpPr>
        <p:spPr>
          <a:xfrm>
            <a:off x="2286000" y="1600201"/>
            <a:ext cx="7848600" cy="4525963"/>
          </a:xfrm>
        </p:spPr>
        <p:txBody>
          <a:bodyPr>
            <a:normAutofit/>
          </a:bodyPr>
          <a:lstStyle/>
          <a:p>
            <a:pPr marL="36576" indent="0">
              <a:buNone/>
            </a:pPr>
            <a:endParaRPr lang="en-US" b="1" dirty="0"/>
          </a:p>
          <a:p>
            <a:pPr marL="36576" indent="0">
              <a:buNone/>
            </a:pPr>
            <a:r>
              <a:rPr lang="en-US" b="1" dirty="0"/>
              <a:t>Jesus was the first ear of corn.  That’s a sign that a crop is to follow.</a:t>
            </a:r>
          </a:p>
          <a:p>
            <a:pPr marL="36576" indent="0">
              <a:buNone/>
            </a:pPr>
            <a:endParaRPr lang="en-US" b="1" dirty="0"/>
          </a:p>
          <a:p>
            <a:pPr marL="36576" indent="0">
              <a:buNone/>
            </a:pPr>
            <a:r>
              <a:rPr lang="en-US" b="1" dirty="0"/>
              <a:t>Old creation ended—new creation began.</a:t>
            </a:r>
          </a:p>
        </p:txBody>
      </p:sp>
    </p:spTree>
    <p:extLst>
      <p:ext uri="{BB962C8B-B14F-4D97-AF65-F5344CB8AC3E}">
        <p14:creationId xmlns:p14="http://schemas.microsoft.com/office/powerpoint/2010/main" val="142906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Romans 8:29</a:t>
            </a:r>
          </a:p>
        </p:txBody>
      </p:sp>
      <p:sp>
        <p:nvSpPr>
          <p:cNvPr id="3" name="Content Placeholder 2"/>
          <p:cNvSpPr>
            <a:spLocks noGrp="1"/>
          </p:cNvSpPr>
          <p:nvPr>
            <p:ph idx="1"/>
          </p:nvPr>
        </p:nvSpPr>
        <p:spPr>
          <a:xfrm>
            <a:off x="2438400" y="1676401"/>
            <a:ext cx="7848600" cy="4525963"/>
          </a:xfrm>
        </p:spPr>
        <p:txBody>
          <a:bodyPr>
            <a:normAutofit/>
          </a:bodyPr>
          <a:lstStyle/>
          <a:p>
            <a:pPr marL="36576" indent="0">
              <a:buNone/>
            </a:pPr>
            <a:endParaRPr lang="en-US" b="1" dirty="0"/>
          </a:p>
          <a:p>
            <a:pPr marL="36576" indent="0">
              <a:buNone/>
            </a:pPr>
            <a:r>
              <a:rPr lang="en-US" b="1" dirty="0"/>
              <a:t>We were predestined to be conformed to the image of his Son, in order that he might be the firstborn among many brothers.   ESV</a:t>
            </a:r>
          </a:p>
        </p:txBody>
      </p:sp>
    </p:spTree>
    <p:extLst>
      <p:ext uri="{BB962C8B-B14F-4D97-AF65-F5344CB8AC3E}">
        <p14:creationId xmlns:p14="http://schemas.microsoft.com/office/powerpoint/2010/main" val="1699260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2 Corinthians 5:17</a:t>
            </a:r>
          </a:p>
        </p:txBody>
      </p:sp>
      <p:sp>
        <p:nvSpPr>
          <p:cNvPr id="3" name="Content Placeholder 2"/>
          <p:cNvSpPr>
            <a:spLocks noGrp="1"/>
          </p:cNvSpPr>
          <p:nvPr>
            <p:ph idx="1"/>
          </p:nvPr>
        </p:nvSpPr>
        <p:spPr>
          <a:xfrm>
            <a:off x="2438400" y="1447801"/>
            <a:ext cx="7924800" cy="4525963"/>
          </a:xfrm>
        </p:spPr>
        <p:txBody>
          <a:bodyPr/>
          <a:lstStyle/>
          <a:p>
            <a:pPr marL="36576" indent="0">
              <a:buNone/>
            </a:pPr>
            <a:endParaRPr lang="en-US" b="1" dirty="0"/>
          </a:p>
          <a:p>
            <a:pPr marL="36576" indent="0">
              <a:buNone/>
            </a:pPr>
            <a:r>
              <a:rPr lang="en-US" b="1" dirty="0"/>
              <a:t>If anyone is in Christ, he is a new creation.  </a:t>
            </a:r>
          </a:p>
          <a:p>
            <a:pPr marL="36576" indent="0">
              <a:buNone/>
            </a:pPr>
            <a:r>
              <a:rPr lang="en-US" b="1" dirty="0"/>
              <a:t>The old has passed away; behold, the new </a:t>
            </a:r>
          </a:p>
          <a:p>
            <a:pPr marL="36576" indent="0">
              <a:buNone/>
            </a:pPr>
            <a:r>
              <a:rPr lang="en-US" b="1" dirty="0"/>
              <a:t>has come.    ESV</a:t>
            </a:r>
          </a:p>
          <a:p>
            <a:pPr marL="36576" indent="0">
              <a:buNone/>
            </a:pPr>
            <a:endParaRPr lang="en-US" b="1" dirty="0"/>
          </a:p>
          <a:p>
            <a:pPr marL="36576" indent="0">
              <a:buNone/>
            </a:pPr>
            <a:endParaRPr lang="en-US" b="1" dirty="0"/>
          </a:p>
        </p:txBody>
      </p:sp>
    </p:spTree>
    <p:extLst>
      <p:ext uri="{BB962C8B-B14F-4D97-AF65-F5344CB8AC3E}">
        <p14:creationId xmlns:p14="http://schemas.microsoft.com/office/powerpoint/2010/main" val="2297807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2 Corinthians 5:17</a:t>
            </a:r>
          </a:p>
        </p:txBody>
      </p:sp>
      <p:sp>
        <p:nvSpPr>
          <p:cNvPr id="3" name="Content Placeholder 2"/>
          <p:cNvSpPr>
            <a:spLocks noGrp="1"/>
          </p:cNvSpPr>
          <p:nvPr>
            <p:ph idx="1"/>
          </p:nvPr>
        </p:nvSpPr>
        <p:spPr>
          <a:xfrm>
            <a:off x="2286000" y="1524001"/>
            <a:ext cx="7924800" cy="4525963"/>
          </a:xfrm>
        </p:spPr>
        <p:txBody>
          <a:bodyPr/>
          <a:lstStyle/>
          <a:p>
            <a:pPr marL="36576" indent="0">
              <a:buNone/>
            </a:pPr>
            <a:endParaRPr lang="en-US" b="1" dirty="0"/>
          </a:p>
          <a:p>
            <a:pPr marL="36576" indent="0">
              <a:buNone/>
            </a:pPr>
            <a:r>
              <a:rPr lang="en-US" b="1" dirty="0"/>
              <a:t>17 Therefore, if anyone is in Christ, he is a new creation.  The old has passed away; behold, the new has come.    ESV</a:t>
            </a:r>
          </a:p>
          <a:p>
            <a:pPr marL="36576" indent="0">
              <a:buNone/>
            </a:pPr>
            <a:endParaRPr lang="en-US" b="1" dirty="0"/>
          </a:p>
          <a:p>
            <a:pPr marL="36576" indent="0">
              <a:buNone/>
            </a:pPr>
            <a:r>
              <a:rPr lang="en-US" b="1" dirty="0"/>
              <a:t>It doesn’t say, “anyone who goes to church, reads their Bibles, and prays.”  You can do that outside of Christ.  Inside is where you want to be.</a:t>
            </a:r>
          </a:p>
          <a:p>
            <a:pPr marL="36576" indent="0">
              <a:buNone/>
            </a:pPr>
            <a:endParaRPr lang="en-US" b="1" dirty="0"/>
          </a:p>
          <a:p>
            <a:pPr marL="36576" indent="0">
              <a:buNone/>
            </a:pPr>
            <a:endParaRPr lang="en-US" b="1" dirty="0"/>
          </a:p>
        </p:txBody>
      </p:sp>
    </p:spTree>
    <p:extLst>
      <p:ext uri="{BB962C8B-B14F-4D97-AF65-F5344CB8AC3E}">
        <p14:creationId xmlns:p14="http://schemas.microsoft.com/office/powerpoint/2010/main" val="1966163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It’s all over</a:t>
            </a:r>
          </a:p>
        </p:txBody>
      </p:sp>
      <p:sp>
        <p:nvSpPr>
          <p:cNvPr id="3" name="Content Placeholder 2"/>
          <p:cNvSpPr>
            <a:spLocks noGrp="1"/>
          </p:cNvSpPr>
          <p:nvPr>
            <p:ph idx="1"/>
          </p:nvPr>
        </p:nvSpPr>
        <p:spPr>
          <a:xfrm>
            <a:off x="2438400" y="1600201"/>
            <a:ext cx="8382000" cy="4525963"/>
          </a:xfrm>
        </p:spPr>
        <p:txBody>
          <a:bodyPr>
            <a:normAutofit/>
          </a:bodyPr>
          <a:lstStyle/>
          <a:p>
            <a:pPr marL="0" indent="0">
              <a:buNone/>
            </a:pPr>
            <a:endParaRPr lang="en-US" dirty="0"/>
          </a:p>
          <a:p>
            <a:pPr marL="0" indent="0">
              <a:buNone/>
            </a:pPr>
            <a:r>
              <a:rPr lang="en-US" sz="3200" b="1" dirty="0"/>
              <a:t>Determination, works, self-denial, worldly success, philanthropy, praying, morality, effort….all nullified.  Why?  It’s all dead….everything that is old creature died upon the cross.  Adam is history and your old life is history.</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309731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“In Christ”</a:t>
            </a:r>
          </a:p>
        </p:txBody>
      </p:sp>
      <p:sp>
        <p:nvSpPr>
          <p:cNvPr id="3" name="Content Placeholder 2"/>
          <p:cNvSpPr>
            <a:spLocks noGrp="1"/>
          </p:cNvSpPr>
          <p:nvPr>
            <p:ph idx="1"/>
          </p:nvPr>
        </p:nvSpPr>
        <p:spPr>
          <a:xfrm>
            <a:off x="2286000" y="1676401"/>
            <a:ext cx="8382000" cy="4525963"/>
          </a:xfrm>
        </p:spPr>
        <p:txBody>
          <a:bodyPr>
            <a:normAutofit/>
          </a:bodyPr>
          <a:lstStyle/>
          <a:p>
            <a:pPr marL="0" indent="0">
              <a:buNone/>
            </a:pPr>
            <a:endParaRPr lang="en-US" dirty="0"/>
          </a:p>
          <a:p>
            <a:pPr marL="0" indent="0">
              <a:buNone/>
            </a:pPr>
            <a:r>
              <a:rPr lang="en-US" b="1" dirty="0"/>
              <a:t>We understand that we were “in Christ” when he died, but we were also “in Christ” when he rejected the devil’s temptation to make himself God and lord of the earth.</a:t>
            </a:r>
          </a:p>
          <a:p>
            <a:pPr marL="0" indent="0">
              <a:buNone/>
            </a:pPr>
            <a:endParaRPr lang="en-US" b="1" dirty="0"/>
          </a:p>
        </p:txBody>
      </p:sp>
    </p:spTree>
    <p:extLst>
      <p:ext uri="{BB962C8B-B14F-4D97-AF65-F5344CB8AC3E}">
        <p14:creationId xmlns:p14="http://schemas.microsoft.com/office/powerpoint/2010/main" val="1661255201"/>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7958BCF2561F4E933D5DE3003915E1" ma:contentTypeVersion="9" ma:contentTypeDescription="Create a new document." ma:contentTypeScope="" ma:versionID="fcd4d223fc7977871c83f1d5c6e2a2d9">
  <xsd:schema xmlns:xsd="http://www.w3.org/2001/XMLSchema" xmlns:xs="http://www.w3.org/2001/XMLSchema" xmlns:p="http://schemas.microsoft.com/office/2006/metadata/properties" xmlns:ns3="f1de84c5-8ec0-4a44-bb5d-ae2076cefafc" targetNamespace="http://schemas.microsoft.com/office/2006/metadata/properties" ma:root="true" ma:fieldsID="222fe502d271eaca68ddb494e4fd7b3d" ns3:_="">
    <xsd:import namespace="f1de84c5-8ec0-4a44-bb5d-ae2076cefaf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de84c5-8ec0-4a44-bb5d-ae2076cefaf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DDF8B9-0B2E-4C89-A8DD-4E95973077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de84c5-8ec0-4a44-bb5d-ae2076cef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B15806-AD55-4C78-B2C9-EED7E3D1DED1}">
  <ds:schemaRefs>
    <ds:schemaRef ds:uri="http://schemas.microsoft.com/sharepoint/v3/contenttype/forms"/>
  </ds:schemaRefs>
</ds:datastoreItem>
</file>

<file path=customXml/itemProps3.xml><?xml version="1.0" encoding="utf-8"?>
<ds:datastoreItem xmlns:ds="http://schemas.openxmlformats.org/officeDocument/2006/customXml" ds:itemID="{06C7DE1E-23B7-4309-9FE1-F0BB3239E35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TM03457452[[fn=Celestial]]</Template>
  <TotalTime>280</TotalTime>
  <Words>677</Words>
  <Application>Microsoft Office PowerPoint</Application>
  <PresentationFormat>Widescreen</PresentationFormat>
  <Paragraphs>69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Tw Cen MT</vt:lpstr>
      <vt:lpstr>Thatch</vt:lpstr>
      <vt:lpstr>PowerPoint Presentation</vt:lpstr>
      <vt:lpstr>       Romans 6:5-6</vt:lpstr>
      <vt:lpstr>    Ephesians 4:22-24</vt:lpstr>
      <vt:lpstr>      What happened?</vt:lpstr>
      <vt:lpstr>        Romans 8:29</vt:lpstr>
      <vt:lpstr>    2 Corinthians 5:17</vt:lpstr>
      <vt:lpstr>   2 Corinthians 5:17</vt:lpstr>
      <vt:lpstr>       It’s all over</vt:lpstr>
      <vt:lpstr>        “In Christ”</vt:lpstr>
      <vt:lpstr>  1 Corinthians 6:14-15</vt:lpstr>
      <vt:lpstr>  New Creation attributes</vt:lpstr>
      <vt:lpstr>  New Creation attributes</vt:lpstr>
      <vt:lpstr>  2 Corinthians 4:14-15</vt:lpstr>
      <vt:lpstr>   Only two men on earth</vt:lpstr>
      <vt:lpstr>           Prayer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could possibly go wrong?</dc:title>
  <dc:creator>Cynthia Thomas</dc:creator>
  <cp:lastModifiedBy>Webmaster VCAG</cp:lastModifiedBy>
  <cp:revision>15</cp:revision>
  <dcterms:created xsi:type="dcterms:W3CDTF">2020-03-29T19:01:00Z</dcterms:created>
  <dcterms:modified xsi:type="dcterms:W3CDTF">2020-05-07T16:52:27Z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0x010100967958BCF2561F4E933D5DE3003915E1</vt:lpwstr>
  </property>
</Properties>
</file>