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02" r:id="rId5"/>
    <p:sldId id="257" r:id="rId6"/>
    <p:sldId id="489" r:id="rId7"/>
    <p:sldId id="518" r:id="rId8"/>
    <p:sldId id="519" r:id="rId9"/>
    <p:sldId id="520" r:id="rId10"/>
    <p:sldId id="410" r:id="rId11"/>
    <p:sldId id="504" r:id="rId12"/>
    <p:sldId id="496" r:id="rId13"/>
    <p:sldId id="505" r:id="rId14"/>
    <p:sldId id="521" r:id="rId15"/>
    <p:sldId id="507" r:id="rId16"/>
    <p:sldId id="508" r:id="rId17"/>
    <p:sldId id="490" r:id="rId18"/>
    <p:sldId id="497" r:id="rId19"/>
    <p:sldId id="509" r:id="rId20"/>
    <p:sldId id="510" r:id="rId21"/>
    <p:sldId id="491" r:id="rId22"/>
    <p:sldId id="498" r:id="rId23"/>
    <p:sldId id="492" r:id="rId24"/>
    <p:sldId id="499" r:id="rId25"/>
    <p:sldId id="511" r:id="rId26"/>
    <p:sldId id="488" r:id="rId27"/>
    <p:sldId id="500" r:id="rId28"/>
    <p:sldId id="512" r:id="rId29"/>
    <p:sldId id="513" r:id="rId30"/>
    <p:sldId id="493" r:id="rId31"/>
    <p:sldId id="501" r:id="rId32"/>
    <p:sldId id="514" r:id="rId33"/>
    <p:sldId id="515" r:id="rId34"/>
    <p:sldId id="495" r:id="rId35"/>
    <p:sldId id="502" r:id="rId36"/>
    <p:sldId id="516" r:id="rId37"/>
    <p:sldId id="517" r:id="rId38"/>
    <p:sldId id="503" r:id="rId39"/>
    <p:sldId id="494"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20DFDC-CBCF-4BC8-8920-2B285D6781D0}" v="45" dt="2020-05-30T23:16:31.501"/>
    <p1510:client id="{C0CAA4C3-7FCB-44D3-A25D-EC09D180FB79}" v="2" dt="2020-05-31T18:57:35.3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1" d="100"/>
          <a:sy n="71" d="100"/>
        </p:scale>
        <p:origin x="763" y="62"/>
      </p:cViewPr>
      <p:guideLst/>
    </p:cSldViewPr>
  </p:slideViewPr>
  <p:notesTextViewPr>
    <p:cViewPr>
      <p:scale>
        <a:sx n="1" d="1"/>
        <a:sy n="1" d="1"/>
      </p:scale>
      <p:origin x="0" y="0"/>
    </p:cViewPr>
  </p:notesTextViewPr>
  <p:sorterViewPr>
    <p:cViewPr>
      <p:scale>
        <a:sx n="100" d="100"/>
        <a:sy n="100" d="100"/>
      </p:scale>
      <p:origin x="0" y="-1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C0CAA4C3-7FCB-44D3-A25D-EC09D180FB79}"/>
    <pc:docChg chg="addSld delSld modSld">
      <pc:chgData name="Douglas Martin" userId="2f233c73-e982-4686-a2f7-7fcacf256faf" providerId="ADAL" clId="{C0CAA4C3-7FCB-44D3-A25D-EC09D180FB79}" dt="2020-05-31T19:01:02.126" v="38" actId="14100"/>
      <pc:docMkLst>
        <pc:docMk/>
      </pc:docMkLst>
      <pc:sldChg chg="del">
        <pc:chgData name="Douglas Martin" userId="2f233c73-e982-4686-a2f7-7fcacf256faf" providerId="ADAL" clId="{C0CAA4C3-7FCB-44D3-A25D-EC09D180FB79}" dt="2020-05-31T18:55:58.235" v="0" actId="47"/>
        <pc:sldMkLst>
          <pc:docMk/>
          <pc:sldMk cId="1828329316" sldId="506"/>
        </pc:sldMkLst>
      </pc:sldChg>
      <pc:sldChg chg="modSp add mod">
        <pc:chgData name="Douglas Martin" userId="2f233c73-e982-4686-a2f7-7fcacf256faf" providerId="ADAL" clId="{C0CAA4C3-7FCB-44D3-A25D-EC09D180FB79}" dt="2020-05-31T19:01:02.126" v="38" actId="14100"/>
        <pc:sldMkLst>
          <pc:docMk/>
          <pc:sldMk cId="199993823" sldId="521"/>
        </pc:sldMkLst>
        <pc:spChg chg="mod">
          <ac:chgData name="Douglas Martin" userId="2f233c73-e982-4686-a2f7-7fcacf256faf" providerId="ADAL" clId="{C0CAA4C3-7FCB-44D3-A25D-EC09D180FB79}" dt="2020-05-31T19:01:02.126" v="38" actId="14100"/>
          <ac:spMkLst>
            <pc:docMk/>
            <pc:sldMk cId="199993823" sldId="521"/>
            <ac:spMk id="2" creationId="{4A9D12C2-EB8F-4EC5-B4F2-909428E879B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9DA8-2525-49BD-88F2-577C640DD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9CDD0F-EA01-41DB-873C-FAC67B763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FE54BB-254C-4AD7-A4F3-36B959DF379B}"/>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5" name="Footer Placeholder 4">
            <a:extLst>
              <a:ext uri="{FF2B5EF4-FFF2-40B4-BE49-F238E27FC236}">
                <a16:creationId xmlns:a16="http://schemas.microsoft.com/office/drawing/2014/main" id="{0C51100D-70FE-436C-A388-C9B47F7CC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00B41-37F1-4A87-94CE-CBD4807E1238}"/>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0693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D908-9F2C-4C9A-91CD-FEA723559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D3BD3-B85F-44B8-8C43-A260CD7909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CDDB3-F3D6-4AFA-BCCE-A4F04937FDD1}"/>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5" name="Footer Placeholder 4">
            <a:extLst>
              <a:ext uri="{FF2B5EF4-FFF2-40B4-BE49-F238E27FC236}">
                <a16:creationId xmlns:a16="http://schemas.microsoft.com/office/drawing/2014/main" id="{B7C30943-6317-4880-81EE-624CF29D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BBE36-7BB8-4345-8D64-4BCA7B251E5D}"/>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7357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6C1506-6273-4BE5-8E20-3892EFCBDC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CBDC47-86E2-4338-B736-67BD3348F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2263-988B-43F3-9EFB-A6E96126BCA0}"/>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5" name="Footer Placeholder 4">
            <a:extLst>
              <a:ext uri="{FF2B5EF4-FFF2-40B4-BE49-F238E27FC236}">
                <a16:creationId xmlns:a16="http://schemas.microsoft.com/office/drawing/2014/main" id="{9D3AE39C-9682-4F1A-B3CC-3A12BFAA2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0CC07A-0B50-46E2-B6B1-D131153CA3A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152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F602-099D-438C-942A-034298D52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07FE3-4AE5-4C36-B6C0-AD9ABA73B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EF066-EB01-4334-9C79-B8A08D22BA88}"/>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5" name="Footer Placeholder 4">
            <a:extLst>
              <a:ext uri="{FF2B5EF4-FFF2-40B4-BE49-F238E27FC236}">
                <a16:creationId xmlns:a16="http://schemas.microsoft.com/office/drawing/2014/main" id="{1EB16696-9924-4D1C-B299-85A3C25DD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CD1DD-FACE-4EDB-AA26-A7BD40B8D04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31977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0A48-0210-4980-9C20-09F8A8631A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7AD46-77F1-455B-88D8-153B79A21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D419C-3961-4572-A712-F21AB955E3F3}"/>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5" name="Footer Placeholder 4">
            <a:extLst>
              <a:ext uri="{FF2B5EF4-FFF2-40B4-BE49-F238E27FC236}">
                <a16:creationId xmlns:a16="http://schemas.microsoft.com/office/drawing/2014/main" id="{607736A3-4EFD-452A-8607-309008FDC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DA2BA4-8316-40F8-BE92-D7A21ABDD726}"/>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93112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693B-5D42-46FD-AEA4-4258552DAD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16C78-DC06-419C-AC94-3FEE37AEA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1C0C1-C2E8-47F3-A1DB-FA02022291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9A34A-46C9-4E9F-8A05-36226171A1A8}"/>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6" name="Footer Placeholder 5">
            <a:extLst>
              <a:ext uri="{FF2B5EF4-FFF2-40B4-BE49-F238E27FC236}">
                <a16:creationId xmlns:a16="http://schemas.microsoft.com/office/drawing/2014/main" id="{BEEE9C22-E543-48AA-B437-D6CDDFD35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6448F1-6CF9-4994-B1F4-19534B4EE49A}"/>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3387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3EE48-D551-4CC9-95F5-03557DCD2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FF33C6-BC7E-45D6-9516-EE705968C7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8EA10C-20F2-44B4-9E5B-0467CF89D0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D5671-EB3F-4A06-AF60-C6115C587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61A0D-813A-4C44-9697-0A34F3C9A2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B73B62-3BCF-4422-BAAD-6101F119F320}"/>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8" name="Footer Placeholder 7">
            <a:extLst>
              <a:ext uri="{FF2B5EF4-FFF2-40B4-BE49-F238E27FC236}">
                <a16:creationId xmlns:a16="http://schemas.microsoft.com/office/drawing/2014/main" id="{0EE69D15-D442-4541-BF89-CB95E26B46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BF3BD2-15CC-47DF-A340-1750768E97FC}"/>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25818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DCC76-0B20-4EF4-959B-F6269B1D1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CBA7B3-6EAF-4FFA-B1FD-EC7802B76EDA}"/>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4" name="Footer Placeholder 3">
            <a:extLst>
              <a:ext uri="{FF2B5EF4-FFF2-40B4-BE49-F238E27FC236}">
                <a16:creationId xmlns:a16="http://schemas.microsoft.com/office/drawing/2014/main" id="{8A12BC51-C338-48CE-9B73-020244CA13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C56BF8-66A4-4911-BE2A-4D27E29C9891}"/>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163550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8EEF7-E355-437C-8309-B7E72B03791E}"/>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3" name="Footer Placeholder 2">
            <a:extLst>
              <a:ext uri="{FF2B5EF4-FFF2-40B4-BE49-F238E27FC236}">
                <a16:creationId xmlns:a16="http://schemas.microsoft.com/office/drawing/2014/main" id="{F3CB59A9-B479-4185-8EA6-3F262BE054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22784B-771F-442E-BFB1-61B0C237566E}"/>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2707791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E9AEF-2715-455F-A329-5BC36775C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896A5-CB9B-4C07-BC25-FE9CD2BAF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9C8E27-C792-4B70-87AB-14BCA00FE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EAF36D-B7E8-4728-B380-D6D3186E81C2}"/>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6" name="Footer Placeholder 5">
            <a:extLst>
              <a:ext uri="{FF2B5EF4-FFF2-40B4-BE49-F238E27FC236}">
                <a16:creationId xmlns:a16="http://schemas.microsoft.com/office/drawing/2014/main" id="{3EC9F221-83B6-4816-8B8E-74D2D7471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B458C-B7F3-4388-9605-B4A0397DF2D3}"/>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316125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6036-DC8E-494D-976D-C435E2C7D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91EFB-3FEC-43C6-B41D-A4797F2FA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99F33-B1AC-4182-8B00-A43C92ED0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9F72A-98D4-42E4-9586-EBFC38896111}"/>
              </a:ext>
            </a:extLst>
          </p:cNvPr>
          <p:cNvSpPr>
            <a:spLocks noGrp="1"/>
          </p:cNvSpPr>
          <p:nvPr>
            <p:ph type="dt" sz="half" idx="10"/>
          </p:nvPr>
        </p:nvSpPr>
        <p:spPr/>
        <p:txBody>
          <a:bodyPr/>
          <a:lstStyle/>
          <a:p>
            <a:fld id="{1734B2C2-3D8A-43E6-99E5-BE21D4C46F9B}" type="datetimeFigureOut">
              <a:rPr lang="en-US" smtClean="0"/>
              <a:t>5/31/2020</a:t>
            </a:fld>
            <a:endParaRPr lang="en-US"/>
          </a:p>
        </p:txBody>
      </p:sp>
      <p:sp>
        <p:nvSpPr>
          <p:cNvPr id="6" name="Footer Placeholder 5">
            <a:extLst>
              <a:ext uri="{FF2B5EF4-FFF2-40B4-BE49-F238E27FC236}">
                <a16:creationId xmlns:a16="http://schemas.microsoft.com/office/drawing/2014/main" id="{3ED6B623-9834-42A2-9F19-5E0AAD330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7E827E-0FD1-4EEF-9137-C91FD56A6EC2}"/>
              </a:ext>
            </a:extLst>
          </p:cNvPr>
          <p:cNvSpPr>
            <a:spLocks noGrp="1"/>
          </p:cNvSpPr>
          <p:nvPr>
            <p:ph type="sldNum" sz="quarter" idx="12"/>
          </p:nvPr>
        </p:nvSpPr>
        <p:spPr/>
        <p:txBody>
          <a:bodyPr/>
          <a:lstStyle/>
          <a:p>
            <a:fld id="{970FC845-97BA-4921-80CF-989D6307A925}" type="slidenum">
              <a:rPr lang="en-US" smtClean="0"/>
              <a:t>‹#›</a:t>
            </a:fld>
            <a:endParaRPr lang="en-US"/>
          </a:p>
        </p:txBody>
      </p:sp>
    </p:spTree>
    <p:extLst>
      <p:ext uri="{BB962C8B-B14F-4D97-AF65-F5344CB8AC3E}">
        <p14:creationId xmlns:p14="http://schemas.microsoft.com/office/powerpoint/2010/main" val="7144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7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88DC1-B0EE-49D1-B8FD-F4399DC07E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8691F-E00C-4E88-9A4A-058AE526ED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D0C46-060D-4781-922F-1B7831E8A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4B2C2-3D8A-43E6-99E5-BE21D4C46F9B}" type="datetimeFigureOut">
              <a:rPr lang="en-US" smtClean="0"/>
              <a:t>5/31/2020</a:t>
            </a:fld>
            <a:endParaRPr lang="en-US"/>
          </a:p>
        </p:txBody>
      </p:sp>
      <p:sp>
        <p:nvSpPr>
          <p:cNvPr id="5" name="Footer Placeholder 4">
            <a:extLst>
              <a:ext uri="{FF2B5EF4-FFF2-40B4-BE49-F238E27FC236}">
                <a16:creationId xmlns:a16="http://schemas.microsoft.com/office/drawing/2014/main" id="{2B2AA14E-C2E7-4059-8676-9E192C1FD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919F76-01AB-46A1-B574-DB5FA37B5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FC845-97BA-4921-80CF-989D6307A925}" type="slidenum">
              <a:rPr lang="en-US" smtClean="0"/>
              <a:t>‹#›</a:t>
            </a:fld>
            <a:endParaRPr lang="en-US"/>
          </a:p>
        </p:txBody>
      </p:sp>
    </p:spTree>
    <p:extLst>
      <p:ext uri="{BB962C8B-B14F-4D97-AF65-F5344CB8AC3E}">
        <p14:creationId xmlns:p14="http://schemas.microsoft.com/office/powerpoint/2010/main" val="151239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3AF0-CAF6-4AAC-869B-C75827BF7437}"/>
              </a:ext>
            </a:extLst>
          </p:cNvPr>
          <p:cNvSpPr>
            <a:spLocks noGrp="1"/>
          </p:cNvSpPr>
          <p:nvPr>
            <p:ph type="ctrTitle"/>
          </p:nvPr>
        </p:nvSpPr>
        <p:spPr>
          <a:xfrm>
            <a:off x="849854" y="2079327"/>
            <a:ext cx="10701040" cy="2545921"/>
          </a:xfrm>
        </p:spPr>
        <p:txBody>
          <a:bodyPr>
            <a:normAutofit fontScale="90000"/>
          </a:bodyPr>
          <a:lstStyle/>
          <a:p>
            <a:r>
              <a:rPr lang="en-US" sz="16600" b="1" dirty="0">
                <a:solidFill>
                  <a:schemeClr val="bg1"/>
                </a:solidFill>
              </a:rPr>
              <a:t>AFTERMATH</a:t>
            </a:r>
            <a:br>
              <a:rPr lang="en-US" sz="9600" b="1" dirty="0"/>
            </a:br>
            <a:r>
              <a:rPr lang="en-US" dirty="0">
                <a:solidFill>
                  <a:schemeClr val="bg1"/>
                </a:solidFill>
              </a:rPr>
              <a:t> THE FULLNESS OF PENTECOST</a:t>
            </a:r>
            <a:endParaRPr lang="en-US" sz="13800" dirty="0">
              <a:solidFill>
                <a:schemeClr val="bg1"/>
              </a:solidFill>
            </a:endParaRPr>
          </a:p>
        </p:txBody>
      </p:sp>
    </p:spTree>
    <p:extLst>
      <p:ext uri="{BB962C8B-B14F-4D97-AF65-F5344CB8AC3E}">
        <p14:creationId xmlns:p14="http://schemas.microsoft.com/office/powerpoint/2010/main" val="95806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81952" y="1475169"/>
            <a:ext cx="10314791" cy="4216539"/>
          </a:xfrm>
          <a:prstGeom prst="rect">
            <a:avLst/>
          </a:prstGeom>
          <a:noFill/>
        </p:spPr>
        <p:txBody>
          <a:bodyPr wrap="square" rtlCol="0">
            <a:spAutoFit/>
          </a:bodyPr>
          <a:lstStyle/>
          <a:p>
            <a:pPr algn="ctr"/>
            <a:r>
              <a:rPr lang="en-US" sz="6000" dirty="0">
                <a:solidFill>
                  <a:schemeClr val="bg1"/>
                </a:solidFill>
              </a:rPr>
              <a:t>They had often been in ONE PLACE but had NEVER BEEN </a:t>
            </a:r>
          </a:p>
          <a:p>
            <a:pPr algn="ctr"/>
            <a:r>
              <a:rPr lang="en-US" sz="6000" dirty="0">
                <a:solidFill>
                  <a:schemeClr val="bg1"/>
                </a:solidFill>
              </a:rPr>
              <a:t>“all together”</a:t>
            </a:r>
            <a:r>
              <a:rPr lang="en-US" sz="6600" dirty="0">
                <a:solidFill>
                  <a:schemeClr val="bg1"/>
                </a:solidFill>
              </a:rPr>
              <a:t> – Jesus had prayed for UNITY.</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070662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333487" y="582284"/>
            <a:ext cx="11338560" cy="5878532"/>
          </a:xfrm>
          <a:prstGeom prst="rect">
            <a:avLst/>
          </a:prstGeom>
          <a:noFill/>
        </p:spPr>
        <p:txBody>
          <a:bodyPr wrap="square" rtlCol="0">
            <a:spAutoFit/>
          </a:bodyPr>
          <a:lstStyle/>
          <a:p>
            <a:r>
              <a:rPr lang="en-US" sz="3600" dirty="0">
                <a:solidFill>
                  <a:schemeClr val="bg1"/>
                </a:solidFill>
              </a:rPr>
              <a:t>“My prayer is not for them alone. I pray also for those who will believe in me through their message, that all of them may be one, Father, just as you are in me and I am in you. May they also be in us so that the world may believe that you have sent me. I have given them the glory that you gave me, that they may be one as we are one—I in them and you in me—so that they may be brought to complete unity. Then the world will know that you sent me and have loved them even as you have loved me.			</a:t>
            </a:r>
          </a:p>
          <a:p>
            <a:r>
              <a:rPr lang="en-US" sz="3600" dirty="0">
                <a:solidFill>
                  <a:schemeClr val="bg1"/>
                </a:solidFill>
              </a:rPr>
              <a:t>							John 17:20-23</a:t>
            </a:r>
          </a:p>
          <a:p>
            <a:endParaRPr lang="en-US" sz="1600" dirty="0">
              <a:solidFill>
                <a:schemeClr val="bg1"/>
              </a:solidFill>
            </a:endParaRPr>
          </a:p>
        </p:txBody>
      </p:sp>
    </p:spTree>
    <p:extLst>
      <p:ext uri="{BB962C8B-B14F-4D97-AF65-F5344CB8AC3E}">
        <p14:creationId xmlns:p14="http://schemas.microsoft.com/office/powerpoint/2010/main" val="19999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99072" y="1874728"/>
            <a:ext cx="10314791" cy="3108543"/>
          </a:xfrm>
          <a:prstGeom prst="rect">
            <a:avLst/>
          </a:prstGeom>
          <a:noFill/>
        </p:spPr>
        <p:txBody>
          <a:bodyPr wrap="square" rtlCol="0">
            <a:spAutoFit/>
          </a:bodyPr>
          <a:lstStyle/>
          <a:p>
            <a:r>
              <a:rPr lang="en-US" sz="6000" dirty="0">
                <a:solidFill>
                  <a:schemeClr val="bg1"/>
                </a:solidFill>
              </a:rPr>
              <a:t>“There were about 120…”  </a:t>
            </a:r>
          </a:p>
          <a:p>
            <a:r>
              <a:rPr lang="en-US" sz="6000" dirty="0">
                <a:solidFill>
                  <a:schemeClr val="bg1"/>
                </a:solidFill>
              </a:rPr>
              <a:t>				</a:t>
            </a:r>
          </a:p>
          <a:p>
            <a:r>
              <a:rPr lang="en-US" sz="6000" dirty="0">
                <a:solidFill>
                  <a:schemeClr val="bg1"/>
                </a:solidFill>
              </a:rPr>
              <a:t>							Acts 1:15</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706334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81952" y="1475169"/>
            <a:ext cx="10314791" cy="3108543"/>
          </a:xfrm>
          <a:prstGeom prst="rect">
            <a:avLst/>
          </a:prstGeom>
          <a:noFill/>
        </p:spPr>
        <p:txBody>
          <a:bodyPr wrap="square" rtlCol="0">
            <a:spAutoFit/>
          </a:bodyPr>
          <a:lstStyle/>
          <a:p>
            <a:pPr algn="ctr"/>
            <a:r>
              <a:rPr lang="en-US" sz="6000" dirty="0">
                <a:solidFill>
                  <a:schemeClr val="bg1"/>
                </a:solidFill>
              </a:rPr>
              <a:t>The AFTERMATH is a great place and time to discover common ground and unity!</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229868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14979" y="1055621"/>
            <a:ext cx="11327802" cy="5201424"/>
          </a:xfrm>
          <a:prstGeom prst="rect">
            <a:avLst/>
          </a:prstGeom>
          <a:noFill/>
        </p:spPr>
        <p:txBody>
          <a:bodyPr wrap="square" rtlCol="0">
            <a:spAutoFit/>
          </a:bodyPr>
          <a:lstStyle/>
          <a:p>
            <a:r>
              <a:rPr lang="en-US" sz="6000" dirty="0">
                <a:solidFill>
                  <a:schemeClr val="bg1"/>
                </a:solidFill>
              </a:rPr>
              <a:t>Suddenly a sound like the blowing of a violent wind came from heaven and filled the whole house where they were sitting.   </a:t>
            </a:r>
          </a:p>
          <a:p>
            <a:r>
              <a:rPr lang="en-US" sz="6000" dirty="0">
                <a:solidFill>
                  <a:schemeClr val="bg1"/>
                </a:solidFill>
              </a:rPr>
              <a:t>								Acts 2:2</a:t>
            </a:r>
          </a:p>
          <a:p>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80008C38-3FF4-4631-AAC8-283AB2C77FC2}"/>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#2</a:t>
            </a:r>
            <a:endParaRPr lang="en-US" dirty="0">
              <a:solidFill>
                <a:schemeClr val="bg1"/>
              </a:solidFill>
            </a:endParaRPr>
          </a:p>
        </p:txBody>
      </p:sp>
    </p:spTree>
    <p:extLst>
      <p:ext uri="{BB962C8B-B14F-4D97-AF65-F5344CB8AC3E}">
        <p14:creationId xmlns:p14="http://schemas.microsoft.com/office/powerpoint/2010/main" val="361374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2893100"/>
          </a:xfrm>
          <a:prstGeom prst="rect">
            <a:avLst/>
          </a:prstGeom>
          <a:noFill/>
        </p:spPr>
        <p:txBody>
          <a:bodyPr wrap="square" rtlCol="0">
            <a:spAutoFit/>
          </a:bodyPr>
          <a:lstStyle/>
          <a:p>
            <a:pPr algn="ctr"/>
            <a:r>
              <a:rPr lang="en-US" sz="16600" dirty="0">
                <a:solidFill>
                  <a:schemeClr val="bg1"/>
                </a:solidFill>
              </a:rPr>
              <a:t>LIFE</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107617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88314" y="786679"/>
            <a:ext cx="10314791" cy="5262979"/>
          </a:xfrm>
          <a:prstGeom prst="rect">
            <a:avLst/>
          </a:prstGeom>
          <a:noFill/>
        </p:spPr>
        <p:txBody>
          <a:bodyPr wrap="square" rtlCol="0">
            <a:spAutoFit/>
          </a:bodyPr>
          <a:lstStyle/>
          <a:p>
            <a:pPr algn="ctr"/>
            <a:r>
              <a:rPr lang="en-US" sz="8000" dirty="0">
                <a:solidFill>
                  <a:schemeClr val="bg1"/>
                </a:solidFill>
              </a:rPr>
              <a:t>Suddenly…</a:t>
            </a:r>
          </a:p>
          <a:p>
            <a:pPr algn="ctr"/>
            <a:r>
              <a:rPr lang="en-US" sz="8000" dirty="0">
                <a:solidFill>
                  <a:schemeClr val="bg1"/>
                </a:solidFill>
              </a:rPr>
              <a:t>…from heaven</a:t>
            </a:r>
          </a:p>
          <a:p>
            <a:pPr algn="ctr"/>
            <a:r>
              <a:rPr lang="en-US" sz="8000" dirty="0">
                <a:solidFill>
                  <a:schemeClr val="bg1"/>
                </a:solidFill>
              </a:rPr>
              <a:t>Filled…</a:t>
            </a:r>
          </a:p>
          <a:p>
            <a:pPr algn="ctr"/>
            <a:r>
              <a:rPr lang="en-US" sz="8000" dirty="0">
                <a:solidFill>
                  <a:schemeClr val="bg1"/>
                </a:solidFill>
              </a:rPr>
              <a:t>…where they were</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72035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34526" y="551289"/>
            <a:ext cx="10314791" cy="5755422"/>
          </a:xfrm>
          <a:prstGeom prst="rect">
            <a:avLst/>
          </a:prstGeom>
          <a:noFill/>
        </p:spPr>
        <p:txBody>
          <a:bodyPr wrap="square" rtlCol="0">
            <a:spAutoFit/>
          </a:bodyPr>
          <a:lstStyle/>
          <a:p>
            <a:pPr algn="ctr"/>
            <a:r>
              <a:rPr lang="en-US" sz="8000" dirty="0">
                <a:solidFill>
                  <a:schemeClr val="bg1"/>
                </a:solidFill>
              </a:rPr>
              <a:t>LIFE has a suddenly to it…</a:t>
            </a:r>
          </a:p>
          <a:p>
            <a:pPr algn="ctr"/>
            <a:endParaRPr lang="en-US" sz="4800" dirty="0">
              <a:solidFill>
                <a:schemeClr val="bg1"/>
              </a:solidFill>
            </a:endParaRPr>
          </a:p>
          <a:p>
            <a:pPr algn="ctr"/>
            <a:r>
              <a:rPr lang="en-US" sz="8000" dirty="0">
                <a:solidFill>
                  <a:schemeClr val="bg1"/>
                </a:solidFill>
              </a:rPr>
              <a:t>LIFE is supposed to FILL UP the spaces</a:t>
            </a:r>
            <a:endParaRPr lang="en-US" sz="1600" dirty="0">
              <a:solidFill>
                <a:schemeClr val="bg1"/>
              </a:solidFill>
            </a:endParaRPr>
          </a:p>
        </p:txBody>
      </p:sp>
    </p:spTree>
    <p:extLst>
      <p:ext uri="{BB962C8B-B14F-4D97-AF65-F5344CB8AC3E}">
        <p14:creationId xmlns:p14="http://schemas.microsoft.com/office/powerpoint/2010/main" val="90957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658010" y="1421381"/>
            <a:ext cx="11327802" cy="4708981"/>
          </a:xfrm>
          <a:prstGeom prst="rect">
            <a:avLst/>
          </a:prstGeom>
          <a:noFill/>
        </p:spPr>
        <p:txBody>
          <a:bodyPr wrap="square" rtlCol="0">
            <a:spAutoFit/>
          </a:bodyPr>
          <a:lstStyle/>
          <a:p>
            <a:r>
              <a:rPr lang="en-US" sz="6000" dirty="0">
                <a:solidFill>
                  <a:schemeClr val="bg1"/>
                </a:solidFill>
              </a:rPr>
              <a:t>They saw what seemed to be tongues of fire that separated and came to rest on each of them.  </a:t>
            </a:r>
          </a:p>
          <a:p>
            <a:endParaRPr lang="en-US" sz="6000" dirty="0">
              <a:solidFill>
                <a:schemeClr val="bg1"/>
              </a:solidFill>
            </a:endParaRPr>
          </a:p>
          <a:p>
            <a:r>
              <a:rPr lang="en-US" sz="6000" dirty="0">
                <a:solidFill>
                  <a:schemeClr val="bg1"/>
                </a:solidFill>
              </a:rPr>
              <a:t>								Acts 2:3</a:t>
            </a:r>
          </a:p>
        </p:txBody>
      </p:sp>
      <p:sp>
        <p:nvSpPr>
          <p:cNvPr id="3" name="TextBox 2">
            <a:extLst>
              <a:ext uri="{FF2B5EF4-FFF2-40B4-BE49-F238E27FC236}">
                <a16:creationId xmlns:a16="http://schemas.microsoft.com/office/drawing/2014/main" id="{70CCC7CE-C903-4267-812E-2515E7F0621A}"/>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#3</a:t>
            </a:r>
            <a:endParaRPr lang="en-US" dirty="0">
              <a:solidFill>
                <a:schemeClr val="bg1"/>
              </a:solidFill>
            </a:endParaRPr>
          </a:p>
        </p:txBody>
      </p:sp>
    </p:spTree>
    <p:extLst>
      <p:ext uri="{BB962C8B-B14F-4D97-AF65-F5344CB8AC3E}">
        <p14:creationId xmlns:p14="http://schemas.microsoft.com/office/powerpoint/2010/main" val="107674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1815882"/>
          </a:xfrm>
          <a:prstGeom prst="rect">
            <a:avLst/>
          </a:prstGeom>
          <a:noFill/>
        </p:spPr>
        <p:txBody>
          <a:bodyPr wrap="square" rtlCol="0">
            <a:spAutoFit/>
          </a:bodyPr>
          <a:lstStyle/>
          <a:p>
            <a:pPr algn="ctr"/>
            <a:r>
              <a:rPr lang="en-US" sz="9600" dirty="0">
                <a:solidFill>
                  <a:schemeClr val="bg1"/>
                </a:solidFill>
              </a:rPr>
              <a:t>DIVINE PURPOSE</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213908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934067"/>
            <a:ext cx="11327802" cy="4708981"/>
          </a:xfrm>
          <a:prstGeom prst="rect">
            <a:avLst/>
          </a:prstGeom>
          <a:noFill/>
        </p:spPr>
        <p:txBody>
          <a:bodyPr wrap="square" rtlCol="0">
            <a:spAutoFit/>
          </a:bodyPr>
          <a:lstStyle/>
          <a:p>
            <a:pPr algn="ctr"/>
            <a:r>
              <a:rPr lang="en-US" sz="6000" dirty="0">
                <a:solidFill>
                  <a:schemeClr val="bg1"/>
                </a:solidFill>
              </a:rPr>
              <a:t>We have found ourselves as a nation living out the events of the Passover and Unleavened Bread, may we find ourselves walking through the Fullness of Pentecost</a:t>
            </a:r>
          </a:p>
        </p:txBody>
      </p:sp>
    </p:spTree>
    <p:extLst>
      <p:ext uri="{BB962C8B-B14F-4D97-AF65-F5344CB8AC3E}">
        <p14:creationId xmlns:p14="http://schemas.microsoft.com/office/powerpoint/2010/main" val="269157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39675" y="1184712"/>
            <a:ext cx="11327802" cy="4955203"/>
          </a:xfrm>
          <a:prstGeom prst="rect">
            <a:avLst/>
          </a:prstGeom>
          <a:noFill/>
        </p:spPr>
        <p:txBody>
          <a:bodyPr wrap="square" rtlCol="0">
            <a:spAutoFit/>
          </a:bodyPr>
          <a:lstStyle/>
          <a:p>
            <a:r>
              <a:rPr lang="en-US" sz="6000" dirty="0">
                <a:solidFill>
                  <a:schemeClr val="bg1"/>
                </a:solidFill>
              </a:rPr>
              <a:t>All of them were filled with the Holy Spirit and began to speak in other tongues as the Spirit enabled them. </a:t>
            </a:r>
          </a:p>
          <a:p>
            <a:r>
              <a:rPr lang="en-US" sz="6000" dirty="0">
                <a:solidFill>
                  <a:schemeClr val="bg1"/>
                </a:solidFill>
              </a:rPr>
              <a:t>								Acts 2:4</a:t>
            </a:r>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1EA5776C-6D7C-459B-A22B-9CE1A3BBDEA7}"/>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#4</a:t>
            </a:r>
            <a:endParaRPr lang="en-US" dirty="0">
              <a:solidFill>
                <a:schemeClr val="bg1"/>
              </a:solidFill>
            </a:endParaRPr>
          </a:p>
        </p:txBody>
      </p:sp>
    </p:spTree>
    <p:extLst>
      <p:ext uri="{BB962C8B-B14F-4D97-AF65-F5344CB8AC3E}">
        <p14:creationId xmlns:p14="http://schemas.microsoft.com/office/powerpoint/2010/main" val="1923960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1815882"/>
          </a:xfrm>
          <a:prstGeom prst="rect">
            <a:avLst/>
          </a:prstGeom>
          <a:noFill/>
        </p:spPr>
        <p:txBody>
          <a:bodyPr wrap="square" rtlCol="0">
            <a:spAutoFit/>
          </a:bodyPr>
          <a:lstStyle/>
          <a:p>
            <a:pPr algn="ctr"/>
            <a:r>
              <a:rPr lang="en-US" sz="9600" dirty="0">
                <a:solidFill>
                  <a:schemeClr val="bg1"/>
                </a:solidFill>
              </a:rPr>
              <a:t>CONVERSATION</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406612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3662541"/>
          </a:xfrm>
          <a:prstGeom prst="rect">
            <a:avLst/>
          </a:prstGeom>
          <a:noFill/>
        </p:spPr>
        <p:txBody>
          <a:bodyPr wrap="square" rtlCol="0">
            <a:spAutoFit/>
          </a:bodyPr>
          <a:lstStyle/>
          <a:p>
            <a:r>
              <a:rPr lang="en-US" sz="7200" dirty="0">
                <a:solidFill>
                  <a:schemeClr val="bg1"/>
                </a:solidFill>
              </a:rPr>
              <a:t>Communication with whosoever will in the harvest call to the world.</a:t>
            </a:r>
            <a:r>
              <a:rPr lang="en-US" sz="6000" dirty="0">
                <a:solidFill>
                  <a:schemeClr val="bg1"/>
                </a:solidFill>
              </a:rPr>
              <a:t>	</a:t>
            </a:r>
            <a:endParaRPr lang="en-US" sz="14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1387623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305068"/>
            <a:ext cx="11327802" cy="6247864"/>
          </a:xfrm>
          <a:prstGeom prst="rect">
            <a:avLst/>
          </a:prstGeom>
          <a:noFill/>
        </p:spPr>
        <p:txBody>
          <a:bodyPr wrap="square" rtlCol="0">
            <a:spAutoFit/>
          </a:bodyPr>
          <a:lstStyle/>
          <a:p>
            <a:pPr lvl="0"/>
            <a:r>
              <a:rPr lang="en-US" sz="6000" u="sng" dirty="0">
                <a:solidFill>
                  <a:prstClr val="white"/>
                </a:solidFill>
              </a:rPr>
              <a:t>Exalted</a:t>
            </a:r>
            <a:r>
              <a:rPr lang="en-US" sz="6000" dirty="0">
                <a:solidFill>
                  <a:prstClr val="white"/>
                </a:solidFill>
              </a:rPr>
              <a:t> to the right hand of God, he has </a:t>
            </a:r>
            <a:r>
              <a:rPr lang="en-US" sz="6000" u="sng" dirty="0">
                <a:solidFill>
                  <a:prstClr val="white"/>
                </a:solidFill>
              </a:rPr>
              <a:t>received</a:t>
            </a:r>
            <a:r>
              <a:rPr lang="en-US" sz="6000" dirty="0">
                <a:solidFill>
                  <a:prstClr val="white"/>
                </a:solidFill>
              </a:rPr>
              <a:t> from the Father the promised Holy Spirit and has </a:t>
            </a:r>
            <a:r>
              <a:rPr lang="en-US" sz="6000" u="sng" dirty="0">
                <a:solidFill>
                  <a:prstClr val="white"/>
                </a:solidFill>
              </a:rPr>
              <a:t>poured out</a:t>
            </a:r>
            <a:r>
              <a:rPr lang="en-US" sz="6000" dirty="0">
                <a:solidFill>
                  <a:prstClr val="white"/>
                </a:solidFill>
              </a:rPr>
              <a:t> what you now see and hear. </a:t>
            </a:r>
          </a:p>
          <a:p>
            <a:pPr lvl="0"/>
            <a:r>
              <a:rPr lang="en-US" sz="4000" dirty="0">
                <a:solidFill>
                  <a:prstClr val="white"/>
                </a:solidFill>
              </a:rPr>
              <a:t>						</a:t>
            </a:r>
          </a:p>
          <a:p>
            <a:pPr lvl="0"/>
            <a:r>
              <a:rPr lang="en-US" sz="4000" dirty="0">
                <a:solidFill>
                  <a:prstClr val="white"/>
                </a:solidFill>
              </a:rPr>
              <a:t>									</a:t>
            </a:r>
            <a:r>
              <a:rPr lang="en-US" sz="6000" dirty="0">
                <a:solidFill>
                  <a:prstClr val="white"/>
                </a:solidFill>
              </a:rPr>
              <a:t>Acts 2:33</a:t>
            </a:r>
            <a:endParaRPr lang="en-US" sz="4000" dirty="0">
              <a:solidFill>
                <a:prstClr val="white"/>
              </a:solidFill>
            </a:endParaRPr>
          </a:p>
        </p:txBody>
      </p:sp>
      <p:sp>
        <p:nvSpPr>
          <p:cNvPr id="3" name="TextBox 2">
            <a:extLst>
              <a:ext uri="{FF2B5EF4-FFF2-40B4-BE49-F238E27FC236}">
                <a16:creationId xmlns:a16="http://schemas.microsoft.com/office/drawing/2014/main" id="{1E0A4C53-773C-4B6D-802A-EE3A0CC7F184}"/>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#5</a:t>
            </a:r>
            <a:endParaRPr lang="en-US" dirty="0">
              <a:solidFill>
                <a:schemeClr val="bg1"/>
              </a:solidFill>
            </a:endParaRPr>
          </a:p>
        </p:txBody>
      </p:sp>
    </p:spTree>
    <p:extLst>
      <p:ext uri="{BB962C8B-B14F-4D97-AF65-F5344CB8AC3E}">
        <p14:creationId xmlns:p14="http://schemas.microsoft.com/office/powerpoint/2010/main" val="267415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1815882"/>
          </a:xfrm>
          <a:prstGeom prst="rect">
            <a:avLst/>
          </a:prstGeom>
          <a:noFill/>
        </p:spPr>
        <p:txBody>
          <a:bodyPr wrap="square" rtlCol="0">
            <a:spAutoFit/>
          </a:bodyPr>
          <a:lstStyle/>
          <a:p>
            <a:pPr algn="ctr"/>
            <a:r>
              <a:rPr lang="en-US" sz="9600" dirty="0">
                <a:solidFill>
                  <a:schemeClr val="bg1"/>
                </a:solidFill>
              </a:rPr>
              <a:t>ANOINTING</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117865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08791" y="2131385"/>
            <a:ext cx="11209467" cy="2831544"/>
          </a:xfrm>
          <a:prstGeom prst="rect">
            <a:avLst/>
          </a:prstGeom>
          <a:noFill/>
        </p:spPr>
        <p:txBody>
          <a:bodyPr wrap="square" rtlCol="0">
            <a:spAutoFit/>
          </a:bodyPr>
          <a:lstStyle/>
          <a:p>
            <a:pPr algn="ctr"/>
            <a:r>
              <a:rPr lang="en-US" sz="4800" dirty="0">
                <a:solidFill>
                  <a:schemeClr val="bg1"/>
                </a:solidFill>
              </a:rPr>
              <a:t>When MOSES left he laid hands on Joshua</a:t>
            </a:r>
          </a:p>
          <a:p>
            <a:pPr algn="ctr"/>
            <a:r>
              <a:rPr lang="en-US" sz="4800" dirty="0">
                <a:solidFill>
                  <a:schemeClr val="bg1"/>
                </a:solidFill>
              </a:rPr>
              <a:t>When ELIJAH left a mantle fell on Elisha</a:t>
            </a:r>
          </a:p>
          <a:p>
            <a:pPr algn="ctr"/>
            <a:r>
              <a:rPr lang="en-US" sz="4800" dirty="0">
                <a:solidFill>
                  <a:schemeClr val="bg1"/>
                </a:solidFill>
              </a:rPr>
              <a:t>When Jesus left…</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274431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355002" y="1782395"/>
            <a:ext cx="11209467" cy="3293209"/>
          </a:xfrm>
          <a:prstGeom prst="rect">
            <a:avLst/>
          </a:prstGeom>
          <a:noFill/>
        </p:spPr>
        <p:txBody>
          <a:bodyPr wrap="square" rtlCol="0">
            <a:spAutoFit/>
          </a:bodyPr>
          <a:lstStyle/>
          <a:p>
            <a:pPr algn="ctr"/>
            <a:r>
              <a:rPr lang="en-US" sz="4800" dirty="0">
                <a:solidFill>
                  <a:schemeClr val="bg1"/>
                </a:solidFill>
              </a:rPr>
              <a:t>Every one who is born again has a calling in the ministry of Jesus.  Each of us has a unique aspect of ministry and it is above us and requires Jesus’ anointing.</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4114795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305068"/>
            <a:ext cx="11327802" cy="6093976"/>
          </a:xfrm>
          <a:prstGeom prst="rect">
            <a:avLst/>
          </a:prstGeom>
          <a:noFill/>
        </p:spPr>
        <p:txBody>
          <a:bodyPr wrap="square" rtlCol="0">
            <a:spAutoFit/>
          </a:bodyPr>
          <a:lstStyle/>
          <a:p>
            <a:pPr lvl="0"/>
            <a:r>
              <a:rPr lang="en-US" sz="4800" dirty="0">
                <a:solidFill>
                  <a:prstClr val="white"/>
                </a:solidFill>
              </a:rPr>
              <a:t>When the people heard this, they were cut to the heart and said to Peter and the other apostles, “Brothers, what shall we do?” Peter replied, “Repent and be baptized, every one of you, in the name of Jesus Christ for the forgiveness of your sins.   </a:t>
            </a:r>
          </a:p>
          <a:p>
            <a:pPr lvl="0"/>
            <a:r>
              <a:rPr lang="en-US" sz="4800" dirty="0">
                <a:solidFill>
                  <a:prstClr val="white"/>
                </a:solidFill>
              </a:rPr>
              <a:t>						</a:t>
            </a:r>
          </a:p>
          <a:p>
            <a:pPr lvl="0"/>
            <a:r>
              <a:rPr lang="en-US" sz="4800" dirty="0">
                <a:solidFill>
                  <a:prstClr val="white"/>
                </a:solidFill>
              </a:rPr>
              <a:t>								</a:t>
            </a:r>
            <a:r>
              <a:rPr lang="en-US" sz="5400" dirty="0">
                <a:solidFill>
                  <a:prstClr val="white"/>
                </a:solidFill>
              </a:rPr>
              <a:t>Acts 2:37-39</a:t>
            </a:r>
          </a:p>
        </p:txBody>
      </p:sp>
      <p:sp>
        <p:nvSpPr>
          <p:cNvPr id="3" name="TextBox 2">
            <a:extLst>
              <a:ext uri="{FF2B5EF4-FFF2-40B4-BE49-F238E27FC236}">
                <a16:creationId xmlns:a16="http://schemas.microsoft.com/office/drawing/2014/main" id="{DC9B5164-39B8-4C63-B787-F61486B11B7E}"/>
              </a:ext>
            </a:extLst>
          </p:cNvPr>
          <p:cNvSpPr txBox="1"/>
          <p:nvPr/>
        </p:nvSpPr>
        <p:spPr>
          <a:xfrm>
            <a:off x="550433" y="5352603"/>
            <a:ext cx="1775011" cy="1200329"/>
          </a:xfrm>
          <a:prstGeom prst="rect">
            <a:avLst/>
          </a:prstGeom>
          <a:noFill/>
        </p:spPr>
        <p:txBody>
          <a:bodyPr wrap="square" rtlCol="0">
            <a:spAutoFit/>
          </a:bodyPr>
          <a:lstStyle/>
          <a:p>
            <a:r>
              <a:rPr lang="en-US" sz="7200" dirty="0">
                <a:solidFill>
                  <a:schemeClr val="bg1"/>
                </a:solidFill>
              </a:rPr>
              <a:t>#6</a:t>
            </a:r>
            <a:endParaRPr lang="en-US" dirty="0">
              <a:solidFill>
                <a:schemeClr val="bg1"/>
              </a:solidFill>
            </a:endParaRPr>
          </a:p>
        </p:txBody>
      </p:sp>
    </p:spTree>
    <p:extLst>
      <p:ext uri="{BB962C8B-B14F-4D97-AF65-F5344CB8AC3E}">
        <p14:creationId xmlns:p14="http://schemas.microsoft.com/office/powerpoint/2010/main" val="988617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60437" y="2411084"/>
            <a:ext cx="10314791" cy="1815882"/>
          </a:xfrm>
          <a:prstGeom prst="rect">
            <a:avLst/>
          </a:prstGeom>
          <a:noFill/>
        </p:spPr>
        <p:txBody>
          <a:bodyPr wrap="square" rtlCol="0">
            <a:spAutoFit/>
          </a:bodyPr>
          <a:lstStyle/>
          <a:p>
            <a:pPr algn="ctr"/>
            <a:r>
              <a:rPr lang="en-US" sz="9600" dirty="0">
                <a:solidFill>
                  <a:schemeClr val="bg1"/>
                </a:solidFill>
              </a:rPr>
              <a:t>BOLD MESSAGING</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1786266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71194" y="1087893"/>
            <a:ext cx="10314791" cy="4955203"/>
          </a:xfrm>
          <a:prstGeom prst="rect">
            <a:avLst/>
          </a:prstGeom>
          <a:noFill/>
        </p:spPr>
        <p:txBody>
          <a:bodyPr wrap="square" rtlCol="0">
            <a:spAutoFit/>
          </a:bodyPr>
          <a:lstStyle/>
          <a:p>
            <a:pPr algn="ctr"/>
            <a:r>
              <a:rPr lang="en-US" sz="6000" dirty="0">
                <a:solidFill>
                  <a:schemeClr val="bg1"/>
                </a:solidFill>
              </a:rPr>
              <a:t>Peter was a Galilean fisherman standing in the temple in Jerusalem and speaking truth to rich and influential Jews from all over the Roman Empire</a:t>
            </a:r>
            <a:endParaRPr lang="en-US" sz="10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92747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713591" y="987855"/>
            <a:ext cx="11327802" cy="3785652"/>
          </a:xfrm>
          <a:prstGeom prst="rect">
            <a:avLst/>
          </a:prstGeom>
          <a:noFill/>
        </p:spPr>
        <p:txBody>
          <a:bodyPr wrap="square" rtlCol="0">
            <a:spAutoFit/>
          </a:bodyPr>
          <a:lstStyle/>
          <a:p>
            <a:pPr algn="ctr"/>
            <a:r>
              <a:rPr lang="en-US" sz="6000" dirty="0">
                <a:solidFill>
                  <a:schemeClr val="bg1"/>
                </a:solidFill>
              </a:rPr>
              <a:t>Acts 1:12 - Acts 2:41</a:t>
            </a:r>
          </a:p>
          <a:p>
            <a:pPr algn="ctr"/>
            <a:endParaRPr lang="en-US" sz="6000" dirty="0">
              <a:solidFill>
                <a:schemeClr val="bg1"/>
              </a:solidFill>
            </a:endParaRPr>
          </a:p>
          <a:p>
            <a:pPr algn="ctr"/>
            <a:r>
              <a:rPr lang="en-US" sz="6000" dirty="0">
                <a:solidFill>
                  <a:schemeClr val="bg1"/>
                </a:solidFill>
              </a:rPr>
              <a:t>Ten Days from the </a:t>
            </a:r>
          </a:p>
          <a:p>
            <a:pPr algn="ctr"/>
            <a:r>
              <a:rPr lang="en-US" sz="6000" dirty="0">
                <a:solidFill>
                  <a:schemeClr val="bg1"/>
                </a:solidFill>
              </a:rPr>
              <a:t>Ascension to the Outpouring</a:t>
            </a:r>
          </a:p>
        </p:txBody>
      </p:sp>
    </p:spTree>
    <p:extLst>
      <p:ext uri="{BB962C8B-B14F-4D97-AF65-F5344CB8AC3E}">
        <p14:creationId xmlns:p14="http://schemas.microsoft.com/office/powerpoint/2010/main" val="2604366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938604" y="1413063"/>
            <a:ext cx="10314791" cy="4031873"/>
          </a:xfrm>
          <a:prstGeom prst="rect">
            <a:avLst/>
          </a:prstGeom>
          <a:noFill/>
        </p:spPr>
        <p:txBody>
          <a:bodyPr wrap="square" rtlCol="0">
            <a:spAutoFit/>
          </a:bodyPr>
          <a:lstStyle/>
          <a:p>
            <a:pPr algn="ctr"/>
            <a:r>
              <a:rPr lang="en-US" sz="6000" dirty="0">
                <a:solidFill>
                  <a:schemeClr val="bg1"/>
                </a:solidFill>
              </a:rPr>
              <a:t>The Holy Spirit inspired him to speak a convicting message and worked in their heart to bring them to repentance</a:t>
            </a:r>
            <a:endParaRPr lang="en-US" sz="10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2767809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305068"/>
            <a:ext cx="11327802" cy="5816977"/>
          </a:xfrm>
          <a:prstGeom prst="rect">
            <a:avLst/>
          </a:prstGeom>
          <a:noFill/>
        </p:spPr>
        <p:txBody>
          <a:bodyPr wrap="square" rtlCol="0">
            <a:spAutoFit/>
          </a:bodyPr>
          <a:lstStyle/>
          <a:p>
            <a:pPr lvl="0"/>
            <a:r>
              <a:rPr lang="en-US" sz="6000" dirty="0">
                <a:solidFill>
                  <a:prstClr val="white"/>
                </a:solidFill>
              </a:rPr>
              <a:t>And you will receive </a:t>
            </a:r>
            <a:r>
              <a:rPr lang="en-US" sz="6000" u="sng" dirty="0">
                <a:solidFill>
                  <a:prstClr val="white"/>
                </a:solidFill>
              </a:rPr>
              <a:t>the gift</a:t>
            </a:r>
            <a:r>
              <a:rPr lang="en-US" sz="6000" dirty="0">
                <a:solidFill>
                  <a:prstClr val="white"/>
                </a:solidFill>
              </a:rPr>
              <a:t> of the Holy Spirit. The promise is for you and your children and for all who are far off—for all whom the Lord our God will call.”    </a:t>
            </a:r>
            <a:r>
              <a:rPr lang="en-US" sz="6600" dirty="0">
                <a:solidFill>
                  <a:prstClr val="white"/>
                </a:solidFill>
              </a:rPr>
              <a:t>		</a:t>
            </a:r>
          </a:p>
          <a:p>
            <a:pPr lvl="0"/>
            <a:r>
              <a:rPr lang="en-US" sz="6600" dirty="0">
                <a:solidFill>
                  <a:prstClr val="white"/>
                </a:solidFill>
              </a:rPr>
              <a:t>							Acts 2:37-39</a:t>
            </a:r>
          </a:p>
        </p:txBody>
      </p:sp>
      <p:sp>
        <p:nvSpPr>
          <p:cNvPr id="3" name="TextBox 2">
            <a:extLst>
              <a:ext uri="{FF2B5EF4-FFF2-40B4-BE49-F238E27FC236}">
                <a16:creationId xmlns:a16="http://schemas.microsoft.com/office/drawing/2014/main" id="{72A5D996-0FA8-421D-8671-1D0963D3041E}"/>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#7</a:t>
            </a:r>
            <a:endParaRPr lang="en-US" dirty="0">
              <a:solidFill>
                <a:schemeClr val="bg1"/>
              </a:solidFill>
            </a:endParaRPr>
          </a:p>
        </p:txBody>
      </p:sp>
    </p:spTree>
    <p:extLst>
      <p:ext uri="{BB962C8B-B14F-4D97-AF65-F5344CB8AC3E}">
        <p14:creationId xmlns:p14="http://schemas.microsoft.com/office/powerpoint/2010/main" val="1859042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142102" y="2604722"/>
            <a:ext cx="10314791" cy="1815882"/>
          </a:xfrm>
          <a:prstGeom prst="rect">
            <a:avLst/>
          </a:prstGeom>
          <a:noFill/>
        </p:spPr>
        <p:txBody>
          <a:bodyPr wrap="square" rtlCol="0">
            <a:spAutoFit/>
          </a:bodyPr>
          <a:lstStyle/>
          <a:p>
            <a:pPr algn="ctr"/>
            <a:r>
              <a:rPr lang="en-US" sz="9600" dirty="0">
                <a:solidFill>
                  <a:schemeClr val="bg1"/>
                </a:solidFill>
              </a:rPr>
              <a:t>ENCOURAGING</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1757517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938604" y="872740"/>
            <a:ext cx="10314791" cy="4770537"/>
          </a:xfrm>
          <a:prstGeom prst="rect">
            <a:avLst/>
          </a:prstGeom>
          <a:noFill/>
        </p:spPr>
        <p:txBody>
          <a:bodyPr wrap="square" rtlCol="0">
            <a:spAutoFit/>
          </a:bodyPr>
          <a:lstStyle/>
          <a:p>
            <a:pPr algn="ctr"/>
            <a:r>
              <a:rPr lang="en-US" sz="9600" dirty="0">
                <a:solidFill>
                  <a:schemeClr val="bg1"/>
                </a:solidFill>
              </a:rPr>
              <a:t>Pentecost / Shavuot</a:t>
            </a:r>
          </a:p>
          <a:p>
            <a:pPr algn="ctr"/>
            <a:endParaRPr lang="en-US" sz="9600" dirty="0">
              <a:solidFill>
                <a:schemeClr val="bg1"/>
              </a:solidFill>
            </a:endParaRPr>
          </a:p>
          <a:p>
            <a:pPr algn="ctr"/>
            <a:r>
              <a:rPr lang="en-US" sz="9600" dirty="0">
                <a:solidFill>
                  <a:schemeClr val="bg1"/>
                </a:solidFill>
              </a:rPr>
              <a:t>The Day of the Gift</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2889079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938604" y="489734"/>
            <a:ext cx="10314791" cy="5878532"/>
          </a:xfrm>
          <a:prstGeom prst="rect">
            <a:avLst/>
          </a:prstGeom>
          <a:noFill/>
        </p:spPr>
        <p:txBody>
          <a:bodyPr wrap="square" rtlCol="0">
            <a:spAutoFit/>
          </a:bodyPr>
          <a:lstStyle/>
          <a:p>
            <a:pPr algn="ctr"/>
            <a:r>
              <a:rPr lang="en-US" sz="7200" dirty="0">
                <a:solidFill>
                  <a:schemeClr val="bg1"/>
                </a:solidFill>
              </a:rPr>
              <a:t>In Jewish betrothal a gift was given to encourage the heart of the bride until the bridegroom returned for her.</a:t>
            </a:r>
            <a:endParaRPr lang="en-US" sz="11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02742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765585" y="270312"/>
            <a:ext cx="10314791" cy="4955203"/>
          </a:xfrm>
          <a:prstGeom prst="rect">
            <a:avLst/>
          </a:prstGeom>
          <a:noFill/>
        </p:spPr>
        <p:txBody>
          <a:bodyPr wrap="square" rtlCol="0">
            <a:spAutoFit/>
          </a:bodyPr>
          <a:lstStyle/>
          <a:p>
            <a:pPr algn="ctr"/>
            <a:r>
              <a:rPr lang="en-US" sz="9600" dirty="0">
                <a:solidFill>
                  <a:schemeClr val="bg1"/>
                </a:solidFill>
              </a:rPr>
              <a:t>CONCLUSION:</a:t>
            </a:r>
          </a:p>
          <a:p>
            <a:pPr algn="ctr"/>
            <a:endParaRPr lang="en-US" sz="9600" dirty="0">
              <a:solidFill>
                <a:schemeClr val="bg1"/>
              </a:solidFill>
            </a:endParaRPr>
          </a:p>
          <a:p>
            <a:pPr algn="ctr"/>
            <a:r>
              <a:rPr lang="en-US" sz="5400" dirty="0">
                <a:solidFill>
                  <a:schemeClr val="bg1"/>
                </a:solidFill>
              </a:rPr>
              <a:t>The fullness of the Spirit is needed in order to bring the world to life!</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1562142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432099" y="305068"/>
            <a:ext cx="11327802" cy="5632311"/>
          </a:xfrm>
          <a:prstGeom prst="rect">
            <a:avLst/>
          </a:prstGeom>
          <a:noFill/>
        </p:spPr>
        <p:txBody>
          <a:bodyPr wrap="square" rtlCol="0">
            <a:spAutoFit/>
          </a:bodyPr>
          <a:lstStyle/>
          <a:p>
            <a:pPr lvl="0"/>
            <a:r>
              <a:rPr lang="en-US" sz="6000" dirty="0">
                <a:solidFill>
                  <a:prstClr val="white"/>
                </a:solidFill>
              </a:rPr>
              <a:t>Those who accepted his message were baptized, and about three thousand were added to their number that day.</a:t>
            </a:r>
          </a:p>
          <a:p>
            <a:pPr lvl="0"/>
            <a:endParaRPr lang="en-US" sz="6000" dirty="0">
              <a:solidFill>
                <a:prstClr val="white"/>
              </a:solidFill>
            </a:endParaRPr>
          </a:p>
          <a:p>
            <a:pPr lvl="0"/>
            <a:r>
              <a:rPr lang="en-US" sz="6000" dirty="0">
                <a:solidFill>
                  <a:prstClr val="white"/>
                </a:solidFill>
              </a:rPr>
              <a:t>							Acts 2:41</a:t>
            </a:r>
            <a:endParaRPr lang="en-US" sz="1600" dirty="0">
              <a:solidFill>
                <a:prstClr val="white"/>
              </a:solidFill>
            </a:endParaRPr>
          </a:p>
        </p:txBody>
      </p:sp>
    </p:spTree>
    <p:extLst>
      <p:ext uri="{BB962C8B-B14F-4D97-AF65-F5344CB8AC3E}">
        <p14:creationId xmlns:p14="http://schemas.microsoft.com/office/powerpoint/2010/main" val="175299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95257" y="783460"/>
            <a:ext cx="11327802" cy="4708981"/>
          </a:xfrm>
          <a:prstGeom prst="rect">
            <a:avLst/>
          </a:prstGeom>
          <a:noFill/>
        </p:spPr>
        <p:txBody>
          <a:bodyPr wrap="square" rtlCol="0">
            <a:spAutoFit/>
          </a:bodyPr>
          <a:lstStyle/>
          <a:p>
            <a:pPr algn="ctr"/>
            <a:r>
              <a:rPr lang="en-US" sz="6000" dirty="0">
                <a:solidFill>
                  <a:schemeClr val="bg1"/>
                </a:solidFill>
              </a:rPr>
              <a:t>PENTECOST is the Greek name for the Hebrew Feast – SHAVUOT</a:t>
            </a:r>
          </a:p>
          <a:p>
            <a:pPr algn="ctr"/>
            <a:endParaRPr lang="en-US" sz="6000" dirty="0">
              <a:solidFill>
                <a:schemeClr val="bg1"/>
              </a:solidFill>
            </a:endParaRPr>
          </a:p>
          <a:p>
            <a:pPr algn="ctr"/>
            <a:r>
              <a:rPr lang="en-US" sz="6000" dirty="0">
                <a:solidFill>
                  <a:schemeClr val="bg1"/>
                </a:solidFill>
              </a:rPr>
              <a:t>Seven Weeks from the first sabbath in Unleavened Bread plus one day.</a:t>
            </a:r>
          </a:p>
        </p:txBody>
      </p:sp>
    </p:spTree>
    <p:extLst>
      <p:ext uri="{BB962C8B-B14F-4D97-AF65-F5344CB8AC3E}">
        <p14:creationId xmlns:p14="http://schemas.microsoft.com/office/powerpoint/2010/main" val="266820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95257" y="783460"/>
            <a:ext cx="11327802" cy="4708981"/>
          </a:xfrm>
          <a:prstGeom prst="rect">
            <a:avLst/>
          </a:prstGeom>
          <a:noFill/>
        </p:spPr>
        <p:txBody>
          <a:bodyPr wrap="square" rtlCol="0">
            <a:spAutoFit/>
          </a:bodyPr>
          <a:lstStyle/>
          <a:p>
            <a:pPr algn="ctr"/>
            <a:r>
              <a:rPr lang="en-US" sz="6000" dirty="0">
                <a:solidFill>
                  <a:schemeClr val="bg1"/>
                </a:solidFill>
              </a:rPr>
              <a:t>PASSOVER &amp; PENTECOST </a:t>
            </a:r>
          </a:p>
          <a:p>
            <a:pPr algn="ctr"/>
            <a:r>
              <a:rPr lang="en-US" sz="6000" dirty="0">
                <a:solidFill>
                  <a:schemeClr val="bg1"/>
                </a:solidFill>
              </a:rPr>
              <a:t>recognize harvest</a:t>
            </a:r>
          </a:p>
          <a:p>
            <a:pPr algn="ctr"/>
            <a:endParaRPr lang="en-US" sz="6000" dirty="0">
              <a:solidFill>
                <a:schemeClr val="bg1"/>
              </a:solidFill>
            </a:endParaRPr>
          </a:p>
          <a:p>
            <a:pPr algn="ctr"/>
            <a:r>
              <a:rPr lang="en-US" sz="6000" dirty="0">
                <a:solidFill>
                  <a:schemeClr val="bg1"/>
                </a:solidFill>
              </a:rPr>
              <a:t>SPRING</a:t>
            </a:r>
          </a:p>
          <a:p>
            <a:pPr algn="ctr"/>
            <a:r>
              <a:rPr lang="en-US" sz="6000" dirty="0">
                <a:solidFill>
                  <a:schemeClr val="bg1"/>
                </a:solidFill>
              </a:rPr>
              <a:t>SUMMER/FALL</a:t>
            </a:r>
          </a:p>
        </p:txBody>
      </p:sp>
    </p:spTree>
    <p:extLst>
      <p:ext uri="{BB962C8B-B14F-4D97-AF65-F5344CB8AC3E}">
        <p14:creationId xmlns:p14="http://schemas.microsoft.com/office/powerpoint/2010/main" val="993546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595257" y="783460"/>
            <a:ext cx="11327802" cy="4708981"/>
          </a:xfrm>
          <a:prstGeom prst="rect">
            <a:avLst/>
          </a:prstGeom>
          <a:noFill/>
        </p:spPr>
        <p:txBody>
          <a:bodyPr wrap="square" rtlCol="0">
            <a:spAutoFit/>
          </a:bodyPr>
          <a:lstStyle/>
          <a:p>
            <a:pPr algn="ctr"/>
            <a:r>
              <a:rPr lang="en-US" sz="6000" dirty="0">
                <a:solidFill>
                  <a:schemeClr val="bg1"/>
                </a:solidFill>
              </a:rPr>
              <a:t>The disciples were primed and readied by Jesus for HARVEST</a:t>
            </a:r>
          </a:p>
          <a:p>
            <a:pPr algn="ctr"/>
            <a:endParaRPr lang="en-US" sz="6000" dirty="0">
              <a:solidFill>
                <a:schemeClr val="bg1"/>
              </a:solidFill>
            </a:endParaRPr>
          </a:p>
          <a:p>
            <a:pPr algn="ctr"/>
            <a:r>
              <a:rPr lang="en-US" sz="6000" dirty="0">
                <a:solidFill>
                  <a:schemeClr val="bg1"/>
                </a:solidFill>
              </a:rPr>
              <a:t>PENTECOST is critical to LAUNCH them into the HARVEST</a:t>
            </a:r>
          </a:p>
        </p:txBody>
      </p:sp>
    </p:spTree>
    <p:extLst>
      <p:ext uri="{BB962C8B-B14F-4D97-AF65-F5344CB8AC3E}">
        <p14:creationId xmlns:p14="http://schemas.microsoft.com/office/powerpoint/2010/main" val="30163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013011" y="1378350"/>
            <a:ext cx="10314791" cy="4647426"/>
          </a:xfrm>
          <a:prstGeom prst="rect">
            <a:avLst/>
          </a:prstGeom>
          <a:noFill/>
        </p:spPr>
        <p:txBody>
          <a:bodyPr wrap="square" rtlCol="0">
            <a:spAutoFit/>
          </a:bodyPr>
          <a:lstStyle/>
          <a:p>
            <a:r>
              <a:rPr lang="en-US" sz="6600" dirty="0">
                <a:solidFill>
                  <a:schemeClr val="bg1"/>
                </a:solidFill>
              </a:rPr>
              <a:t>When the day of Pentecost came, they were all together in one place.   </a:t>
            </a:r>
          </a:p>
          <a:p>
            <a:r>
              <a:rPr lang="en-US" sz="6600" dirty="0">
                <a:solidFill>
                  <a:schemeClr val="bg1"/>
                </a:solidFill>
              </a:rPr>
              <a:t>							Acts 2:1</a:t>
            </a:r>
          </a:p>
          <a:p>
            <a:endParaRPr lang="en-US" sz="1600" dirty="0">
              <a:solidFill>
                <a:schemeClr val="bg1"/>
              </a:solidFill>
            </a:endParaRPr>
          </a:p>
          <a:p>
            <a:endParaRPr lang="en-US" sz="1600" dirty="0">
              <a:solidFill>
                <a:schemeClr val="bg1"/>
              </a:solidFill>
            </a:endParaRPr>
          </a:p>
        </p:txBody>
      </p:sp>
      <p:sp>
        <p:nvSpPr>
          <p:cNvPr id="3" name="TextBox 2">
            <a:extLst>
              <a:ext uri="{FF2B5EF4-FFF2-40B4-BE49-F238E27FC236}">
                <a16:creationId xmlns:a16="http://schemas.microsoft.com/office/drawing/2014/main" id="{7EE97F73-3068-4833-8A93-3BC5AF547ED9}"/>
              </a:ext>
            </a:extLst>
          </p:cNvPr>
          <p:cNvSpPr txBox="1"/>
          <p:nvPr/>
        </p:nvSpPr>
        <p:spPr>
          <a:xfrm>
            <a:off x="451821" y="5314277"/>
            <a:ext cx="1775011" cy="1200329"/>
          </a:xfrm>
          <a:prstGeom prst="rect">
            <a:avLst/>
          </a:prstGeom>
          <a:noFill/>
        </p:spPr>
        <p:txBody>
          <a:bodyPr wrap="square" rtlCol="0">
            <a:spAutoFit/>
          </a:bodyPr>
          <a:lstStyle/>
          <a:p>
            <a:r>
              <a:rPr lang="en-US" sz="7200" dirty="0">
                <a:solidFill>
                  <a:schemeClr val="bg1"/>
                </a:solidFill>
              </a:rPr>
              <a:t>#1</a:t>
            </a:r>
            <a:endParaRPr lang="en-US" dirty="0">
              <a:solidFill>
                <a:schemeClr val="bg1"/>
              </a:solidFill>
            </a:endParaRPr>
          </a:p>
        </p:txBody>
      </p:sp>
    </p:spTree>
    <p:extLst>
      <p:ext uri="{BB962C8B-B14F-4D97-AF65-F5344CB8AC3E}">
        <p14:creationId xmlns:p14="http://schemas.microsoft.com/office/powerpoint/2010/main" val="3870516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303467" y="2131385"/>
            <a:ext cx="10314791" cy="2893100"/>
          </a:xfrm>
          <a:prstGeom prst="rect">
            <a:avLst/>
          </a:prstGeom>
          <a:noFill/>
        </p:spPr>
        <p:txBody>
          <a:bodyPr wrap="square" rtlCol="0">
            <a:spAutoFit/>
          </a:bodyPr>
          <a:lstStyle/>
          <a:p>
            <a:pPr algn="ctr"/>
            <a:r>
              <a:rPr lang="en-US" sz="16600" dirty="0">
                <a:solidFill>
                  <a:schemeClr val="bg1"/>
                </a:solidFill>
              </a:rPr>
              <a:t>UNITY</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326733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9D12C2-EB8F-4EC5-B4F2-909428E879B2}"/>
              </a:ext>
            </a:extLst>
          </p:cNvPr>
          <p:cNvSpPr txBox="1"/>
          <p:nvPr/>
        </p:nvSpPr>
        <p:spPr>
          <a:xfrm>
            <a:off x="1281952" y="1475169"/>
            <a:ext cx="10314791" cy="4124206"/>
          </a:xfrm>
          <a:prstGeom prst="rect">
            <a:avLst/>
          </a:prstGeom>
          <a:noFill/>
        </p:spPr>
        <p:txBody>
          <a:bodyPr wrap="square" rtlCol="0">
            <a:spAutoFit/>
          </a:bodyPr>
          <a:lstStyle/>
          <a:p>
            <a:pPr algn="ctr"/>
            <a:r>
              <a:rPr lang="en-US" sz="6000" dirty="0">
                <a:solidFill>
                  <a:schemeClr val="bg1"/>
                </a:solidFill>
              </a:rPr>
              <a:t>The “Three”, the “Twelve”, the “Seventy Two” and the “One Hundred-Twenty” all had something in common.</a:t>
            </a:r>
            <a:r>
              <a:rPr lang="en-US" sz="6600" dirty="0">
                <a:solidFill>
                  <a:schemeClr val="bg1"/>
                </a:solidFill>
              </a:rPr>
              <a:t>	</a:t>
            </a: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250433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9" ma:contentTypeDescription="Create a new document." ma:contentTypeScope="" ma:versionID="fcd4d223fc7977871c83f1d5c6e2a2d9">
  <xsd:schema xmlns:xsd="http://www.w3.org/2001/XMLSchema" xmlns:xs="http://www.w3.org/2001/XMLSchema" xmlns:p="http://schemas.microsoft.com/office/2006/metadata/properties" xmlns:ns3="f1de84c5-8ec0-4a44-bb5d-ae2076cefafc" targetNamespace="http://schemas.microsoft.com/office/2006/metadata/properties" ma:root="true" ma:fieldsID="222fe502d271eaca68ddb494e4fd7b3d"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5E3417-C2E8-43F7-94E1-5FAE6AE889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CF068-635D-43F5-BF04-EC759DDD0E4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5DD4D6-9194-42D0-BF58-4FD325A65B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8868</TotalTime>
  <Words>845</Words>
  <Application>Microsoft Office PowerPoint</Application>
  <PresentationFormat>Widescreen</PresentationFormat>
  <Paragraphs>81</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AFTERMATH  THE FULLNESS OF PENTECOST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INg PLACE</dc:title>
  <dc:creator>Douglas Martin</dc:creator>
  <cp:lastModifiedBy>Douglas Martin</cp:lastModifiedBy>
  <cp:revision>36</cp:revision>
  <cp:lastPrinted>2020-05-15T17:54:07Z</cp:lastPrinted>
  <dcterms:created xsi:type="dcterms:W3CDTF">2020-03-28T15:27:57Z</dcterms:created>
  <dcterms:modified xsi:type="dcterms:W3CDTF">2020-05-31T19:01:10Z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