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02" r:id="rId5"/>
    <p:sldId id="257" r:id="rId6"/>
    <p:sldId id="395" r:id="rId7"/>
    <p:sldId id="460" r:id="rId8"/>
    <p:sldId id="411" r:id="rId9"/>
    <p:sldId id="410" r:id="rId10"/>
    <p:sldId id="416" r:id="rId11"/>
    <p:sldId id="461" r:id="rId12"/>
    <p:sldId id="462" r:id="rId13"/>
    <p:sldId id="463" r:id="rId14"/>
    <p:sldId id="464" r:id="rId15"/>
    <p:sldId id="465" r:id="rId16"/>
    <p:sldId id="466" r:id="rId17"/>
    <p:sldId id="467" r:id="rId18"/>
    <p:sldId id="468" r:id="rId19"/>
    <p:sldId id="469" r:id="rId20"/>
    <p:sldId id="470" r:id="rId21"/>
    <p:sldId id="471" r:id="rId22"/>
    <p:sldId id="472" r:id="rId23"/>
    <p:sldId id="473" r:id="rId24"/>
    <p:sldId id="474" r:id="rId25"/>
    <p:sldId id="475" r:id="rId26"/>
    <p:sldId id="476" r:id="rId27"/>
    <p:sldId id="477" r:id="rId28"/>
    <p:sldId id="478" r:id="rId29"/>
    <p:sldId id="405"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493D71-0DEC-445E-94E8-E830AB9C76BA}" v="8" dt="2020-05-15T17:54:04.4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1" d="100"/>
          <a:sy n="71" d="100"/>
        </p:scale>
        <p:origin x="76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5/10/relationships/revisionInfo" Target="revisionInfo.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99DA8-2525-49BD-88F2-577C640DD1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9CDD0F-EA01-41DB-873C-FAC67B7639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FE54BB-254C-4AD7-A4F3-36B959DF379B}"/>
              </a:ext>
            </a:extLst>
          </p:cNvPr>
          <p:cNvSpPr>
            <a:spLocks noGrp="1"/>
          </p:cNvSpPr>
          <p:nvPr>
            <p:ph type="dt" sz="half" idx="10"/>
          </p:nvPr>
        </p:nvSpPr>
        <p:spPr/>
        <p:txBody>
          <a:bodyPr/>
          <a:lstStyle/>
          <a:p>
            <a:fld id="{1734B2C2-3D8A-43E6-99E5-BE21D4C46F9B}" type="datetimeFigureOut">
              <a:rPr lang="en-US" smtClean="0"/>
              <a:t>5/15/2020</a:t>
            </a:fld>
            <a:endParaRPr lang="en-US"/>
          </a:p>
        </p:txBody>
      </p:sp>
      <p:sp>
        <p:nvSpPr>
          <p:cNvPr id="5" name="Footer Placeholder 4">
            <a:extLst>
              <a:ext uri="{FF2B5EF4-FFF2-40B4-BE49-F238E27FC236}">
                <a16:creationId xmlns:a16="http://schemas.microsoft.com/office/drawing/2014/main" id="{0C51100D-70FE-436C-A388-C9B47F7CC7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00B41-37F1-4A87-94CE-CBD4807E1238}"/>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906933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D908-9F2C-4C9A-91CD-FEA7235593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5D3BD3-B85F-44B8-8C43-A260CD7909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4CDDB3-F3D6-4AFA-BCCE-A4F04937FDD1}"/>
              </a:ext>
            </a:extLst>
          </p:cNvPr>
          <p:cNvSpPr>
            <a:spLocks noGrp="1"/>
          </p:cNvSpPr>
          <p:nvPr>
            <p:ph type="dt" sz="half" idx="10"/>
          </p:nvPr>
        </p:nvSpPr>
        <p:spPr/>
        <p:txBody>
          <a:bodyPr/>
          <a:lstStyle/>
          <a:p>
            <a:fld id="{1734B2C2-3D8A-43E6-99E5-BE21D4C46F9B}" type="datetimeFigureOut">
              <a:rPr lang="en-US" smtClean="0"/>
              <a:t>5/15/2020</a:t>
            </a:fld>
            <a:endParaRPr lang="en-US"/>
          </a:p>
        </p:txBody>
      </p:sp>
      <p:sp>
        <p:nvSpPr>
          <p:cNvPr id="5" name="Footer Placeholder 4">
            <a:extLst>
              <a:ext uri="{FF2B5EF4-FFF2-40B4-BE49-F238E27FC236}">
                <a16:creationId xmlns:a16="http://schemas.microsoft.com/office/drawing/2014/main" id="{B7C30943-6317-4880-81EE-624CF29D35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9BBE36-7BB8-4345-8D64-4BCA7B251E5D}"/>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3173577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6C1506-6273-4BE5-8E20-3892EFCBDC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CBDC47-86E2-4338-B736-67BD3348F1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8F2263-988B-43F3-9EFB-A6E96126BCA0}"/>
              </a:ext>
            </a:extLst>
          </p:cNvPr>
          <p:cNvSpPr>
            <a:spLocks noGrp="1"/>
          </p:cNvSpPr>
          <p:nvPr>
            <p:ph type="dt" sz="half" idx="10"/>
          </p:nvPr>
        </p:nvSpPr>
        <p:spPr/>
        <p:txBody>
          <a:bodyPr/>
          <a:lstStyle/>
          <a:p>
            <a:fld id="{1734B2C2-3D8A-43E6-99E5-BE21D4C46F9B}" type="datetimeFigureOut">
              <a:rPr lang="en-US" smtClean="0"/>
              <a:t>5/15/2020</a:t>
            </a:fld>
            <a:endParaRPr lang="en-US"/>
          </a:p>
        </p:txBody>
      </p:sp>
      <p:sp>
        <p:nvSpPr>
          <p:cNvPr id="5" name="Footer Placeholder 4">
            <a:extLst>
              <a:ext uri="{FF2B5EF4-FFF2-40B4-BE49-F238E27FC236}">
                <a16:creationId xmlns:a16="http://schemas.microsoft.com/office/drawing/2014/main" id="{9D3AE39C-9682-4F1A-B3CC-3A12BFAA27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0CC07A-0B50-46E2-B6B1-D131153CA3AA}"/>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711520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EF602-099D-438C-942A-034298D528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D07FE3-4AE5-4C36-B6C0-AD9ABA73B2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EF066-EB01-4334-9C79-B8A08D22BA88}"/>
              </a:ext>
            </a:extLst>
          </p:cNvPr>
          <p:cNvSpPr>
            <a:spLocks noGrp="1"/>
          </p:cNvSpPr>
          <p:nvPr>
            <p:ph type="dt" sz="half" idx="10"/>
          </p:nvPr>
        </p:nvSpPr>
        <p:spPr/>
        <p:txBody>
          <a:bodyPr/>
          <a:lstStyle/>
          <a:p>
            <a:fld id="{1734B2C2-3D8A-43E6-99E5-BE21D4C46F9B}" type="datetimeFigureOut">
              <a:rPr lang="en-US" smtClean="0"/>
              <a:t>5/15/2020</a:t>
            </a:fld>
            <a:endParaRPr lang="en-US"/>
          </a:p>
        </p:txBody>
      </p:sp>
      <p:sp>
        <p:nvSpPr>
          <p:cNvPr id="5" name="Footer Placeholder 4">
            <a:extLst>
              <a:ext uri="{FF2B5EF4-FFF2-40B4-BE49-F238E27FC236}">
                <a16:creationId xmlns:a16="http://schemas.microsoft.com/office/drawing/2014/main" id="{1EB16696-9924-4D1C-B299-85A3C25DD8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4CD1DD-FACE-4EDB-AA26-A7BD40B8D042}"/>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3319779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E0A48-0210-4980-9C20-09F8A8631A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E7AD46-77F1-455B-88D8-153B79A210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9D419C-3961-4572-A712-F21AB955E3F3}"/>
              </a:ext>
            </a:extLst>
          </p:cNvPr>
          <p:cNvSpPr>
            <a:spLocks noGrp="1"/>
          </p:cNvSpPr>
          <p:nvPr>
            <p:ph type="dt" sz="half" idx="10"/>
          </p:nvPr>
        </p:nvSpPr>
        <p:spPr/>
        <p:txBody>
          <a:bodyPr/>
          <a:lstStyle/>
          <a:p>
            <a:fld id="{1734B2C2-3D8A-43E6-99E5-BE21D4C46F9B}" type="datetimeFigureOut">
              <a:rPr lang="en-US" smtClean="0"/>
              <a:t>5/15/2020</a:t>
            </a:fld>
            <a:endParaRPr lang="en-US"/>
          </a:p>
        </p:txBody>
      </p:sp>
      <p:sp>
        <p:nvSpPr>
          <p:cNvPr id="5" name="Footer Placeholder 4">
            <a:extLst>
              <a:ext uri="{FF2B5EF4-FFF2-40B4-BE49-F238E27FC236}">
                <a16:creationId xmlns:a16="http://schemas.microsoft.com/office/drawing/2014/main" id="{607736A3-4EFD-452A-8607-309008FDC8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DA2BA4-8316-40F8-BE92-D7A21ABDD726}"/>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931123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5693B-5D42-46FD-AEA4-4258552DAD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316C78-DC06-419C-AC94-3FEE37AEA2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B1C0C1-C2E8-47F3-A1DB-FA02022291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79A34A-46C9-4E9F-8A05-36226171A1A8}"/>
              </a:ext>
            </a:extLst>
          </p:cNvPr>
          <p:cNvSpPr>
            <a:spLocks noGrp="1"/>
          </p:cNvSpPr>
          <p:nvPr>
            <p:ph type="dt" sz="half" idx="10"/>
          </p:nvPr>
        </p:nvSpPr>
        <p:spPr/>
        <p:txBody>
          <a:bodyPr/>
          <a:lstStyle/>
          <a:p>
            <a:fld id="{1734B2C2-3D8A-43E6-99E5-BE21D4C46F9B}" type="datetimeFigureOut">
              <a:rPr lang="en-US" smtClean="0"/>
              <a:t>5/15/2020</a:t>
            </a:fld>
            <a:endParaRPr lang="en-US"/>
          </a:p>
        </p:txBody>
      </p:sp>
      <p:sp>
        <p:nvSpPr>
          <p:cNvPr id="6" name="Footer Placeholder 5">
            <a:extLst>
              <a:ext uri="{FF2B5EF4-FFF2-40B4-BE49-F238E27FC236}">
                <a16:creationId xmlns:a16="http://schemas.microsoft.com/office/drawing/2014/main" id="{BEEE9C22-E543-48AA-B437-D6CDDFD356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6448F1-6CF9-4994-B1F4-19534B4EE49A}"/>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733872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3EE48-D551-4CC9-95F5-03557DCD28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FF33C6-BC7E-45D6-9516-EE705968C7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8EA10C-20F2-44B4-9E5B-0467CF89D0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2D5671-EB3F-4A06-AF60-C6115C5876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661A0D-813A-4C44-9697-0A34F3C9A2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B73B62-3BCF-4422-BAAD-6101F119F320}"/>
              </a:ext>
            </a:extLst>
          </p:cNvPr>
          <p:cNvSpPr>
            <a:spLocks noGrp="1"/>
          </p:cNvSpPr>
          <p:nvPr>
            <p:ph type="dt" sz="half" idx="10"/>
          </p:nvPr>
        </p:nvSpPr>
        <p:spPr/>
        <p:txBody>
          <a:bodyPr/>
          <a:lstStyle/>
          <a:p>
            <a:fld id="{1734B2C2-3D8A-43E6-99E5-BE21D4C46F9B}" type="datetimeFigureOut">
              <a:rPr lang="en-US" smtClean="0"/>
              <a:t>5/15/2020</a:t>
            </a:fld>
            <a:endParaRPr lang="en-US"/>
          </a:p>
        </p:txBody>
      </p:sp>
      <p:sp>
        <p:nvSpPr>
          <p:cNvPr id="8" name="Footer Placeholder 7">
            <a:extLst>
              <a:ext uri="{FF2B5EF4-FFF2-40B4-BE49-F238E27FC236}">
                <a16:creationId xmlns:a16="http://schemas.microsoft.com/office/drawing/2014/main" id="{0EE69D15-D442-4541-BF89-CB95E26B46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BF3BD2-15CC-47DF-A340-1750768E97FC}"/>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2258185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CC76-0B20-4EF4-959B-F6269B1D10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CBA7B3-6EAF-4FFA-B1FD-EC7802B76EDA}"/>
              </a:ext>
            </a:extLst>
          </p:cNvPr>
          <p:cNvSpPr>
            <a:spLocks noGrp="1"/>
          </p:cNvSpPr>
          <p:nvPr>
            <p:ph type="dt" sz="half" idx="10"/>
          </p:nvPr>
        </p:nvSpPr>
        <p:spPr/>
        <p:txBody>
          <a:bodyPr/>
          <a:lstStyle/>
          <a:p>
            <a:fld id="{1734B2C2-3D8A-43E6-99E5-BE21D4C46F9B}" type="datetimeFigureOut">
              <a:rPr lang="en-US" smtClean="0"/>
              <a:t>5/15/2020</a:t>
            </a:fld>
            <a:endParaRPr lang="en-US"/>
          </a:p>
        </p:txBody>
      </p:sp>
      <p:sp>
        <p:nvSpPr>
          <p:cNvPr id="4" name="Footer Placeholder 3">
            <a:extLst>
              <a:ext uri="{FF2B5EF4-FFF2-40B4-BE49-F238E27FC236}">
                <a16:creationId xmlns:a16="http://schemas.microsoft.com/office/drawing/2014/main" id="{8A12BC51-C338-48CE-9B73-020244CA13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C56BF8-66A4-4911-BE2A-4D27E29C9891}"/>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1635501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78EEF7-E355-437C-8309-B7E72B03791E}"/>
              </a:ext>
            </a:extLst>
          </p:cNvPr>
          <p:cNvSpPr>
            <a:spLocks noGrp="1"/>
          </p:cNvSpPr>
          <p:nvPr>
            <p:ph type="dt" sz="half" idx="10"/>
          </p:nvPr>
        </p:nvSpPr>
        <p:spPr/>
        <p:txBody>
          <a:bodyPr/>
          <a:lstStyle/>
          <a:p>
            <a:fld id="{1734B2C2-3D8A-43E6-99E5-BE21D4C46F9B}" type="datetimeFigureOut">
              <a:rPr lang="en-US" smtClean="0"/>
              <a:t>5/15/2020</a:t>
            </a:fld>
            <a:endParaRPr lang="en-US"/>
          </a:p>
        </p:txBody>
      </p:sp>
      <p:sp>
        <p:nvSpPr>
          <p:cNvPr id="3" name="Footer Placeholder 2">
            <a:extLst>
              <a:ext uri="{FF2B5EF4-FFF2-40B4-BE49-F238E27FC236}">
                <a16:creationId xmlns:a16="http://schemas.microsoft.com/office/drawing/2014/main" id="{F3CB59A9-B479-4185-8EA6-3F262BE054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22784B-771F-442E-BFB1-61B0C237566E}"/>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2707791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E9AEF-2715-455F-A329-5BC36775CB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8896A5-CB9B-4C07-BC25-FE9CD2BAF8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9C8E27-C792-4B70-87AB-14BCA00FEF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EAF36D-B7E8-4728-B380-D6D3186E81C2}"/>
              </a:ext>
            </a:extLst>
          </p:cNvPr>
          <p:cNvSpPr>
            <a:spLocks noGrp="1"/>
          </p:cNvSpPr>
          <p:nvPr>
            <p:ph type="dt" sz="half" idx="10"/>
          </p:nvPr>
        </p:nvSpPr>
        <p:spPr/>
        <p:txBody>
          <a:bodyPr/>
          <a:lstStyle/>
          <a:p>
            <a:fld id="{1734B2C2-3D8A-43E6-99E5-BE21D4C46F9B}" type="datetimeFigureOut">
              <a:rPr lang="en-US" smtClean="0"/>
              <a:t>5/15/2020</a:t>
            </a:fld>
            <a:endParaRPr lang="en-US"/>
          </a:p>
        </p:txBody>
      </p:sp>
      <p:sp>
        <p:nvSpPr>
          <p:cNvPr id="6" name="Footer Placeholder 5">
            <a:extLst>
              <a:ext uri="{FF2B5EF4-FFF2-40B4-BE49-F238E27FC236}">
                <a16:creationId xmlns:a16="http://schemas.microsoft.com/office/drawing/2014/main" id="{3EC9F221-83B6-4816-8B8E-74D2D74711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3B458C-B7F3-4388-9605-B4A0397DF2D3}"/>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3161256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36036-DC8E-494D-976D-C435E2C7D5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191EFB-3FEC-43C6-B41D-A4797F2FA4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599F33-B1AC-4182-8B00-A43C92ED07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9F72A-98D4-42E4-9586-EBFC38896111}"/>
              </a:ext>
            </a:extLst>
          </p:cNvPr>
          <p:cNvSpPr>
            <a:spLocks noGrp="1"/>
          </p:cNvSpPr>
          <p:nvPr>
            <p:ph type="dt" sz="half" idx="10"/>
          </p:nvPr>
        </p:nvSpPr>
        <p:spPr/>
        <p:txBody>
          <a:bodyPr/>
          <a:lstStyle/>
          <a:p>
            <a:fld id="{1734B2C2-3D8A-43E6-99E5-BE21D4C46F9B}" type="datetimeFigureOut">
              <a:rPr lang="en-US" smtClean="0"/>
              <a:t>5/15/2020</a:t>
            </a:fld>
            <a:endParaRPr lang="en-US"/>
          </a:p>
        </p:txBody>
      </p:sp>
      <p:sp>
        <p:nvSpPr>
          <p:cNvPr id="6" name="Footer Placeholder 5">
            <a:extLst>
              <a:ext uri="{FF2B5EF4-FFF2-40B4-BE49-F238E27FC236}">
                <a16:creationId xmlns:a16="http://schemas.microsoft.com/office/drawing/2014/main" id="{3ED6B623-9834-42A2-9F19-5E0AAD330F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7E827E-0FD1-4EEF-9137-C91FD56A6EC2}"/>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714457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7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488DC1-B0EE-49D1-B8FD-F4399DC07E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88691F-E00C-4E88-9A4A-058AE526ED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AD0C46-060D-4781-922F-1B7831E8A6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34B2C2-3D8A-43E6-99E5-BE21D4C46F9B}" type="datetimeFigureOut">
              <a:rPr lang="en-US" smtClean="0"/>
              <a:t>5/15/2020</a:t>
            </a:fld>
            <a:endParaRPr lang="en-US"/>
          </a:p>
        </p:txBody>
      </p:sp>
      <p:sp>
        <p:nvSpPr>
          <p:cNvPr id="5" name="Footer Placeholder 4">
            <a:extLst>
              <a:ext uri="{FF2B5EF4-FFF2-40B4-BE49-F238E27FC236}">
                <a16:creationId xmlns:a16="http://schemas.microsoft.com/office/drawing/2014/main" id="{2B2AA14E-C2E7-4059-8676-9E192C1FD1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919F76-01AB-46A1-B574-DB5FA37B56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FC845-97BA-4921-80CF-989D6307A925}" type="slidenum">
              <a:rPr lang="en-US" smtClean="0"/>
              <a:t>‹#›</a:t>
            </a:fld>
            <a:endParaRPr lang="en-US"/>
          </a:p>
        </p:txBody>
      </p:sp>
    </p:spTree>
    <p:extLst>
      <p:ext uri="{BB962C8B-B14F-4D97-AF65-F5344CB8AC3E}">
        <p14:creationId xmlns:p14="http://schemas.microsoft.com/office/powerpoint/2010/main" val="1512397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3AF0-CAF6-4AAC-869B-C75827BF7437}"/>
              </a:ext>
            </a:extLst>
          </p:cNvPr>
          <p:cNvSpPr>
            <a:spLocks noGrp="1"/>
          </p:cNvSpPr>
          <p:nvPr>
            <p:ph type="ctrTitle"/>
          </p:nvPr>
        </p:nvSpPr>
        <p:spPr>
          <a:xfrm>
            <a:off x="849854" y="2079327"/>
            <a:ext cx="10701040" cy="2545921"/>
          </a:xfrm>
        </p:spPr>
        <p:txBody>
          <a:bodyPr>
            <a:normAutofit fontScale="90000"/>
          </a:bodyPr>
          <a:lstStyle/>
          <a:p>
            <a:r>
              <a:rPr lang="en-US" sz="16600" b="1" dirty="0">
                <a:solidFill>
                  <a:schemeClr val="bg1"/>
                </a:solidFill>
              </a:rPr>
              <a:t>AFTERMATH</a:t>
            </a:r>
            <a:br>
              <a:rPr lang="en-US" sz="9600" b="1" dirty="0"/>
            </a:br>
            <a:r>
              <a:rPr lang="en-US" dirty="0">
                <a:solidFill>
                  <a:schemeClr val="bg1"/>
                </a:solidFill>
              </a:rPr>
              <a:t> 7 KEYS TO KINGDOM ENTRANCE</a:t>
            </a:r>
            <a:endParaRPr lang="en-US" sz="13800" dirty="0">
              <a:solidFill>
                <a:schemeClr val="bg1"/>
              </a:solidFill>
            </a:endParaRPr>
          </a:p>
        </p:txBody>
      </p:sp>
    </p:spTree>
    <p:extLst>
      <p:ext uri="{BB962C8B-B14F-4D97-AF65-F5344CB8AC3E}">
        <p14:creationId xmlns:p14="http://schemas.microsoft.com/office/powerpoint/2010/main" val="958062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3AF0-CAF6-4AAC-869B-C75827BF7437}"/>
              </a:ext>
            </a:extLst>
          </p:cNvPr>
          <p:cNvSpPr>
            <a:spLocks noGrp="1"/>
          </p:cNvSpPr>
          <p:nvPr>
            <p:ph type="ctrTitle"/>
          </p:nvPr>
        </p:nvSpPr>
        <p:spPr>
          <a:xfrm>
            <a:off x="591670" y="419548"/>
            <a:ext cx="11048103" cy="5830645"/>
          </a:xfrm>
        </p:spPr>
        <p:txBody>
          <a:bodyPr>
            <a:noAutofit/>
          </a:bodyPr>
          <a:lstStyle/>
          <a:p>
            <a:pPr algn="l">
              <a:lnSpc>
                <a:spcPct val="100000"/>
              </a:lnSpc>
            </a:pPr>
            <a:r>
              <a:rPr lang="en-US" sz="7200" dirty="0">
                <a:solidFill>
                  <a:schemeClr val="bg1"/>
                </a:solidFill>
              </a:rPr>
              <a:t>		</a:t>
            </a:r>
            <a:r>
              <a:rPr lang="en-US" sz="7200" b="1" dirty="0">
                <a:solidFill>
                  <a:schemeClr val="bg1"/>
                </a:solidFill>
              </a:rPr>
              <a:t>Revelation</a:t>
            </a:r>
            <a:br>
              <a:rPr lang="en-US" sz="7200" b="1" dirty="0">
                <a:solidFill>
                  <a:schemeClr val="bg1"/>
                </a:solidFill>
              </a:rPr>
            </a:br>
            <a:r>
              <a:rPr lang="en-US" sz="7200" b="1" dirty="0">
                <a:solidFill>
                  <a:schemeClr val="bg1"/>
                </a:solidFill>
              </a:rPr>
              <a:t>				Repentance</a:t>
            </a:r>
            <a:br>
              <a:rPr lang="en-US" sz="7200" b="1" dirty="0">
                <a:solidFill>
                  <a:schemeClr val="bg1"/>
                </a:solidFill>
              </a:rPr>
            </a:br>
            <a:r>
              <a:rPr lang="en-US" sz="7200" b="1" dirty="0">
                <a:solidFill>
                  <a:schemeClr val="bg1"/>
                </a:solidFill>
              </a:rPr>
              <a:t>						Resurrection</a:t>
            </a:r>
            <a:br>
              <a:rPr lang="en-US" sz="5400" dirty="0">
                <a:solidFill>
                  <a:schemeClr val="bg1"/>
                </a:solidFill>
              </a:rPr>
            </a:br>
            <a:br>
              <a:rPr lang="en-US" sz="5400" dirty="0">
                <a:solidFill>
                  <a:schemeClr val="bg1"/>
                </a:solidFill>
              </a:rPr>
            </a:br>
            <a:r>
              <a:rPr lang="en-US" sz="4000" dirty="0">
                <a:solidFill>
                  <a:schemeClr val="bg1"/>
                </a:solidFill>
              </a:rPr>
              <a:t>The Holy Spirit shows us our sin and its impact upon Jesus.  We are made alive to God in our heart.</a:t>
            </a:r>
            <a:endParaRPr lang="en-US" sz="5400" dirty="0">
              <a:solidFill>
                <a:schemeClr val="bg1"/>
              </a:solidFill>
            </a:endParaRPr>
          </a:p>
        </p:txBody>
      </p:sp>
    </p:spTree>
    <p:extLst>
      <p:ext uri="{BB962C8B-B14F-4D97-AF65-F5344CB8AC3E}">
        <p14:creationId xmlns:p14="http://schemas.microsoft.com/office/powerpoint/2010/main" val="2698678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3AF0-CAF6-4AAC-869B-C75827BF7437}"/>
              </a:ext>
            </a:extLst>
          </p:cNvPr>
          <p:cNvSpPr>
            <a:spLocks noGrp="1"/>
          </p:cNvSpPr>
          <p:nvPr>
            <p:ph type="ctrTitle"/>
          </p:nvPr>
        </p:nvSpPr>
        <p:spPr>
          <a:xfrm>
            <a:off x="591670" y="419548"/>
            <a:ext cx="11048103" cy="5830645"/>
          </a:xfrm>
        </p:spPr>
        <p:txBody>
          <a:bodyPr>
            <a:noAutofit/>
          </a:bodyPr>
          <a:lstStyle/>
          <a:p>
            <a:pPr algn="l">
              <a:lnSpc>
                <a:spcPct val="100000"/>
              </a:lnSpc>
            </a:pPr>
            <a:r>
              <a:rPr lang="en-US" sz="4800" dirty="0">
                <a:solidFill>
                  <a:schemeClr val="bg1"/>
                </a:solidFill>
              </a:rPr>
              <a:t>“For I tell you that unless your righteousness surpasses that of the Pharisees and the teachers of the law, you will certainly not enter the kingdom of heaven.”</a:t>
            </a:r>
            <a:br>
              <a:rPr lang="en-US" sz="4800" dirty="0">
                <a:solidFill>
                  <a:schemeClr val="bg1"/>
                </a:solidFill>
              </a:rPr>
            </a:br>
            <a:br>
              <a:rPr lang="en-US" sz="4800" dirty="0">
                <a:solidFill>
                  <a:schemeClr val="bg1"/>
                </a:solidFill>
              </a:rPr>
            </a:br>
            <a:br>
              <a:rPr lang="en-US" sz="2800" dirty="0">
                <a:solidFill>
                  <a:schemeClr val="bg1"/>
                </a:solidFill>
              </a:rPr>
            </a:br>
            <a:r>
              <a:rPr lang="en-US" sz="5400" dirty="0">
                <a:solidFill>
                  <a:schemeClr val="bg1"/>
                </a:solidFill>
              </a:rPr>
              <a:t>								</a:t>
            </a:r>
            <a:r>
              <a:rPr lang="en-US" sz="4000" dirty="0">
                <a:solidFill>
                  <a:schemeClr val="bg1"/>
                </a:solidFill>
              </a:rPr>
              <a:t>Matthew 5:20</a:t>
            </a:r>
            <a:endParaRPr lang="en-US" sz="5400" dirty="0">
              <a:solidFill>
                <a:schemeClr val="bg1"/>
              </a:solidFill>
            </a:endParaRPr>
          </a:p>
        </p:txBody>
      </p:sp>
    </p:spTree>
    <p:extLst>
      <p:ext uri="{BB962C8B-B14F-4D97-AF65-F5344CB8AC3E}">
        <p14:creationId xmlns:p14="http://schemas.microsoft.com/office/powerpoint/2010/main" val="2110070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432099" y="743649"/>
            <a:ext cx="11327802" cy="38933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a:noFill/>
                </a:ln>
                <a:solidFill>
                  <a:prstClr val="white"/>
                </a:solidFill>
                <a:effectLst/>
                <a:uLnTx/>
                <a:uFillTx/>
                <a:latin typeface="Calibri" panose="020F0502020204030204"/>
                <a:ea typeface="+mn-ea"/>
                <a:cs typeface="+mn-cs"/>
              </a:rPr>
              <a:t>RIGHTEOUS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rPr>
              <a:t>Changing from self-righteous to Jesus’ brand of righteousness.</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12DFE93-6452-4503-8F8E-3DDDCEED3F8B}"/>
              </a:ext>
            </a:extLst>
          </p:cNvPr>
          <p:cNvSpPr txBox="1"/>
          <p:nvPr/>
        </p:nvSpPr>
        <p:spPr>
          <a:xfrm>
            <a:off x="554488" y="5406019"/>
            <a:ext cx="147751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pic>
        <p:nvPicPr>
          <p:cNvPr id="5" name="Picture 4" descr="A close up of ware&#10;&#10;Description automatically generated">
            <a:extLst>
              <a:ext uri="{FF2B5EF4-FFF2-40B4-BE49-F238E27FC236}">
                <a16:creationId xmlns:a16="http://schemas.microsoft.com/office/drawing/2014/main" id="{036014B2-A8A7-4BB0-9452-577C04CB38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5018282"/>
            <a:ext cx="1978966" cy="1482314"/>
          </a:xfrm>
          <a:prstGeom prst="rect">
            <a:avLst/>
          </a:prstGeom>
        </p:spPr>
      </p:pic>
    </p:spTree>
    <p:extLst>
      <p:ext uri="{BB962C8B-B14F-4D97-AF65-F5344CB8AC3E}">
        <p14:creationId xmlns:p14="http://schemas.microsoft.com/office/powerpoint/2010/main" val="3686341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3AF0-CAF6-4AAC-869B-C75827BF7437}"/>
              </a:ext>
            </a:extLst>
          </p:cNvPr>
          <p:cNvSpPr>
            <a:spLocks noGrp="1"/>
          </p:cNvSpPr>
          <p:nvPr>
            <p:ph type="ctrTitle"/>
          </p:nvPr>
        </p:nvSpPr>
        <p:spPr>
          <a:xfrm>
            <a:off x="591670" y="419548"/>
            <a:ext cx="11048103" cy="5830645"/>
          </a:xfrm>
        </p:spPr>
        <p:txBody>
          <a:bodyPr>
            <a:noAutofit/>
          </a:bodyPr>
          <a:lstStyle/>
          <a:p>
            <a:pPr algn="l">
              <a:lnSpc>
                <a:spcPct val="100000"/>
              </a:lnSpc>
            </a:pPr>
            <a:r>
              <a:rPr lang="en-US" sz="7200" dirty="0">
                <a:solidFill>
                  <a:schemeClr val="bg1"/>
                </a:solidFill>
              </a:rPr>
              <a:t>		</a:t>
            </a:r>
            <a:r>
              <a:rPr lang="en-US" sz="7200" b="1" dirty="0">
                <a:solidFill>
                  <a:schemeClr val="bg1"/>
                </a:solidFill>
              </a:rPr>
              <a:t>Conviction</a:t>
            </a:r>
            <a:br>
              <a:rPr lang="en-US" sz="7200" b="1" dirty="0">
                <a:solidFill>
                  <a:schemeClr val="bg1"/>
                </a:solidFill>
              </a:rPr>
            </a:br>
            <a:r>
              <a:rPr lang="en-US" sz="7200" b="1" dirty="0">
                <a:solidFill>
                  <a:schemeClr val="bg1"/>
                </a:solidFill>
              </a:rPr>
              <a:t>				Change</a:t>
            </a:r>
            <a:br>
              <a:rPr lang="en-US" sz="7200" b="1" dirty="0">
                <a:solidFill>
                  <a:schemeClr val="bg1"/>
                </a:solidFill>
              </a:rPr>
            </a:br>
            <a:r>
              <a:rPr lang="en-US" sz="7200" b="1" dirty="0">
                <a:solidFill>
                  <a:schemeClr val="bg1"/>
                </a:solidFill>
              </a:rPr>
              <a:t>						Challenge</a:t>
            </a:r>
            <a:br>
              <a:rPr lang="en-US" sz="5400" dirty="0">
                <a:solidFill>
                  <a:schemeClr val="bg1"/>
                </a:solidFill>
              </a:rPr>
            </a:br>
            <a:br>
              <a:rPr lang="en-US" sz="5400" dirty="0">
                <a:solidFill>
                  <a:schemeClr val="bg1"/>
                </a:solidFill>
              </a:rPr>
            </a:br>
            <a:r>
              <a:rPr lang="en-US" sz="4000" dirty="0">
                <a:solidFill>
                  <a:schemeClr val="bg1"/>
                </a:solidFill>
              </a:rPr>
              <a:t>The Holy Spirit shows us how Jesus pleases the Father and places that standing upon us.</a:t>
            </a:r>
            <a:endParaRPr lang="en-US" sz="5400" dirty="0">
              <a:solidFill>
                <a:schemeClr val="bg1"/>
              </a:solidFill>
            </a:endParaRPr>
          </a:p>
        </p:txBody>
      </p:sp>
    </p:spTree>
    <p:extLst>
      <p:ext uri="{BB962C8B-B14F-4D97-AF65-F5344CB8AC3E}">
        <p14:creationId xmlns:p14="http://schemas.microsoft.com/office/powerpoint/2010/main" val="3339907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3AF0-CAF6-4AAC-869B-C75827BF7437}"/>
              </a:ext>
            </a:extLst>
          </p:cNvPr>
          <p:cNvSpPr>
            <a:spLocks noGrp="1"/>
          </p:cNvSpPr>
          <p:nvPr>
            <p:ph type="ctrTitle"/>
          </p:nvPr>
        </p:nvSpPr>
        <p:spPr>
          <a:xfrm>
            <a:off x="591670" y="419548"/>
            <a:ext cx="11048103" cy="5830645"/>
          </a:xfrm>
        </p:spPr>
        <p:txBody>
          <a:bodyPr>
            <a:noAutofit/>
          </a:bodyPr>
          <a:lstStyle/>
          <a:p>
            <a:pPr algn="l">
              <a:lnSpc>
                <a:spcPct val="100000"/>
              </a:lnSpc>
            </a:pPr>
            <a:r>
              <a:rPr lang="en-US" sz="4000" dirty="0">
                <a:solidFill>
                  <a:schemeClr val="bg1"/>
                </a:solidFill>
              </a:rPr>
              <a:t>“Not everyone who says to me, ‘Lord, Lord,’ will enter the kingdom of heaven, but only the one </a:t>
            </a:r>
            <a:r>
              <a:rPr lang="en-US" sz="4000" u="sng" dirty="0">
                <a:solidFill>
                  <a:schemeClr val="bg1"/>
                </a:solidFill>
              </a:rPr>
              <a:t>who does the will of my Father who is in heaven</a:t>
            </a:r>
            <a:r>
              <a:rPr lang="en-US" sz="4000" dirty="0">
                <a:solidFill>
                  <a:schemeClr val="bg1"/>
                </a:solidFill>
              </a:rPr>
              <a:t>. Many will say to me on that day, ‘Lord, Lord, did we not prophesy in your name and in your name drive out demons and in your name perform many miracles?’ Then I will tell them plainly, ‘I never knew you. Away from me, you evildoers!’</a:t>
            </a:r>
            <a:br>
              <a:rPr lang="en-US" sz="2800" dirty="0">
                <a:solidFill>
                  <a:schemeClr val="bg1"/>
                </a:solidFill>
              </a:rPr>
            </a:br>
            <a:r>
              <a:rPr lang="en-US" sz="5400" dirty="0">
                <a:solidFill>
                  <a:schemeClr val="bg1"/>
                </a:solidFill>
              </a:rPr>
              <a:t>								</a:t>
            </a:r>
            <a:r>
              <a:rPr lang="en-US" sz="4000" dirty="0">
                <a:solidFill>
                  <a:schemeClr val="bg1"/>
                </a:solidFill>
              </a:rPr>
              <a:t>Matthew 7:21</a:t>
            </a:r>
            <a:endParaRPr lang="en-US" sz="5400" dirty="0">
              <a:solidFill>
                <a:schemeClr val="bg1"/>
              </a:solidFill>
            </a:endParaRPr>
          </a:p>
        </p:txBody>
      </p:sp>
    </p:spTree>
    <p:extLst>
      <p:ext uri="{BB962C8B-B14F-4D97-AF65-F5344CB8AC3E}">
        <p14:creationId xmlns:p14="http://schemas.microsoft.com/office/powerpoint/2010/main" val="1863197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432099" y="743649"/>
            <a:ext cx="11327802" cy="38933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a:noFill/>
                </a:ln>
                <a:solidFill>
                  <a:prstClr val="white"/>
                </a:solidFill>
                <a:effectLst/>
                <a:uLnTx/>
                <a:uFillTx/>
                <a:latin typeface="Calibri" panose="020F0502020204030204"/>
                <a:ea typeface="+mn-ea"/>
                <a:cs typeface="+mn-cs"/>
              </a:rPr>
              <a:t>DOING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rPr>
              <a:t>Acting upon the will of God.  Doing upon earth as it is done in heaven.</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12DFE93-6452-4503-8F8E-3DDDCEED3F8B}"/>
              </a:ext>
            </a:extLst>
          </p:cNvPr>
          <p:cNvSpPr txBox="1"/>
          <p:nvPr/>
        </p:nvSpPr>
        <p:spPr>
          <a:xfrm>
            <a:off x="554488" y="5406019"/>
            <a:ext cx="147751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Calibri" panose="020F0502020204030204"/>
                <a:ea typeface="+mn-ea"/>
                <a:cs typeface="+mn-cs"/>
              </a:rPr>
              <a:t>#4</a:t>
            </a:r>
          </a:p>
        </p:txBody>
      </p:sp>
      <p:pic>
        <p:nvPicPr>
          <p:cNvPr id="5" name="Picture 4" descr="A close up of ware&#10;&#10;Description automatically generated">
            <a:extLst>
              <a:ext uri="{FF2B5EF4-FFF2-40B4-BE49-F238E27FC236}">
                <a16:creationId xmlns:a16="http://schemas.microsoft.com/office/drawing/2014/main" id="{036014B2-A8A7-4BB0-9452-577C04CB38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5018282"/>
            <a:ext cx="1978966" cy="1482314"/>
          </a:xfrm>
          <a:prstGeom prst="rect">
            <a:avLst/>
          </a:prstGeom>
        </p:spPr>
      </p:pic>
    </p:spTree>
    <p:extLst>
      <p:ext uri="{BB962C8B-B14F-4D97-AF65-F5344CB8AC3E}">
        <p14:creationId xmlns:p14="http://schemas.microsoft.com/office/powerpoint/2010/main" val="3941411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3AF0-CAF6-4AAC-869B-C75827BF7437}"/>
              </a:ext>
            </a:extLst>
          </p:cNvPr>
          <p:cNvSpPr>
            <a:spLocks noGrp="1"/>
          </p:cNvSpPr>
          <p:nvPr>
            <p:ph type="ctrTitle"/>
          </p:nvPr>
        </p:nvSpPr>
        <p:spPr>
          <a:xfrm>
            <a:off x="591670" y="419548"/>
            <a:ext cx="11048103" cy="5830645"/>
          </a:xfrm>
        </p:spPr>
        <p:txBody>
          <a:bodyPr>
            <a:noAutofit/>
          </a:bodyPr>
          <a:lstStyle/>
          <a:p>
            <a:pPr algn="l">
              <a:lnSpc>
                <a:spcPct val="100000"/>
              </a:lnSpc>
            </a:pPr>
            <a:r>
              <a:rPr lang="en-US" sz="7200" dirty="0">
                <a:solidFill>
                  <a:schemeClr val="bg1"/>
                </a:solidFill>
              </a:rPr>
              <a:t>		</a:t>
            </a:r>
            <a:r>
              <a:rPr lang="en-US" sz="7200" b="1" dirty="0" err="1">
                <a:solidFill>
                  <a:schemeClr val="bg1"/>
                </a:solidFill>
              </a:rPr>
              <a:t>Faith”ing</a:t>
            </a:r>
            <a:r>
              <a:rPr lang="en-US" sz="7200" b="1" dirty="0">
                <a:solidFill>
                  <a:schemeClr val="bg1"/>
                </a:solidFill>
              </a:rPr>
              <a:t>”</a:t>
            </a:r>
            <a:br>
              <a:rPr lang="en-US" sz="7200" b="1" dirty="0">
                <a:solidFill>
                  <a:schemeClr val="bg1"/>
                </a:solidFill>
              </a:rPr>
            </a:br>
            <a:r>
              <a:rPr lang="en-US" sz="7200" b="1" dirty="0">
                <a:solidFill>
                  <a:schemeClr val="bg1"/>
                </a:solidFill>
              </a:rPr>
              <a:t>				Risking</a:t>
            </a:r>
            <a:br>
              <a:rPr lang="en-US" sz="7200" b="1" dirty="0">
                <a:solidFill>
                  <a:schemeClr val="bg1"/>
                </a:solidFill>
              </a:rPr>
            </a:br>
            <a:r>
              <a:rPr lang="en-US" sz="7200" b="1" dirty="0">
                <a:solidFill>
                  <a:schemeClr val="bg1"/>
                </a:solidFill>
              </a:rPr>
              <a:t>						Standing</a:t>
            </a:r>
            <a:br>
              <a:rPr lang="en-US" sz="5400" dirty="0">
                <a:solidFill>
                  <a:schemeClr val="bg1"/>
                </a:solidFill>
              </a:rPr>
            </a:br>
            <a:br>
              <a:rPr lang="en-US" sz="5400" dirty="0">
                <a:solidFill>
                  <a:schemeClr val="bg1"/>
                </a:solidFill>
              </a:rPr>
            </a:br>
            <a:r>
              <a:rPr lang="en-US" sz="4000" dirty="0">
                <a:solidFill>
                  <a:schemeClr val="bg1"/>
                </a:solidFill>
              </a:rPr>
              <a:t>The Holy Spirit urges to act upon what it means to have Jesus Christ as Lord in our life.</a:t>
            </a:r>
            <a:endParaRPr lang="en-US" sz="5400" dirty="0">
              <a:solidFill>
                <a:schemeClr val="bg1"/>
              </a:solidFill>
            </a:endParaRPr>
          </a:p>
        </p:txBody>
      </p:sp>
    </p:spTree>
    <p:extLst>
      <p:ext uri="{BB962C8B-B14F-4D97-AF65-F5344CB8AC3E}">
        <p14:creationId xmlns:p14="http://schemas.microsoft.com/office/powerpoint/2010/main" val="56417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3AF0-CAF6-4AAC-869B-C75827BF7437}"/>
              </a:ext>
            </a:extLst>
          </p:cNvPr>
          <p:cNvSpPr>
            <a:spLocks noGrp="1"/>
          </p:cNvSpPr>
          <p:nvPr>
            <p:ph type="ctrTitle"/>
          </p:nvPr>
        </p:nvSpPr>
        <p:spPr>
          <a:xfrm>
            <a:off x="591670" y="419548"/>
            <a:ext cx="11048103" cy="5830645"/>
          </a:xfrm>
        </p:spPr>
        <p:txBody>
          <a:bodyPr>
            <a:noAutofit/>
          </a:bodyPr>
          <a:lstStyle/>
          <a:p>
            <a:pPr algn="l">
              <a:lnSpc>
                <a:spcPct val="100000"/>
              </a:lnSpc>
            </a:pPr>
            <a:r>
              <a:rPr lang="en-US" sz="4000" dirty="0">
                <a:solidFill>
                  <a:schemeClr val="bg1"/>
                </a:solidFill>
              </a:rPr>
              <a:t>He called a little child to him, and placed the child among them. And he said: “Truly I tell you, unless you </a:t>
            </a:r>
            <a:r>
              <a:rPr lang="en-US" sz="4000" u="sng" dirty="0">
                <a:solidFill>
                  <a:schemeClr val="bg1"/>
                </a:solidFill>
              </a:rPr>
              <a:t>change</a:t>
            </a:r>
            <a:r>
              <a:rPr lang="en-US" sz="4000" dirty="0">
                <a:solidFill>
                  <a:schemeClr val="bg1"/>
                </a:solidFill>
              </a:rPr>
              <a:t> and become like little children, you will never enter the kingdom of heaven. Therefore, whoever </a:t>
            </a:r>
            <a:r>
              <a:rPr lang="en-US" sz="4000" u="sng" dirty="0">
                <a:solidFill>
                  <a:schemeClr val="bg1"/>
                </a:solidFill>
              </a:rPr>
              <a:t>takes the lowly position</a:t>
            </a:r>
            <a:r>
              <a:rPr lang="en-US" sz="4000" dirty="0">
                <a:solidFill>
                  <a:schemeClr val="bg1"/>
                </a:solidFill>
              </a:rPr>
              <a:t> of this child is the greatest in the kingdom of heaven. And whoever welcomes one such child in my name welcomes me.</a:t>
            </a:r>
            <a:br>
              <a:rPr lang="en-US" sz="4000" dirty="0">
                <a:solidFill>
                  <a:schemeClr val="bg1"/>
                </a:solidFill>
              </a:rPr>
            </a:br>
            <a:br>
              <a:rPr lang="en-US" sz="2800" dirty="0">
                <a:solidFill>
                  <a:schemeClr val="bg1"/>
                </a:solidFill>
              </a:rPr>
            </a:br>
            <a:r>
              <a:rPr lang="en-US" sz="5400" dirty="0">
                <a:solidFill>
                  <a:schemeClr val="bg1"/>
                </a:solidFill>
              </a:rPr>
              <a:t>		</a:t>
            </a:r>
            <a:r>
              <a:rPr lang="en-US" sz="4000" dirty="0">
                <a:solidFill>
                  <a:schemeClr val="bg1"/>
                </a:solidFill>
              </a:rPr>
              <a:t>Matthew 18:2-5; Mark 10:15; Luke 18:17</a:t>
            </a:r>
            <a:endParaRPr lang="en-US" sz="5400" dirty="0">
              <a:solidFill>
                <a:schemeClr val="bg1"/>
              </a:solidFill>
            </a:endParaRPr>
          </a:p>
        </p:txBody>
      </p:sp>
    </p:spTree>
    <p:extLst>
      <p:ext uri="{BB962C8B-B14F-4D97-AF65-F5344CB8AC3E}">
        <p14:creationId xmlns:p14="http://schemas.microsoft.com/office/powerpoint/2010/main" val="2326449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432099" y="743649"/>
            <a:ext cx="11327802" cy="38933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a:noFill/>
                </a:ln>
                <a:solidFill>
                  <a:prstClr val="white"/>
                </a:solidFill>
                <a:effectLst/>
                <a:uLnTx/>
                <a:uFillTx/>
                <a:latin typeface="Calibri" panose="020F0502020204030204"/>
                <a:ea typeface="+mn-ea"/>
                <a:cs typeface="+mn-cs"/>
              </a:rPr>
              <a:t>EMPTYING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rPr>
              <a:t>Choosing me last and giving up rights.</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12DFE93-6452-4503-8F8E-3DDDCEED3F8B}"/>
              </a:ext>
            </a:extLst>
          </p:cNvPr>
          <p:cNvSpPr txBox="1"/>
          <p:nvPr/>
        </p:nvSpPr>
        <p:spPr>
          <a:xfrm>
            <a:off x="554488" y="5406019"/>
            <a:ext cx="147751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Calibri" panose="020F0502020204030204"/>
                <a:ea typeface="+mn-ea"/>
                <a:cs typeface="+mn-cs"/>
              </a:rPr>
              <a:t>#5</a:t>
            </a:r>
          </a:p>
        </p:txBody>
      </p:sp>
      <p:pic>
        <p:nvPicPr>
          <p:cNvPr id="5" name="Picture 4" descr="A close up of ware&#10;&#10;Description automatically generated">
            <a:extLst>
              <a:ext uri="{FF2B5EF4-FFF2-40B4-BE49-F238E27FC236}">
                <a16:creationId xmlns:a16="http://schemas.microsoft.com/office/drawing/2014/main" id="{036014B2-A8A7-4BB0-9452-577C04CB38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5018282"/>
            <a:ext cx="1978966" cy="1482314"/>
          </a:xfrm>
          <a:prstGeom prst="rect">
            <a:avLst/>
          </a:prstGeom>
        </p:spPr>
      </p:pic>
    </p:spTree>
    <p:extLst>
      <p:ext uri="{BB962C8B-B14F-4D97-AF65-F5344CB8AC3E}">
        <p14:creationId xmlns:p14="http://schemas.microsoft.com/office/powerpoint/2010/main" val="248366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3AF0-CAF6-4AAC-869B-C75827BF7437}"/>
              </a:ext>
            </a:extLst>
          </p:cNvPr>
          <p:cNvSpPr>
            <a:spLocks noGrp="1"/>
          </p:cNvSpPr>
          <p:nvPr>
            <p:ph type="ctrTitle"/>
          </p:nvPr>
        </p:nvSpPr>
        <p:spPr>
          <a:xfrm>
            <a:off x="591670" y="419548"/>
            <a:ext cx="11048103" cy="5830645"/>
          </a:xfrm>
        </p:spPr>
        <p:txBody>
          <a:bodyPr>
            <a:noAutofit/>
          </a:bodyPr>
          <a:lstStyle/>
          <a:p>
            <a:pPr algn="l">
              <a:lnSpc>
                <a:spcPct val="100000"/>
              </a:lnSpc>
            </a:pPr>
            <a:r>
              <a:rPr lang="en-US" sz="7200" dirty="0">
                <a:solidFill>
                  <a:schemeClr val="bg1"/>
                </a:solidFill>
              </a:rPr>
              <a:t>		</a:t>
            </a:r>
            <a:r>
              <a:rPr lang="en-US" sz="7200" b="1" dirty="0">
                <a:solidFill>
                  <a:schemeClr val="bg1"/>
                </a:solidFill>
              </a:rPr>
              <a:t>Change</a:t>
            </a:r>
            <a:br>
              <a:rPr lang="en-US" sz="7200" b="1" dirty="0">
                <a:solidFill>
                  <a:schemeClr val="bg1"/>
                </a:solidFill>
              </a:rPr>
            </a:br>
            <a:r>
              <a:rPr lang="en-US" sz="7200" b="1" dirty="0">
                <a:solidFill>
                  <a:schemeClr val="bg1"/>
                </a:solidFill>
              </a:rPr>
              <a:t>				Humility</a:t>
            </a:r>
            <a:br>
              <a:rPr lang="en-US" sz="7200" b="1" dirty="0">
                <a:solidFill>
                  <a:schemeClr val="bg1"/>
                </a:solidFill>
              </a:rPr>
            </a:br>
            <a:r>
              <a:rPr lang="en-US" sz="7200" b="1" dirty="0">
                <a:solidFill>
                  <a:schemeClr val="bg1"/>
                </a:solidFill>
              </a:rPr>
              <a:t>						No Standing</a:t>
            </a:r>
            <a:br>
              <a:rPr lang="en-US" sz="5400" dirty="0">
                <a:solidFill>
                  <a:schemeClr val="bg1"/>
                </a:solidFill>
              </a:rPr>
            </a:br>
            <a:br>
              <a:rPr lang="en-US" sz="5400" dirty="0">
                <a:solidFill>
                  <a:schemeClr val="bg1"/>
                </a:solidFill>
              </a:rPr>
            </a:br>
            <a:r>
              <a:rPr lang="en-US" sz="4000" dirty="0">
                <a:solidFill>
                  <a:schemeClr val="bg1"/>
                </a:solidFill>
              </a:rPr>
              <a:t>The Holy Spirit urges me to be like Jesus and become empty so he can fill me up with Himself.</a:t>
            </a:r>
            <a:endParaRPr lang="en-US" sz="5400" dirty="0">
              <a:solidFill>
                <a:schemeClr val="bg1"/>
              </a:solidFill>
            </a:endParaRPr>
          </a:p>
        </p:txBody>
      </p:sp>
    </p:spTree>
    <p:extLst>
      <p:ext uri="{BB962C8B-B14F-4D97-AF65-F5344CB8AC3E}">
        <p14:creationId xmlns:p14="http://schemas.microsoft.com/office/powerpoint/2010/main" val="903080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864198" y="2289530"/>
            <a:ext cx="11327802" cy="2862322"/>
          </a:xfrm>
          <a:prstGeom prst="rect">
            <a:avLst/>
          </a:prstGeom>
          <a:noFill/>
        </p:spPr>
        <p:txBody>
          <a:bodyPr wrap="square" rtlCol="0">
            <a:spAutoFit/>
          </a:bodyPr>
          <a:lstStyle/>
          <a:p>
            <a:r>
              <a:rPr lang="en-US" sz="6000" dirty="0">
                <a:solidFill>
                  <a:schemeClr val="bg1"/>
                </a:solidFill>
              </a:rPr>
              <a:t>The shaking of the current kingdom urges us to enter into a kingdom which cannot be shaken!</a:t>
            </a:r>
          </a:p>
        </p:txBody>
      </p:sp>
    </p:spTree>
    <p:extLst>
      <p:ext uri="{BB962C8B-B14F-4D97-AF65-F5344CB8AC3E}">
        <p14:creationId xmlns:p14="http://schemas.microsoft.com/office/powerpoint/2010/main" val="2691578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3AF0-CAF6-4AAC-869B-C75827BF7437}"/>
              </a:ext>
            </a:extLst>
          </p:cNvPr>
          <p:cNvSpPr>
            <a:spLocks noGrp="1"/>
          </p:cNvSpPr>
          <p:nvPr>
            <p:ph type="ctrTitle"/>
          </p:nvPr>
        </p:nvSpPr>
        <p:spPr>
          <a:xfrm>
            <a:off x="591670" y="419548"/>
            <a:ext cx="11048103" cy="5830645"/>
          </a:xfrm>
        </p:spPr>
        <p:txBody>
          <a:bodyPr>
            <a:noAutofit/>
          </a:bodyPr>
          <a:lstStyle/>
          <a:p>
            <a:pPr algn="l">
              <a:lnSpc>
                <a:spcPct val="100000"/>
              </a:lnSpc>
            </a:pPr>
            <a:r>
              <a:rPr lang="en-US" sz="4000" dirty="0">
                <a:solidFill>
                  <a:schemeClr val="bg1"/>
                </a:solidFill>
              </a:rPr>
              <a:t>Then Jesus said to his disciples, “Truly I tell you, it is hard for someone who is rich to enter the kingdom of heaven. Again I tell you, it is easier for a camel to go through the eye of a needle than for someone who is rich to enter the kingdom of God.” When the disciples heard this, they were greatly astonished and asked, “Who then can be saved?”</a:t>
            </a:r>
            <a:br>
              <a:rPr lang="en-US" sz="4000" dirty="0">
                <a:solidFill>
                  <a:schemeClr val="bg1"/>
                </a:solidFill>
              </a:rPr>
            </a:br>
            <a:br>
              <a:rPr lang="en-US" sz="2800" dirty="0">
                <a:solidFill>
                  <a:schemeClr val="bg1"/>
                </a:solidFill>
              </a:rPr>
            </a:br>
            <a:r>
              <a:rPr lang="en-US" sz="5400" dirty="0">
                <a:solidFill>
                  <a:schemeClr val="bg1"/>
                </a:solidFill>
              </a:rPr>
              <a:t>		</a:t>
            </a:r>
            <a:r>
              <a:rPr lang="en-US" sz="3600" dirty="0">
                <a:solidFill>
                  <a:schemeClr val="bg1"/>
                </a:solidFill>
              </a:rPr>
              <a:t>Matthew 19:23,24; Mark 10:23-25;Luke 18:24,25</a:t>
            </a:r>
            <a:endParaRPr lang="en-US" sz="5400" dirty="0">
              <a:solidFill>
                <a:schemeClr val="bg1"/>
              </a:solidFill>
            </a:endParaRPr>
          </a:p>
        </p:txBody>
      </p:sp>
    </p:spTree>
    <p:extLst>
      <p:ext uri="{BB962C8B-B14F-4D97-AF65-F5344CB8AC3E}">
        <p14:creationId xmlns:p14="http://schemas.microsoft.com/office/powerpoint/2010/main" val="2263026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432099" y="743649"/>
            <a:ext cx="11327802" cy="38933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a:noFill/>
                </a:ln>
                <a:solidFill>
                  <a:prstClr val="white"/>
                </a:solidFill>
                <a:effectLst/>
                <a:uLnTx/>
                <a:uFillTx/>
                <a:latin typeface="Calibri" panose="020F0502020204030204"/>
                <a:ea typeface="+mn-ea"/>
                <a:cs typeface="+mn-cs"/>
              </a:rPr>
              <a:t>DEPENDEN</a:t>
            </a:r>
            <a:r>
              <a:rPr kumimoji="0" lang="en-US" sz="11500" b="0" i="0" u="none" strike="noStrike" kern="1200" cap="none" spc="0" normalizeH="0" baseline="0" noProof="0" dirty="0">
                <a:ln>
                  <a:noFill/>
                </a:ln>
                <a:solidFill>
                  <a:prstClr val="white"/>
                </a:solidFill>
                <a:effectLst/>
                <a:uLnTx/>
                <a:uFillTx/>
                <a:latin typeface="Calibri" panose="020F0502020204030204"/>
                <a:ea typeface="+mn-ea"/>
                <a:cs typeface="+mn-cs"/>
              </a:rPr>
              <a:t>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rPr>
              <a:t>Subsisting upon God’s grace as a steward not an owner</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12DFE93-6452-4503-8F8E-3DDDCEED3F8B}"/>
              </a:ext>
            </a:extLst>
          </p:cNvPr>
          <p:cNvSpPr txBox="1"/>
          <p:nvPr/>
        </p:nvSpPr>
        <p:spPr>
          <a:xfrm>
            <a:off x="554488" y="5406019"/>
            <a:ext cx="147751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Calibri" panose="020F0502020204030204"/>
                <a:ea typeface="+mn-ea"/>
                <a:cs typeface="+mn-cs"/>
              </a:rPr>
              <a:t>#6</a:t>
            </a:r>
          </a:p>
        </p:txBody>
      </p:sp>
      <p:pic>
        <p:nvPicPr>
          <p:cNvPr id="5" name="Picture 4" descr="A close up of ware&#10;&#10;Description automatically generated">
            <a:extLst>
              <a:ext uri="{FF2B5EF4-FFF2-40B4-BE49-F238E27FC236}">
                <a16:creationId xmlns:a16="http://schemas.microsoft.com/office/drawing/2014/main" id="{036014B2-A8A7-4BB0-9452-577C04CB38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5018282"/>
            <a:ext cx="1978966" cy="1482314"/>
          </a:xfrm>
          <a:prstGeom prst="rect">
            <a:avLst/>
          </a:prstGeom>
        </p:spPr>
      </p:pic>
    </p:spTree>
    <p:extLst>
      <p:ext uri="{BB962C8B-B14F-4D97-AF65-F5344CB8AC3E}">
        <p14:creationId xmlns:p14="http://schemas.microsoft.com/office/powerpoint/2010/main" val="1398023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3AF0-CAF6-4AAC-869B-C75827BF7437}"/>
              </a:ext>
            </a:extLst>
          </p:cNvPr>
          <p:cNvSpPr>
            <a:spLocks noGrp="1"/>
          </p:cNvSpPr>
          <p:nvPr>
            <p:ph type="ctrTitle"/>
          </p:nvPr>
        </p:nvSpPr>
        <p:spPr>
          <a:xfrm>
            <a:off x="591670" y="419548"/>
            <a:ext cx="11048103" cy="5830645"/>
          </a:xfrm>
        </p:spPr>
        <p:txBody>
          <a:bodyPr>
            <a:noAutofit/>
          </a:bodyPr>
          <a:lstStyle/>
          <a:p>
            <a:pPr algn="l">
              <a:lnSpc>
                <a:spcPct val="100000"/>
              </a:lnSpc>
            </a:pPr>
            <a:r>
              <a:rPr lang="en-US" sz="7200" dirty="0">
                <a:solidFill>
                  <a:schemeClr val="bg1"/>
                </a:solidFill>
              </a:rPr>
              <a:t>		</a:t>
            </a:r>
            <a:r>
              <a:rPr lang="en-US" sz="7200" b="1" dirty="0">
                <a:solidFill>
                  <a:schemeClr val="bg1"/>
                </a:solidFill>
              </a:rPr>
              <a:t>Servant</a:t>
            </a:r>
            <a:br>
              <a:rPr lang="en-US" sz="7200" b="1" dirty="0">
                <a:solidFill>
                  <a:schemeClr val="bg1"/>
                </a:solidFill>
              </a:rPr>
            </a:br>
            <a:r>
              <a:rPr lang="en-US" sz="7200" b="1" dirty="0">
                <a:solidFill>
                  <a:schemeClr val="bg1"/>
                </a:solidFill>
              </a:rPr>
              <a:t>				Steward</a:t>
            </a:r>
            <a:br>
              <a:rPr lang="en-US" sz="7200" b="1" dirty="0">
                <a:solidFill>
                  <a:schemeClr val="bg1"/>
                </a:solidFill>
              </a:rPr>
            </a:br>
            <a:r>
              <a:rPr lang="en-US" sz="7200" b="1" dirty="0">
                <a:solidFill>
                  <a:schemeClr val="bg1"/>
                </a:solidFill>
              </a:rPr>
              <a:t>						Subsistence</a:t>
            </a:r>
            <a:br>
              <a:rPr lang="en-US" sz="5400" dirty="0">
                <a:solidFill>
                  <a:schemeClr val="bg1"/>
                </a:solidFill>
              </a:rPr>
            </a:br>
            <a:br>
              <a:rPr lang="en-US" sz="5400" dirty="0">
                <a:solidFill>
                  <a:schemeClr val="bg1"/>
                </a:solidFill>
              </a:rPr>
            </a:br>
            <a:r>
              <a:rPr lang="en-US" sz="4000" dirty="0">
                <a:solidFill>
                  <a:schemeClr val="bg1"/>
                </a:solidFill>
              </a:rPr>
              <a:t>The Holy Spirit helps me to realize nothing belongs to me – </a:t>
            </a:r>
            <a:r>
              <a:rPr lang="en-US" sz="4000" u="sng" dirty="0">
                <a:solidFill>
                  <a:schemeClr val="bg1"/>
                </a:solidFill>
              </a:rPr>
              <a:t>not even me</a:t>
            </a:r>
            <a:r>
              <a:rPr lang="en-US" sz="4000" dirty="0">
                <a:solidFill>
                  <a:schemeClr val="bg1"/>
                </a:solidFill>
              </a:rPr>
              <a:t> – I am at best a steward of grace.</a:t>
            </a:r>
            <a:endParaRPr lang="en-US" sz="5400" dirty="0">
              <a:solidFill>
                <a:schemeClr val="bg1"/>
              </a:solidFill>
            </a:endParaRPr>
          </a:p>
        </p:txBody>
      </p:sp>
    </p:spTree>
    <p:extLst>
      <p:ext uri="{BB962C8B-B14F-4D97-AF65-F5344CB8AC3E}">
        <p14:creationId xmlns:p14="http://schemas.microsoft.com/office/powerpoint/2010/main" val="1441139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3AF0-CAF6-4AAC-869B-C75827BF7437}"/>
              </a:ext>
            </a:extLst>
          </p:cNvPr>
          <p:cNvSpPr>
            <a:spLocks noGrp="1"/>
          </p:cNvSpPr>
          <p:nvPr>
            <p:ph type="ctrTitle"/>
          </p:nvPr>
        </p:nvSpPr>
        <p:spPr>
          <a:xfrm>
            <a:off x="591670" y="419548"/>
            <a:ext cx="11048103" cy="5830645"/>
          </a:xfrm>
        </p:spPr>
        <p:txBody>
          <a:bodyPr>
            <a:noAutofit/>
          </a:bodyPr>
          <a:lstStyle/>
          <a:p>
            <a:pPr algn="l">
              <a:lnSpc>
                <a:spcPct val="100000"/>
              </a:lnSpc>
            </a:pPr>
            <a:r>
              <a:rPr lang="en-US" sz="4000" dirty="0">
                <a:solidFill>
                  <a:schemeClr val="bg1"/>
                </a:solidFill>
              </a:rPr>
              <a:t>And if your eye causes you to stumble, </a:t>
            </a:r>
            <a:r>
              <a:rPr lang="en-US" sz="4000" u="sng" dirty="0">
                <a:solidFill>
                  <a:schemeClr val="bg1"/>
                </a:solidFill>
              </a:rPr>
              <a:t>pluck it out</a:t>
            </a:r>
            <a:r>
              <a:rPr lang="en-US" sz="4000" dirty="0">
                <a:solidFill>
                  <a:schemeClr val="bg1"/>
                </a:solidFill>
              </a:rPr>
              <a:t>. It is </a:t>
            </a:r>
            <a:r>
              <a:rPr lang="en-US" sz="4000" u="sng" dirty="0">
                <a:solidFill>
                  <a:schemeClr val="bg1"/>
                </a:solidFill>
              </a:rPr>
              <a:t>better for you to enter the kingdom of God</a:t>
            </a:r>
            <a:r>
              <a:rPr lang="en-US" sz="4000" dirty="0">
                <a:solidFill>
                  <a:schemeClr val="bg1"/>
                </a:solidFill>
              </a:rPr>
              <a:t> with one eye </a:t>
            </a:r>
            <a:r>
              <a:rPr lang="en-US" sz="4000" u="sng" dirty="0">
                <a:solidFill>
                  <a:schemeClr val="bg1"/>
                </a:solidFill>
              </a:rPr>
              <a:t>than to have two eyes and be thrown into hell</a:t>
            </a:r>
            <a:r>
              <a:rPr lang="en-US" sz="4000" dirty="0">
                <a:solidFill>
                  <a:schemeClr val="bg1"/>
                </a:solidFill>
              </a:rPr>
              <a:t>, where “ ‘the worms that eat them do not die, and the fire is not quenched.’</a:t>
            </a:r>
            <a:br>
              <a:rPr lang="en-US" sz="4000" dirty="0">
                <a:solidFill>
                  <a:schemeClr val="bg1"/>
                </a:solidFill>
              </a:rPr>
            </a:br>
            <a:br>
              <a:rPr lang="en-US" sz="4000" dirty="0">
                <a:solidFill>
                  <a:schemeClr val="bg1"/>
                </a:solidFill>
              </a:rPr>
            </a:br>
            <a:br>
              <a:rPr lang="en-US" sz="2800" dirty="0">
                <a:solidFill>
                  <a:schemeClr val="bg1"/>
                </a:solidFill>
              </a:rPr>
            </a:br>
            <a:r>
              <a:rPr lang="en-US" sz="5400" dirty="0">
                <a:solidFill>
                  <a:schemeClr val="bg1"/>
                </a:solidFill>
              </a:rPr>
              <a:t>		</a:t>
            </a:r>
            <a:r>
              <a:rPr lang="en-US" sz="3600" dirty="0">
                <a:solidFill>
                  <a:schemeClr val="bg1"/>
                </a:solidFill>
              </a:rPr>
              <a:t>							Mark 9:47</a:t>
            </a:r>
            <a:endParaRPr lang="en-US" sz="5400" dirty="0">
              <a:solidFill>
                <a:schemeClr val="bg1"/>
              </a:solidFill>
            </a:endParaRPr>
          </a:p>
        </p:txBody>
      </p:sp>
    </p:spTree>
    <p:extLst>
      <p:ext uri="{BB962C8B-B14F-4D97-AF65-F5344CB8AC3E}">
        <p14:creationId xmlns:p14="http://schemas.microsoft.com/office/powerpoint/2010/main" val="1118079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432099" y="743649"/>
            <a:ext cx="11327802" cy="38933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500" b="1" dirty="0">
                <a:solidFill>
                  <a:prstClr val="white"/>
                </a:solidFill>
                <a:latin typeface="Calibri" panose="020F0502020204030204"/>
              </a:rPr>
              <a:t>RADICAL</a:t>
            </a:r>
            <a:endParaRPr kumimoji="0" lang="en-US" sz="115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rPr>
              <a:t>Eliminate those things that can keep you from entering the Kingdom</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12DFE93-6452-4503-8F8E-3DDDCEED3F8B}"/>
              </a:ext>
            </a:extLst>
          </p:cNvPr>
          <p:cNvSpPr txBox="1"/>
          <p:nvPr/>
        </p:nvSpPr>
        <p:spPr>
          <a:xfrm>
            <a:off x="554488" y="5406019"/>
            <a:ext cx="147751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Calibri" panose="020F0502020204030204"/>
                <a:ea typeface="+mn-ea"/>
                <a:cs typeface="+mn-cs"/>
              </a:rPr>
              <a:t>#7</a:t>
            </a:r>
          </a:p>
        </p:txBody>
      </p:sp>
      <p:pic>
        <p:nvPicPr>
          <p:cNvPr id="5" name="Picture 4" descr="A close up of ware&#10;&#10;Description automatically generated">
            <a:extLst>
              <a:ext uri="{FF2B5EF4-FFF2-40B4-BE49-F238E27FC236}">
                <a16:creationId xmlns:a16="http://schemas.microsoft.com/office/drawing/2014/main" id="{036014B2-A8A7-4BB0-9452-577C04CB38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5018282"/>
            <a:ext cx="1978966" cy="1482314"/>
          </a:xfrm>
          <a:prstGeom prst="rect">
            <a:avLst/>
          </a:prstGeom>
        </p:spPr>
      </p:pic>
    </p:spTree>
    <p:extLst>
      <p:ext uri="{BB962C8B-B14F-4D97-AF65-F5344CB8AC3E}">
        <p14:creationId xmlns:p14="http://schemas.microsoft.com/office/powerpoint/2010/main" val="123097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3AF0-CAF6-4AAC-869B-C75827BF7437}"/>
              </a:ext>
            </a:extLst>
          </p:cNvPr>
          <p:cNvSpPr>
            <a:spLocks noGrp="1"/>
          </p:cNvSpPr>
          <p:nvPr>
            <p:ph type="ctrTitle"/>
          </p:nvPr>
        </p:nvSpPr>
        <p:spPr>
          <a:xfrm>
            <a:off x="591670" y="419548"/>
            <a:ext cx="11048103" cy="5830645"/>
          </a:xfrm>
        </p:spPr>
        <p:txBody>
          <a:bodyPr>
            <a:noAutofit/>
          </a:bodyPr>
          <a:lstStyle/>
          <a:p>
            <a:pPr algn="l">
              <a:lnSpc>
                <a:spcPct val="100000"/>
              </a:lnSpc>
            </a:pPr>
            <a:r>
              <a:rPr lang="en-US" sz="7200" dirty="0">
                <a:solidFill>
                  <a:schemeClr val="bg1"/>
                </a:solidFill>
              </a:rPr>
              <a:t>		</a:t>
            </a:r>
            <a:r>
              <a:rPr lang="en-US" sz="7200" b="1" dirty="0">
                <a:solidFill>
                  <a:schemeClr val="bg1"/>
                </a:solidFill>
              </a:rPr>
              <a:t>Hate</a:t>
            </a:r>
            <a:br>
              <a:rPr lang="en-US" sz="7200" b="1" dirty="0">
                <a:solidFill>
                  <a:schemeClr val="bg1"/>
                </a:solidFill>
              </a:rPr>
            </a:br>
            <a:r>
              <a:rPr lang="en-US" sz="7200" b="1" dirty="0">
                <a:solidFill>
                  <a:schemeClr val="bg1"/>
                </a:solidFill>
              </a:rPr>
              <a:t>				Banish</a:t>
            </a:r>
            <a:br>
              <a:rPr lang="en-US" sz="7200" b="1" dirty="0">
                <a:solidFill>
                  <a:schemeClr val="bg1"/>
                </a:solidFill>
              </a:rPr>
            </a:br>
            <a:r>
              <a:rPr lang="en-US" sz="7200" b="1" dirty="0">
                <a:solidFill>
                  <a:schemeClr val="bg1"/>
                </a:solidFill>
              </a:rPr>
              <a:t>						Break-Up</a:t>
            </a:r>
            <a:br>
              <a:rPr lang="en-US" sz="5400" dirty="0">
                <a:solidFill>
                  <a:schemeClr val="bg1"/>
                </a:solidFill>
              </a:rPr>
            </a:br>
            <a:br>
              <a:rPr lang="en-US" sz="5400" dirty="0">
                <a:solidFill>
                  <a:schemeClr val="bg1"/>
                </a:solidFill>
              </a:rPr>
            </a:br>
            <a:r>
              <a:rPr lang="en-US" sz="4000" dirty="0">
                <a:solidFill>
                  <a:schemeClr val="bg1"/>
                </a:solidFill>
              </a:rPr>
              <a:t>The Holy Spirit helps me to deeply dislike sin and attack even the desire.</a:t>
            </a:r>
            <a:endParaRPr lang="en-US" sz="5400" dirty="0">
              <a:solidFill>
                <a:schemeClr val="bg1"/>
              </a:solidFill>
            </a:endParaRPr>
          </a:p>
        </p:txBody>
      </p:sp>
    </p:spTree>
    <p:extLst>
      <p:ext uri="{BB962C8B-B14F-4D97-AF65-F5344CB8AC3E}">
        <p14:creationId xmlns:p14="http://schemas.microsoft.com/office/powerpoint/2010/main" val="1565781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227983" y="487138"/>
            <a:ext cx="11799065" cy="5262979"/>
          </a:xfrm>
          <a:prstGeom prst="rect">
            <a:avLst/>
          </a:prstGeom>
          <a:noFill/>
        </p:spPr>
        <p:txBody>
          <a:bodyPr wrap="square" rtlCol="0">
            <a:spAutoFit/>
          </a:bodyPr>
          <a:lstStyle/>
          <a:p>
            <a:r>
              <a:rPr lang="en-US" sz="4000" b="1" dirty="0">
                <a:solidFill>
                  <a:schemeClr val="bg1"/>
                </a:solidFill>
              </a:rPr>
              <a:t>		</a:t>
            </a:r>
            <a:r>
              <a:rPr lang="en-US" sz="4800" b="1" dirty="0">
                <a:solidFill>
                  <a:schemeClr val="bg1"/>
                </a:solidFill>
              </a:rPr>
              <a:t>DESIRE</a:t>
            </a:r>
          </a:p>
          <a:p>
            <a:r>
              <a:rPr lang="en-US" sz="4800" b="1" dirty="0">
                <a:solidFill>
                  <a:schemeClr val="bg1"/>
                </a:solidFill>
              </a:rPr>
              <a:t>			BORN-AGAIN</a:t>
            </a:r>
          </a:p>
          <a:p>
            <a:r>
              <a:rPr lang="en-US" sz="4800" b="1" dirty="0">
                <a:solidFill>
                  <a:schemeClr val="bg1"/>
                </a:solidFill>
              </a:rPr>
              <a:t>				RIGHTEOUS</a:t>
            </a:r>
          </a:p>
          <a:p>
            <a:r>
              <a:rPr lang="en-US" sz="4800" b="1" dirty="0">
                <a:solidFill>
                  <a:schemeClr val="bg1"/>
                </a:solidFill>
              </a:rPr>
              <a:t>					DOING</a:t>
            </a:r>
          </a:p>
          <a:p>
            <a:r>
              <a:rPr lang="en-US" sz="4800" b="1" dirty="0">
                <a:solidFill>
                  <a:schemeClr val="bg1"/>
                </a:solidFill>
              </a:rPr>
              <a:t>						EMPTYING</a:t>
            </a:r>
          </a:p>
          <a:p>
            <a:r>
              <a:rPr lang="en-US" sz="4800" b="1" dirty="0">
                <a:solidFill>
                  <a:schemeClr val="bg1"/>
                </a:solidFill>
              </a:rPr>
              <a:t>							DEPENDENT</a:t>
            </a:r>
          </a:p>
          <a:p>
            <a:r>
              <a:rPr lang="en-US" sz="4800" b="1" dirty="0">
                <a:solidFill>
                  <a:schemeClr val="bg1"/>
                </a:solidFill>
              </a:rPr>
              <a:t>								RADICAL</a:t>
            </a:r>
          </a:p>
        </p:txBody>
      </p:sp>
      <p:sp>
        <p:nvSpPr>
          <p:cNvPr id="3" name="TextBox 2">
            <a:extLst>
              <a:ext uri="{FF2B5EF4-FFF2-40B4-BE49-F238E27FC236}">
                <a16:creationId xmlns:a16="http://schemas.microsoft.com/office/drawing/2014/main" id="{44471201-E9FA-4AF1-BC25-1B3262C9D256}"/>
              </a:ext>
            </a:extLst>
          </p:cNvPr>
          <p:cNvSpPr txBox="1"/>
          <p:nvPr/>
        </p:nvSpPr>
        <p:spPr>
          <a:xfrm>
            <a:off x="227983" y="5905646"/>
            <a:ext cx="5100638" cy="769441"/>
          </a:xfrm>
          <a:prstGeom prst="rect">
            <a:avLst/>
          </a:prstGeom>
          <a:noFill/>
        </p:spPr>
        <p:txBody>
          <a:bodyPr wrap="square" rtlCol="0">
            <a:spAutoFit/>
          </a:bodyPr>
          <a:lstStyle/>
          <a:p>
            <a:r>
              <a:rPr lang="en-US" sz="4400" dirty="0">
                <a:solidFill>
                  <a:schemeClr val="bg1"/>
                </a:solidFill>
              </a:rPr>
              <a:t>CONCLUSION</a:t>
            </a:r>
          </a:p>
        </p:txBody>
      </p:sp>
      <p:pic>
        <p:nvPicPr>
          <p:cNvPr id="4" name="Picture 3">
            <a:extLst>
              <a:ext uri="{FF2B5EF4-FFF2-40B4-BE49-F238E27FC236}">
                <a16:creationId xmlns:a16="http://schemas.microsoft.com/office/drawing/2014/main" id="{A8929DD5-7935-4995-BB1C-CA45745CD9B3}"/>
              </a:ext>
            </a:extLst>
          </p:cNvPr>
          <p:cNvPicPr>
            <a:picLocks noChangeAspect="1"/>
          </p:cNvPicPr>
          <p:nvPr/>
        </p:nvPicPr>
        <p:blipFill>
          <a:blip r:embed="rId2"/>
          <a:stretch>
            <a:fillRect/>
          </a:stretch>
        </p:blipFill>
        <p:spPr>
          <a:xfrm flipH="1">
            <a:off x="1233713" y="584471"/>
            <a:ext cx="756323" cy="523412"/>
          </a:xfrm>
          <a:prstGeom prst="rect">
            <a:avLst/>
          </a:prstGeom>
        </p:spPr>
      </p:pic>
      <p:pic>
        <p:nvPicPr>
          <p:cNvPr id="5" name="Picture 4">
            <a:extLst>
              <a:ext uri="{FF2B5EF4-FFF2-40B4-BE49-F238E27FC236}">
                <a16:creationId xmlns:a16="http://schemas.microsoft.com/office/drawing/2014/main" id="{3CA3ABC8-EBE2-4813-9617-3C7C3FDB8B85}"/>
              </a:ext>
            </a:extLst>
          </p:cNvPr>
          <p:cNvPicPr>
            <a:picLocks noChangeAspect="1"/>
          </p:cNvPicPr>
          <p:nvPr/>
        </p:nvPicPr>
        <p:blipFill>
          <a:blip r:embed="rId3"/>
          <a:stretch>
            <a:fillRect/>
          </a:stretch>
        </p:blipFill>
        <p:spPr>
          <a:xfrm>
            <a:off x="2147501" y="1323535"/>
            <a:ext cx="755970" cy="524301"/>
          </a:xfrm>
          <a:prstGeom prst="rect">
            <a:avLst/>
          </a:prstGeom>
        </p:spPr>
      </p:pic>
      <p:pic>
        <p:nvPicPr>
          <p:cNvPr id="6" name="Picture 5">
            <a:extLst>
              <a:ext uri="{FF2B5EF4-FFF2-40B4-BE49-F238E27FC236}">
                <a16:creationId xmlns:a16="http://schemas.microsoft.com/office/drawing/2014/main" id="{8E5362D0-0738-4EB9-9E25-085E524DD00E}"/>
              </a:ext>
            </a:extLst>
          </p:cNvPr>
          <p:cNvPicPr>
            <a:picLocks noChangeAspect="1"/>
          </p:cNvPicPr>
          <p:nvPr/>
        </p:nvPicPr>
        <p:blipFill>
          <a:blip r:embed="rId3"/>
          <a:stretch>
            <a:fillRect/>
          </a:stretch>
        </p:blipFill>
        <p:spPr>
          <a:xfrm>
            <a:off x="3077028" y="2079873"/>
            <a:ext cx="711814" cy="493677"/>
          </a:xfrm>
          <a:prstGeom prst="rect">
            <a:avLst/>
          </a:prstGeom>
        </p:spPr>
      </p:pic>
      <p:pic>
        <p:nvPicPr>
          <p:cNvPr id="7" name="Picture 6">
            <a:extLst>
              <a:ext uri="{FF2B5EF4-FFF2-40B4-BE49-F238E27FC236}">
                <a16:creationId xmlns:a16="http://schemas.microsoft.com/office/drawing/2014/main" id="{906DFB58-5813-4790-A29D-BF76F6E32504}"/>
              </a:ext>
            </a:extLst>
          </p:cNvPr>
          <p:cNvPicPr>
            <a:picLocks noChangeAspect="1"/>
          </p:cNvPicPr>
          <p:nvPr/>
        </p:nvPicPr>
        <p:blipFill>
          <a:blip r:embed="rId3"/>
          <a:stretch>
            <a:fillRect/>
          </a:stretch>
        </p:blipFill>
        <p:spPr>
          <a:xfrm>
            <a:off x="3961787" y="2856476"/>
            <a:ext cx="755970" cy="524301"/>
          </a:xfrm>
          <a:prstGeom prst="rect">
            <a:avLst/>
          </a:prstGeom>
        </p:spPr>
      </p:pic>
      <p:pic>
        <p:nvPicPr>
          <p:cNvPr id="8" name="Picture 7">
            <a:extLst>
              <a:ext uri="{FF2B5EF4-FFF2-40B4-BE49-F238E27FC236}">
                <a16:creationId xmlns:a16="http://schemas.microsoft.com/office/drawing/2014/main" id="{E2E0B874-D2E2-403C-B61E-520F1534777F}"/>
              </a:ext>
            </a:extLst>
          </p:cNvPr>
          <p:cNvPicPr>
            <a:picLocks noChangeAspect="1"/>
          </p:cNvPicPr>
          <p:nvPr/>
        </p:nvPicPr>
        <p:blipFill>
          <a:blip r:embed="rId3"/>
          <a:stretch>
            <a:fillRect/>
          </a:stretch>
        </p:blipFill>
        <p:spPr>
          <a:xfrm>
            <a:off x="4921608" y="3544220"/>
            <a:ext cx="755970" cy="524301"/>
          </a:xfrm>
          <a:prstGeom prst="rect">
            <a:avLst/>
          </a:prstGeom>
        </p:spPr>
      </p:pic>
      <p:pic>
        <p:nvPicPr>
          <p:cNvPr id="9" name="Picture 8">
            <a:extLst>
              <a:ext uri="{FF2B5EF4-FFF2-40B4-BE49-F238E27FC236}">
                <a16:creationId xmlns:a16="http://schemas.microsoft.com/office/drawing/2014/main" id="{7ED8D08C-E703-4275-B26B-601F399BB9FE}"/>
              </a:ext>
            </a:extLst>
          </p:cNvPr>
          <p:cNvPicPr>
            <a:picLocks noChangeAspect="1"/>
          </p:cNvPicPr>
          <p:nvPr/>
        </p:nvPicPr>
        <p:blipFill>
          <a:blip r:embed="rId3"/>
          <a:stretch>
            <a:fillRect/>
          </a:stretch>
        </p:blipFill>
        <p:spPr>
          <a:xfrm>
            <a:off x="5834130" y="4240906"/>
            <a:ext cx="755970" cy="524301"/>
          </a:xfrm>
          <a:prstGeom prst="rect">
            <a:avLst/>
          </a:prstGeom>
        </p:spPr>
      </p:pic>
      <p:pic>
        <p:nvPicPr>
          <p:cNvPr id="10" name="Picture 9">
            <a:extLst>
              <a:ext uri="{FF2B5EF4-FFF2-40B4-BE49-F238E27FC236}">
                <a16:creationId xmlns:a16="http://schemas.microsoft.com/office/drawing/2014/main" id="{EE71338E-FC00-49FD-BBC1-F8A0AFC80237}"/>
              </a:ext>
            </a:extLst>
          </p:cNvPr>
          <p:cNvPicPr>
            <a:picLocks noChangeAspect="1"/>
          </p:cNvPicPr>
          <p:nvPr/>
        </p:nvPicPr>
        <p:blipFill>
          <a:blip r:embed="rId3"/>
          <a:stretch>
            <a:fillRect/>
          </a:stretch>
        </p:blipFill>
        <p:spPr>
          <a:xfrm>
            <a:off x="6719502" y="5015136"/>
            <a:ext cx="755970" cy="524301"/>
          </a:xfrm>
          <a:prstGeom prst="rect">
            <a:avLst/>
          </a:prstGeom>
        </p:spPr>
      </p:pic>
    </p:spTree>
    <p:extLst>
      <p:ext uri="{BB962C8B-B14F-4D97-AF65-F5344CB8AC3E}">
        <p14:creationId xmlns:p14="http://schemas.microsoft.com/office/powerpoint/2010/main" val="2072543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878541" y="1074509"/>
            <a:ext cx="10434917" cy="2862322"/>
          </a:xfrm>
          <a:prstGeom prst="rect">
            <a:avLst/>
          </a:prstGeom>
          <a:noFill/>
        </p:spPr>
        <p:txBody>
          <a:bodyPr wrap="square" rtlCol="0">
            <a:spAutoFit/>
          </a:bodyPr>
          <a:lstStyle/>
          <a:p>
            <a:r>
              <a:rPr lang="en-US" sz="6000" dirty="0">
                <a:solidFill>
                  <a:schemeClr val="bg1"/>
                </a:solidFill>
              </a:rPr>
              <a:t>Have you noticed that adversity brings with it a turning of the heart?</a:t>
            </a:r>
          </a:p>
        </p:txBody>
      </p:sp>
    </p:spTree>
    <p:extLst>
      <p:ext uri="{BB962C8B-B14F-4D97-AF65-F5344CB8AC3E}">
        <p14:creationId xmlns:p14="http://schemas.microsoft.com/office/powerpoint/2010/main" val="1772569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878541" y="1074509"/>
            <a:ext cx="10434917" cy="4708981"/>
          </a:xfrm>
          <a:prstGeom prst="rect">
            <a:avLst/>
          </a:prstGeom>
          <a:noFill/>
        </p:spPr>
        <p:txBody>
          <a:bodyPr wrap="square" rtlCol="0">
            <a:spAutoFit/>
          </a:bodyPr>
          <a:lstStyle/>
          <a:p>
            <a:r>
              <a:rPr lang="en-US" sz="6000" dirty="0">
                <a:solidFill>
                  <a:schemeClr val="bg1"/>
                </a:solidFill>
              </a:rPr>
              <a:t>Jesus constantly taught on the Kingdom of God, revealed the Kingdom of God, and invited people to enter it.  He has not changed! </a:t>
            </a:r>
          </a:p>
        </p:txBody>
      </p:sp>
    </p:spTree>
    <p:extLst>
      <p:ext uri="{BB962C8B-B14F-4D97-AF65-F5344CB8AC3E}">
        <p14:creationId xmlns:p14="http://schemas.microsoft.com/office/powerpoint/2010/main" val="826324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3AF0-CAF6-4AAC-869B-C75827BF7437}"/>
              </a:ext>
            </a:extLst>
          </p:cNvPr>
          <p:cNvSpPr>
            <a:spLocks noGrp="1"/>
          </p:cNvSpPr>
          <p:nvPr>
            <p:ph type="ctrTitle"/>
          </p:nvPr>
        </p:nvSpPr>
        <p:spPr>
          <a:xfrm>
            <a:off x="591670" y="419548"/>
            <a:ext cx="11048103" cy="5830645"/>
          </a:xfrm>
        </p:spPr>
        <p:txBody>
          <a:bodyPr>
            <a:noAutofit/>
          </a:bodyPr>
          <a:lstStyle/>
          <a:p>
            <a:pPr algn="l">
              <a:lnSpc>
                <a:spcPct val="100000"/>
              </a:lnSpc>
            </a:pPr>
            <a:r>
              <a:rPr lang="en-US" sz="4800" dirty="0">
                <a:solidFill>
                  <a:schemeClr val="bg1"/>
                </a:solidFill>
              </a:rPr>
              <a:t>“Woe to you, teachers of the law and Pharisees, you hypocrites! You shut the door of the kingdom of heaven in people’s faces. You yourselves do not enter, nor will you let those enter </a:t>
            </a:r>
            <a:r>
              <a:rPr lang="en-US" sz="4800" u="sng" dirty="0">
                <a:solidFill>
                  <a:schemeClr val="bg1"/>
                </a:solidFill>
              </a:rPr>
              <a:t>who are trying to</a:t>
            </a:r>
            <a:r>
              <a:rPr lang="en-US" sz="4800" dirty="0">
                <a:solidFill>
                  <a:schemeClr val="bg1"/>
                </a:solidFill>
              </a:rPr>
              <a:t>.”</a:t>
            </a:r>
            <a:br>
              <a:rPr lang="en-US" sz="4800" dirty="0">
                <a:solidFill>
                  <a:schemeClr val="bg1"/>
                </a:solidFill>
              </a:rPr>
            </a:br>
            <a:br>
              <a:rPr lang="en-US" sz="4800" dirty="0">
                <a:solidFill>
                  <a:schemeClr val="bg1"/>
                </a:solidFill>
              </a:rPr>
            </a:br>
            <a:br>
              <a:rPr lang="en-US" sz="2800" dirty="0">
                <a:solidFill>
                  <a:schemeClr val="bg1"/>
                </a:solidFill>
              </a:rPr>
            </a:br>
            <a:r>
              <a:rPr lang="en-US" sz="5400" dirty="0">
                <a:solidFill>
                  <a:schemeClr val="bg1"/>
                </a:solidFill>
              </a:rPr>
              <a:t>								</a:t>
            </a:r>
            <a:r>
              <a:rPr lang="en-US" sz="4000" dirty="0">
                <a:solidFill>
                  <a:schemeClr val="bg1"/>
                </a:solidFill>
              </a:rPr>
              <a:t>Matthew 23:13</a:t>
            </a:r>
            <a:endParaRPr lang="en-US" sz="5400" dirty="0">
              <a:solidFill>
                <a:schemeClr val="bg1"/>
              </a:solidFill>
            </a:endParaRPr>
          </a:p>
        </p:txBody>
      </p:sp>
    </p:spTree>
    <p:extLst>
      <p:ext uri="{BB962C8B-B14F-4D97-AF65-F5344CB8AC3E}">
        <p14:creationId xmlns:p14="http://schemas.microsoft.com/office/powerpoint/2010/main" val="327861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432099" y="743649"/>
            <a:ext cx="11327802" cy="3708708"/>
          </a:xfrm>
          <a:prstGeom prst="rect">
            <a:avLst/>
          </a:prstGeom>
          <a:noFill/>
        </p:spPr>
        <p:txBody>
          <a:bodyPr wrap="square" rtlCol="0">
            <a:spAutoFit/>
          </a:bodyPr>
          <a:lstStyle/>
          <a:p>
            <a:r>
              <a:rPr lang="en-US" sz="11500" dirty="0">
                <a:solidFill>
                  <a:schemeClr val="bg1"/>
                </a:solidFill>
              </a:rPr>
              <a:t>DESIRE</a:t>
            </a:r>
            <a:endParaRPr lang="en-US" dirty="0">
              <a:solidFill>
                <a:schemeClr val="bg1"/>
              </a:solidFill>
            </a:endParaRPr>
          </a:p>
          <a:p>
            <a:r>
              <a:rPr lang="en-US" sz="6000" dirty="0">
                <a:solidFill>
                  <a:schemeClr val="bg1"/>
                </a:solidFill>
              </a:rPr>
              <a:t>	Some sense of want-to in the direction of the Creator</a:t>
            </a:r>
          </a:p>
        </p:txBody>
      </p:sp>
      <p:sp>
        <p:nvSpPr>
          <p:cNvPr id="3" name="TextBox 2">
            <a:extLst>
              <a:ext uri="{FF2B5EF4-FFF2-40B4-BE49-F238E27FC236}">
                <a16:creationId xmlns:a16="http://schemas.microsoft.com/office/drawing/2014/main" id="{A12DFE93-6452-4503-8F8E-3DDDCEED3F8B}"/>
              </a:ext>
            </a:extLst>
          </p:cNvPr>
          <p:cNvSpPr txBox="1"/>
          <p:nvPr/>
        </p:nvSpPr>
        <p:spPr>
          <a:xfrm>
            <a:off x="554488" y="5406019"/>
            <a:ext cx="1477512" cy="1200329"/>
          </a:xfrm>
          <a:prstGeom prst="rect">
            <a:avLst/>
          </a:prstGeom>
          <a:noFill/>
        </p:spPr>
        <p:txBody>
          <a:bodyPr wrap="square" rtlCol="0">
            <a:spAutoFit/>
          </a:bodyPr>
          <a:lstStyle/>
          <a:p>
            <a:r>
              <a:rPr lang="en-US" sz="7200" dirty="0">
                <a:solidFill>
                  <a:schemeClr val="bg1"/>
                </a:solidFill>
              </a:rPr>
              <a:t>#1</a:t>
            </a:r>
          </a:p>
        </p:txBody>
      </p:sp>
      <p:pic>
        <p:nvPicPr>
          <p:cNvPr id="5" name="Picture 4" descr="A close up of ware&#10;&#10;Description automatically generated">
            <a:extLst>
              <a:ext uri="{FF2B5EF4-FFF2-40B4-BE49-F238E27FC236}">
                <a16:creationId xmlns:a16="http://schemas.microsoft.com/office/drawing/2014/main" id="{036014B2-A8A7-4BB0-9452-577C04CB38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5018282"/>
            <a:ext cx="1978966" cy="1482314"/>
          </a:xfrm>
          <a:prstGeom prst="rect">
            <a:avLst/>
          </a:prstGeom>
        </p:spPr>
      </p:pic>
    </p:spTree>
    <p:extLst>
      <p:ext uri="{BB962C8B-B14F-4D97-AF65-F5344CB8AC3E}">
        <p14:creationId xmlns:p14="http://schemas.microsoft.com/office/powerpoint/2010/main" val="3870516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3AF0-CAF6-4AAC-869B-C75827BF7437}"/>
              </a:ext>
            </a:extLst>
          </p:cNvPr>
          <p:cNvSpPr>
            <a:spLocks noGrp="1"/>
          </p:cNvSpPr>
          <p:nvPr>
            <p:ph type="ctrTitle"/>
          </p:nvPr>
        </p:nvSpPr>
        <p:spPr>
          <a:xfrm>
            <a:off x="591670" y="419548"/>
            <a:ext cx="11048103" cy="5830645"/>
          </a:xfrm>
        </p:spPr>
        <p:txBody>
          <a:bodyPr>
            <a:noAutofit/>
          </a:bodyPr>
          <a:lstStyle/>
          <a:p>
            <a:pPr algn="l">
              <a:lnSpc>
                <a:spcPct val="100000"/>
              </a:lnSpc>
            </a:pPr>
            <a:r>
              <a:rPr lang="en-US" sz="7200" dirty="0">
                <a:solidFill>
                  <a:schemeClr val="bg1"/>
                </a:solidFill>
              </a:rPr>
              <a:t>		</a:t>
            </a:r>
            <a:r>
              <a:rPr lang="en-US" sz="7200" b="1" dirty="0">
                <a:solidFill>
                  <a:schemeClr val="bg1"/>
                </a:solidFill>
              </a:rPr>
              <a:t>Hope</a:t>
            </a:r>
            <a:br>
              <a:rPr lang="en-US" sz="7200" b="1" dirty="0">
                <a:solidFill>
                  <a:schemeClr val="bg1"/>
                </a:solidFill>
              </a:rPr>
            </a:br>
            <a:r>
              <a:rPr lang="en-US" sz="7200" b="1" dirty="0">
                <a:solidFill>
                  <a:schemeClr val="bg1"/>
                </a:solidFill>
              </a:rPr>
              <a:t>				Possibility</a:t>
            </a:r>
            <a:br>
              <a:rPr lang="en-US" sz="7200" b="1" dirty="0">
                <a:solidFill>
                  <a:schemeClr val="bg1"/>
                </a:solidFill>
              </a:rPr>
            </a:br>
            <a:r>
              <a:rPr lang="en-US" sz="7200" b="1" dirty="0">
                <a:solidFill>
                  <a:schemeClr val="bg1"/>
                </a:solidFill>
              </a:rPr>
              <a:t>						Interest</a:t>
            </a:r>
            <a:br>
              <a:rPr lang="en-US" sz="5400" dirty="0">
                <a:solidFill>
                  <a:schemeClr val="bg1"/>
                </a:solidFill>
              </a:rPr>
            </a:br>
            <a:br>
              <a:rPr lang="en-US" sz="5400" dirty="0">
                <a:solidFill>
                  <a:schemeClr val="bg1"/>
                </a:solidFill>
              </a:rPr>
            </a:br>
            <a:r>
              <a:rPr lang="en-US" sz="4000" dirty="0">
                <a:solidFill>
                  <a:schemeClr val="bg1"/>
                </a:solidFill>
              </a:rPr>
              <a:t>The Holy Spirit intersects with us in those places to draw us towards God.  These connect into our heart.</a:t>
            </a:r>
            <a:endParaRPr lang="en-US" sz="5400" dirty="0">
              <a:solidFill>
                <a:schemeClr val="bg1"/>
              </a:solidFill>
            </a:endParaRPr>
          </a:p>
        </p:txBody>
      </p:sp>
    </p:spTree>
    <p:extLst>
      <p:ext uri="{BB962C8B-B14F-4D97-AF65-F5344CB8AC3E}">
        <p14:creationId xmlns:p14="http://schemas.microsoft.com/office/powerpoint/2010/main" val="3994333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3AF0-CAF6-4AAC-869B-C75827BF7437}"/>
              </a:ext>
            </a:extLst>
          </p:cNvPr>
          <p:cNvSpPr>
            <a:spLocks noGrp="1"/>
          </p:cNvSpPr>
          <p:nvPr>
            <p:ph type="ctrTitle"/>
          </p:nvPr>
        </p:nvSpPr>
        <p:spPr>
          <a:xfrm>
            <a:off x="591670" y="419548"/>
            <a:ext cx="11048103" cy="5830645"/>
          </a:xfrm>
        </p:spPr>
        <p:txBody>
          <a:bodyPr>
            <a:noAutofit/>
          </a:bodyPr>
          <a:lstStyle/>
          <a:p>
            <a:pPr algn="l">
              <a:lnSpc>
                <a:spcPct val="100000"/>
              </a:lnSpc>
            </a:pPr>
            <a:r>
              <a:rPr lang="en-US" sz="5400" dirty="0">
                <a:solidFill>
                  <a:schemeClr val="bg1"/>
                </a:solidFill>
              </a:rPr>
              <a:t>Jesus answered, “Very truly I tell you, no one can enter the kingdom of God unless they are born of water and the Spirit.”</a:t>
            </a:r>
            <a:br>
              <a:rPr lang="en-US" sz="4800" dirty="0">
                <a:solidFill>
                  <a:schemeClr val="bg1"/>
                </a:solidFill>
              </a:rPr>
            </a:br>
            <a:br>
              <a:rPr lang="en-US" sz="2800" dirty="0">
                <a:solidFill>
                  <a:schemeClr val="bg1"/>
                </a:solidFill>
              </a:rPr>
            </a:br>
            <a:r>
              <a:rPr lang="en-US" sz="5400" dirty="0">
                <a:solidFill>
                  <a:schemeClr val="bg1"/>
                </a:solidFill>
              </a:rPr>
              <a:t>								</a:t>
            </a:r>
            <a:r>
              <a:rPr lang="en-US" sz="4000" dirty="0">
                <a:solidFill>
                  <a:schemeClr val="bg1"/>
                </a:solidFill>
              </a:rPr>
              <a:t>John 3:5</a:t>
            </a:r>
            <a:endParaRPr lang="en-US" sz="5400" dirty="0">
              <a:solidFill>
                <a:schemeClr val="bg1"/>
              </a:solidFill>
            </a:endParaRPr>
          </a:p>
        </p:txBody>
      </p:sp>
    </p:spTree>
    <p:extLst>
      <p:ext uri="{BB962C8B-B14F-4D97-AF65-F5344CB8AC3E}">
        <p14:creationId xmlns:p14="http://schemas.microsoft.com/office/powerpoint/2010/main" val="1746865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432099" y="743649"/>
            <a:ext cx="11327802" cy="39857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a:noFill/>
                </a:ln>
                <a:solidFill>
                  <a:prstClr val="white"/>
                </a:solidFill>
                <a:effectLst/>
                <a:uLnTx/>
                <a:uFillTx/>
                <a:latin typeface="Calibri" panose="020F0502020204030204"/>
                <a:ea typeface="+mn-ea"/>
                <a:cs typeface="+mn-cs"/>
              </a:rPr>
              <a:t>BORN AGAIN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Supernatural event when the spirit is connected to God.</a:t>
            </a:r>
          </a:p>
        </p:txBody>
      </p:sp>
      <p:sp>
        <p:nvSpPr>
          <p:cNvPr id="3" name="TextBox 2">
            <a:extLst>
              <a:ext uri="{FF2B5EF4-FFF2-40B4-BE49-F238E27FC236}">
                <a16:creationId xmlns:a16="http://schemas.microsoft.com/office/drawing/2014/main" id="{A12DFE93-6452-4503-8F8E-3DDDCEED3F8B}"/>
              </a:ext>
            </a:extLst>
          </p:cNvPr>
          <p:cNvSpPr txBox="1"/>
          <p:nvPr/>
        </p:nvSpPr>
        <p:spPr>
          <a:xfrm>
            <a:off x="554488" y="5406019"/>
            <a:ext cx="147751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pic>
        <p:nvPicPr>
          <p:cNvPr id="5" name="Picture 4" descr="A close up of ware&#10;&#10;Description automatically generated">
            <a:extLst>
              <a:ext uri="{FF2B5EF4-FFF2-40B4-BE49-F238E27FC236}">
                <a16:creationId xmlns:a16="http://schemas.microsoft.com/office/drawing/2014/main" id="{036014B2-A8A7-4BB0-9452-577C04CB38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5018282"/>
            <a:ext cx="1978966" cy="1482314"/>
          </a:xfrm>
          <a:prstGeom prst="rect">
            <a:avLst/>
          </a:prstGeom>
        </p:spPr>
      </p:pic>
    </p:spTree>
    <p:extLst>
      <p:ext uri="{BB962C8B-B14F-4D97-AF65-F5344CB8AC3E}">
        <p14:creationId xmlns:p14="http://schemas.microsoft.com/office/powerpoint/2010/main" val="6235684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7958BCF2561F4E933D5DE3003915E1" ma:contentTypeVersion="9" ma:contentTypeDescription="Create a new document." ma:contentTypeScope="" ma:versionID="fcd4d223fc7977871c83f1d5c6e2a2d9">
  <xsd:schema xmlns:xsd="http://www.w3.org/2001/XMLSchema" xmlns:xs="http://www.w3.org/2001/XMLSchema" xmlns:p="http://schemas.microsoft.com/office/2006/metadata/properties" xmlns:ns3="f1de84c5-8ec0-4a44-bb5d-ae2076cefafc" targetNamespace="http://schemas.microsoft.com/office/2006/metadata/properties" ma:root="true" ma:fieldsID="222fe502d271eaca68ddb494e4fd7b3d" ns3:_="">
    <xsd:import namespace="f1de84c5-8ec0-4a44-bb5d-ae2076cefaf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de84c5-8ec0-4a44-bb5d-ae2076cefaf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7CF068-635D-43F5-BF04-EC759DDD0E46}">
  <ds:schemaRefs>
    <ds:schemaRef ds:uri="f1de84c5-8ec0-4a44-bb5d-ae2076cefafc"/>
    <ds:schemaRef ds:uri="http://schemas.microsoft.com/office/2006/metadata/properties"/>
    <ds:schemaRef ds:uri="http://schemas.microsoft.com/office/infopath/2007/PartnerControls"/>
    <ds:schemaRef ds:uri="http://schemas.microsoft.com/office/2006/documentManagement/types"/>
    <ds:schemaRef ds:uri="http://purl.org/dc/elements/1.1/"/>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335DD4D6-9194-42D0-BF58-4FD325A65B8E}">
  <ds:schemaRefs>
    <ds:schemaRef ds:uri="http://schemas.microsoft.com/sharepoint/v3/contenttype/forms"/>
  </ds:schemaRefs>
</ds:datastoreItem>
</file>

<file path=customXml/itemProps3.xml><?xml version="1.0" encoding="utf-8"?>
<ds:datastoreItem xmlns:ds="http://schemas.openxmlformats.org/officeDocument/2006/customXml" ds:itemID="{ED5E3417-C2E8-43F7-94E1-5FAE6AE889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de84c5-8ec0-4a44-bb5d-ae2076cefa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495</TotalTime>
  <Words>988</Words>
  <Application>Microsoft Office PowerPoint</Application>
  <PresentationFormat>Widescreen</PresentationFormat>
  <Paragraphs>53</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AFTERMATH  7 KEYS TO KINGDOM ENTRANCE</vt:lpstr>
      <vt:lpstr>PowerPoint Presentation</vt:lpstr>
      <vt:lpstr>PowerPoint Presentation</vt:lpstr>
      <vt:lpstr>PowerPoint Presentation</vt:lpstr>
      <vt:lpstr>“Woe to you, teachers of the law and Pharisees, you hypocrites! You shut the door of the kingdom of heaven in people’s faces. You yourselves do not enter, nor will you let those enter who are trying to.”           Matthew 23:13</vt:lpstr>
      <vt:lpstr>PowerPoint Presentation</vt:lpstr>
      <vt:lpstr>  Hope     Possibility       Interest  The Holy Spirit intersects with us in those places to draw us towards God.  These connect into our heart.</vt:lpstr>
      <vt:lpstr>Jesus answered, “Very truly I tell you, no one can enter the kingdom of God unless they are born of water and the Spirit.”          John 3:5</vt:lpstr>
      <vt:lpstr>PowerPoint Presentation</vt:lpstr>
      <vt:lpstr>  Revelation     Repentance       Resurrection  The Holy Spirit shows us our sin and its impact upon Jesus.  We are made alive to God in our heart.</vt:lpstr>
      <vt:lpstr>“For I tell you that unless your righteousness surpasses that of the Pharisees and the teachers of the law, you will certainly not enter the kingdom of heaven.”           Matthew 5:20</vt:lpstr>
      <vt:lpstr>PowerPoint Presentation</vt:lpstr>
      <vt:lpstr>  Conviction     Change       Challenge  The Holy Spirit shows us how Jesus pleases the Father and places that standing upon us.</vt:lpstr>
      <vt:lpstr>“Not everyone who says to me, ‘Lord, Lord,’ will enter the kingdom of heaven, but only the one who does the will of my Father who is in heaven. Many will say to me on that day, ‘Lord, Lord, did we not prophesy in your name and in your name drive out demons and in your name perform many miracles?’ Then I will tell them plainly, ‘I never knew you. Away from me, you evildoers!’         Matthew 7:21</vt:lpstr>
      <vt:lpstr>PowerPoint Presentation</vt:lpstr>
      <vt:lpstr>  Faith”ing”     Risking       Standing  The Holy Spirit urges to act upon what it means to have Jesus Christ as Lord in our life.</vt:lpstr>
      <vt:lpstr>He called a little child to him, and placed the child among them. And he said: “Truly I tell you, unless you change and become like little children, you will never enter the kingdom of heaven. Therefore, whoever takes the lowly position of this child is the greatest in the kingdom of heaven. And whoever welcomes one such child in my name welcomes me.    Matthew 18:2-5; Mark 10:15; Luke 18:17</vt:lpstr>
      <vt:lpstr>PowerPoint Presentation</vt:lpstr>
      <vt:lpstr>  Change     Humility       No Standing  The Holy Spirit urges me to be like Jesus and become empty so he can fill me up with Himself.</vt:lpstr>
      <vt:lpstr>Then Jesus said to his disciples, “Truly I tell you, it is hard for someone who is rich to enter the kingdom of heaven. Again I tell you, it is easier for a camel to go through the eye of a needle than for someone who is rich to enter the kingdom of God.” When the disciples heard this, they were greatly astonished and asked, “Who then can be saved?”    Matthew 19:23,24; Mark 10:23-25;Luke 18:24,25</vt:lpstr>
      <vt:lpstr>PowerPoint Presentation</vt:lpstr>
      <vt:lpstr>  Servant     Steward       Subsistence  The Holy Spirit helps me to realize nothing belongs to me – not even me – I am at best a steward of grace.</vt:lpstr>
      <vt:lpstr>And if your eye causes you to stumble, pluck it out. It is better for you to enter the kingdom of God with one eye than to have two eyes and be thrown into hell, where “ ‘the worms that eat them do not die, and the fire is not quenched.’            Mark 9:47</vt:lpstr>
      <vt:lpstr>PowerPoint Presentation</vt:lpstr>
      <vt:lpstr>  Hate     Banish       Break-Up  The Holy Spirit helps me to deeply dislike sin and attack even the desire.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SHELTER INg PLACE</dc:title>
  <dc:creator>Douglas Martin</dc:creator>
  <cp:lastModifiedBy>Douglas Martin</cp:lastModifiedBy>
  <cp:revision>28</cp:revision>
  <cp:lastPrinted>2020-05-15T17:54:07Z</cp:lastPrinted>
  <dcterms:created xsi:type="dcterms:W3CDTF">2020-03-28T15:27:57Z</dcterms:created>
  <dcterms:modified xsi:type="dcterms:W3CDTF">2020-05-15T21:37:42Z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0x010100967958BCF2561F4E933D5DE3003915E1</vt:lpwstr>
  </property>
</Properties>
</file>