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257" r:id="rId6"/>
    <p:sldId id="459" r:id="rId7"/>
    <p:sldId id="395" r:id="rId8"/>
    <p:sldId id="460" r:id="rId9"/>
    <p:sldId id="410" r:id="rId10"/>
    <p:sldId id="415" r:id="rId11"/>
    <p:sldId id="411" r:id="rId12"/>
    <p:sldId id="416" r:id="rId13"/>
    <p:sldId id="417" r:id="rId14"/>
    <p:sldId id="418" r:id="rId15"/>
    <p:sldId id="461" r:id="rId16"/>
    <p:sldId id="394" r:id="rId17"/>
    <p:sldId id="462" r:id="rId18"/>
    <p:sldId id="371" r:id="rId19"/>
    <p:sldId id="406" r:id="rId20"/>
    <p:sldId id="407" r:id="rId21"/>
    <p:sldId id="409" r:id="rId22"/>
    <p:sldId id="408" r:id="rId23"/>
    <p:sldId id="419" r:id="rId24"/>
    <p:sldId id="463" r:id="rId25"/>
    <p:sldId id="420" r:id="rId26"/>
    <p:sldId id="425" r:id="rId27"/>
    <p:sldId id="428" r:id="rId28"/>
    <p:sldId id="426" r:id="rId29"/>
    <p:sldId id="429" r:id="rId30"/>
    <p:sldId id="424" r:id="rId31"/>
    <p:sldId id="430" r:id="rId32"/>
    <p:sldId id="464" r:id="rId33"/>
    <p:sldId id="431" r:id="rId34"/>
    <p:sldId id="444" r:id="rId35"/>
    <p:sldId id="436" r:id="rId36"/>
    <p:sldId id="437" r:id="rId37"/>
    <p:sldId id="465" r:id="rId38"/>
    <p:sldId id="438" r:id="rId39"/>
    <p:sldId id="445" r:id="rId40"/>
    <p:sldId id="446" r:id="rId41"/>
    <p:sldId id="443" r:id="rId42"/>
    <p:sldId id="466" r:id="rId43"/>
    <p:sldId id="448" r:id="rId44"/>
    <p:sldId id="455" r:id="rId45"/>
    <p:sldId id="449" r:id="rId46"/>
    <p:sldId id="450" r:id="rId47"/>
    <p:sldId id="451" r:id="rId48"/>
    <p:sldId id="467" r:id="rId49"/>
    <p:sldId id="452" r:id="rId50"/>
    <p:sldId id="457" r:id="rId51"/>
    <p:sldId id="456" r:id="rId52"/>
    <p:sldId id="458" r:id="rId53"/>
    <p:sldId id="40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CE62D-E6AE-4F59-A0E5-81CF00C3BEC8}" v="50" dt="2020-05-09T17:39:5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6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5/9/2020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5/9/2020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a:bodyPr>
          <a:lstStyle/>
          <a:p>
            <a:r>
              <a:rPr lang="en-US" sz="9600" b="1" dirty="0">
                <a:solidFill>
                  <a:schemeClr val="bg1"/>
                </a:solidFill>
              </a:rPr>
              <a:t>AFTERMATH</a:t>
            </a:r>
            <a:br>
              <a:rPr lang="en-US" sz="9600" b="1" dirty="0"/>
            </a:br>
            <a:r>
              <a:rPr lang="en-US" dirty="0">
                <a:solidFill>
                  <a:schemeClr val="bg1"/>
                </a:solidFill>
              </a:rPr>
              <a:t> SEVEN MOTHERS</a:t>
            </a:r>
            <a:endParaRPr lang="en-US" sz="1380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Again she conceived, and when she gave birth to a son she said, “Now at last my husband will become attached to me, because I have borne him three sons.” So he was named Levi. </a:t>
            </a:r>
            <a:br>
              <a:rPr lang="en-US" sz="4000" dirty="0"/>
            </a:br>
            <a:br>
              <a:rPr lang="en-US" sz="2800" dirty="0">
                <a:solidFill>
                  <a:schemeClr val="bg1"/>
                </a:solidFill>
              </a:rPr>
            </a:br>
            <a:r>
              <a:rPr lang="en-US" sz="5400" dirty="0">
                <a:solidFill>
                  <a:schemeClr val="bg1"/>
                </a:solidFill>
              </a:rPr>
              <a:t>								</a:t>
            </a:r>
            <a:r>
              <a:rPr lang="en-US" sz="4000" dirty="0">
                <a:solidFill>
                  <a:schemeClr val="bg1"/>
                </a:solidFill>
              </a:rPr>
              <a:t>Genesis 29:31-35</a:t>
            </a:r>
            <a:endParaRPr lang="en-US" sz="5400" dirty="0">
              <a:solidFill>
                <a:schemeClr val="bg1"/>
              </a:solidFill>
            </a:endParaRPr>
          </a:p>
        </p:txBody>
      </p:sp>
    </p:spTree>
    <p:extLst>
      <p:ext uri="{BB962C8B-B14F-4D97-AF65-F5344CB8AC3E}">
        <p14:creationId xmlns:p14="http://schemas.microsoft.com/office/powerpoint/2010/main" val="253327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She conceived again, and when she gave birth to a son she said, </a:t>
            </a:r>
            <a:r>
              <a:rPr lang="en-US" sz="5400" u="sng" dirty="0">
                <a:solidFill>
                  <a:schemeClr val="bg1"/>
                </a:solidFill>
              </a:rPr>
              <a:t>“This time I will praise the Lord.” So she named him Judah.</a:t>
            </a:r>
            <a:r>
              <a:rPr lang="en-US" sz="5400" dirty="0">
                <a:solidFill>
                  <a:schemeClr val="bg1"/>
                </a:solidFill>
              </a:rPr>
              <a:t> Then she stopped having children.</a:t>
            </a:r>
            <a:br>
              <a:rPr lang="en-US" sz="4000" dirty="0"/>
            </a:br>
            <a:br>
              <a:rPr lang="en-US" sz="2800" dirty="0">
                <a:solidFill>
                  <a:schemeClr val="bg1"/>
                </a:solidFill>
              </a:rPr>
            </a:br>
            <a:r>
              <a:rPr lang="en-US" sz="5400" dirty="0">
                <a:solidFill>
                  <a:schemeClr val="bg1"/>
                </a:solidFill>
              </a:rPr>
              <a:t>								</a:t>
            </a:r>
            <a:r>
              <a:rPr lang="en-US" sz="4000" dirty="0">
                <a:solidFill>
                  <a:schemeClr val="bg1"/>
                </a:solidFill>
              </a:rPr>
              <a:t>Genesis 29:31-35</a:t>
            </a:r>
            <a:endParaRPr lang="en-US" sz="5400" dirty="0">
              <a:solidFill>
                <a:schemeClr val="bg1"/>
              </a:solidFill>
            </a:endParaRPr>
          </a:p>
        </p:txBody>
      </p:sp>
    </p:spTree>
    <p:extLst>
      <p:ext uri="{BB962C8B-B14F-4D97-AF65-F5344CB8AC3E}">
        <p14:creationId xmlns:p14="http://schemas.microsoft.com/office/powerpoint/2010/main" val="11017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34702" y="277850"/>
            <a:ext cx="11327802" cy="4632037"/>
          </a:xfrm>
          <a:prstGeom prst="rect">
            <a:avLst/>
          </a:prstGeom>
          <a:noFill/>
        </p:spPr>
        <p:txBody>
          <a:bodyPr wrap="square" rtlCol="0">
            <a:spAutoFit/>
          </a:bodyPr>
          <a:lstStyle/>
          <a:p>
            <a:r>
              <a:rPr lang="en-US" sz="11500" dirty="0">
                <a:solidFill>
                  <a:schemeClr val="bg1"/>
                </a:solidFill>
              </a:rPr>
              <a:t>LEAH</a:t>
            </a:r>
          </a:p>
          <a:p>
            <a:endParaRPr lang="en-US" sz="6000" dirty="0">
              <a:solidFill>
                <a:schemeClr val="bg1"/>
              </a:solidFill>
            </a:endParaRPr>
          </a:p>
          <a:p>
            <a:r>
              <a:rPr lang="en-US" sz="6000" dirty="0">
                <a:solidFill>
                  <a:schemeClr val="bg1"/>
                </a:solidFill>
              </a:rPr>
              <a:t>	</a:t>
            </a:r>
            <a:r>
              <a:rPr lang="en-US" sz="6600" dirty="0">
                <a:solidFill>
                  <a:schemeClr val="bg1"/>
                </a:solidFill>
              </a:rPr>
              <a:t>Discovers Praise in Adversity</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45311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370701"/>
          </a:xfrm>
          <a:prstGeom prst="rect">
            <a:avLst/>
          </a:prstGeom>
          <a:noFill/>
        </p:spPr>
        <p:txBody>
          <a:bodyPr wrap="square" rtlCol="0">
            <a:spAutoFit/>
          </a:bodyPr>
          <a:lstStyle/>
          <a:p>
            <a:r>
              <a:rPr lang="en-US" sz="11500" dirty="0">
                <a:solidFill>
                  <a:schemeClr val="bg1"/>
                </a:solidFill>
              </a:rPr>
              <a:t>JOCHEBED</a:t>
            </a:r>
          </a:p>
          <a:p>
            <a:endParaRPr lang="en-US" sz="6000" dirty="0">
              <a:solidFill>
                <a:schemeClr val="bg1"/>
              </a:solidFill>
            </a:endParaRPr>
          </a:p>
          <a:p>
            <a:r>
              <a:rPr lang="en-US" sz="6000" dirty="0">
                <a:solidFill>
                  <a:schemeClr val="bg1"/>
                </a:solidFill>
              </a:rPr>
              <a:t>	Miracle-</a:t>
            </a:r>
            <a:r>
              <a:rPr lang="en-US" sz="5400" dirty="0">
                <a:solidFill>
                  <a:schemeClr val="bg1"/>
                </a:solidFill>
              </a:rPr>
              <a:t>Mother of </a:t>
            </a:r>
          </a:p>
          <a:p>
            <a:r>
              <a:rPr lang="en-US" sz="5400" dirty="0">
                <a:solidFill>
                  <a:schemeClr val="bg1"/>
                </a:solidFill>
              </a:rPr>
              <a:t>				Aaron, Miriam, &amp; Moses</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44486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6386364"/>
          </a:xfrm>
          <a:prstGeom prst="rect">
            <a:avLst/>
          </a:prstGeom>
          <a:noFill/>
        </p:spPr>
        <p:txBody>
          <a:bodyPr wrap="square" rtlCol="0">
            <a:spAutoFit/>
          </a:bodyPr>
          <a:lstStyle/>
          <a:p>
            <a:r>
              <a:rPr lang="en-US" sz="11500" dirty="0">
                <a:solidFill>
                  <a:schemeClr val="bg1"/>
                </a:solidFill>
              </a:rPr>
              <a:t>JOCHEBED</a:t>
            </a:r>
          </a:p>
          <a:p>
            <a:endParaRPr lang="en-US" sz="6000" dirty="0">
              <a:solidFill>
                <a:schemeClr val="bg1"/>
              </a:solidFill>
            </a:endParaRPr>
          </a:p>
          <a:p>
            <a:r>
              <a:rPr lang="en-US" sz="6000" dirty="0">
                <a:solidFill>
                  <a:schemeClr val="bg1"/>
                </a:solidFill>
              </a:rPr>
              <a:t>LIVED in the AFTERMATH of political upheaval and regime change in Egypt / euthanasia</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6574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Now a man of the tribe of Levi married a Levite woman, and she became pregnant and gave birth to a son. When she saw that </a:t>
            </a:r>
            <a:r>
              <a:rPr lang="en-US" sz="4000" u="sng" dirty="0">
                <a:solidFill>
                  <a:schemeClr val="bg1"/>
                </a:solidFill>
              </a:rPr>
              <a:t>he was a fine child</a:t>
            </a:r>
            <a:r>
              <a:rPr lang="en-US" sz="4000" dirty="0">
                <a:solidFill>
                  <a:schemeClr val="bg1"/>
                </a:solidFill>
              </a:rPr>
              <a:t>, </a:t>
            </a:r>
            <a:r>
              <a:rPr lang="en-US" sz="4000" u="sng" dirty="0">
                <a:solidFill>
                  <a:schemeClr val="bg1"/>
                </a:solidFill>
              </a:rPr>
              <a:t>she hid him for three months</a:t>
            </a:r>
            <a:r>
              <a:rPr lang="en-US" sz="4000" dirty="0">
                <a:solidFill>
                  <a:schemeClr val="bg1"/>
                </a:solidFill>
              </a:rPr>
              <a:t>. But when she could hide him no longer, she got a papyrus basket for him and coated it with tar and pitch. Then she placed the child in it and put it among the reeds along the bank of the Nile.</a:t>
            </a:r>
            <a:br>
              <a:rPr lang="en-US" sz="2800" dirty="0">
                <a:solidFill>
                  <a:schemeClr val="bg1"/>
                </a:solidFill>
              </a:rPr>
            </a:br>
            <a:r>
              <a:rPr lang="en-US" sz="5400" dirty="0">
                <a:solidFill>
                  <a:schemeClr val="bg1"/>
                </a:solidFill>
              </a:rPr>
              <a:t>								</a:t>
            </a:r>
            <a:r>
              <a:rPr lang="en-US" sz="4000" dirty="0">
                <a:solidFill>
                  <a:schemeClr val="bg1"/>
                </a:solidFill>
              </a:rPr>
              <a:t>Exodus 2:1-10</a:t>
            </a:r>
            <a:endParaRPr lang="en-US" sz="5400" dirty="0">
              <a:solidFill>
                <a:schemeClr val="bg1"/>
              </a:solidFill>
            </a:endParaRPr>
          </a:p>
        </p:txBody>
      </p:sp>
    </p:spTree>
    <p:extLst>
      <p:ext uri="{BB962C8B-B14F-4D97-AF65-F5344CB8AC3E}">
        <p14:creationId xmlns:p14="http://schemas.microsoft.com/office/powerpoint/2010/main" val="57396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247426" y="419548"/>
            <a:ext cx="11693562" cy="5830645"/>
          </a:xfrm>
        </p:spPr>
        <p:txBody>
          <a:bodyPr>
            <a:noAutofit/>
          </a:bodyPr>
          <a:lstStyle/>
          <a:p>
            <a:pPr algn="l"/>
            <a:r>
              <a:rPr lang="en-US" sz="4000" dirty="0">
                <a:solidFill>
                  <a:schemeClr val="bg1"/>
                </a:solidFill>
              </a:rPr>
              <a:t>His sister stood at a distance to see what would happen to him. Then Pharaoh’s daughter went down to the Nile to bathe, and her attendants were walking along the riverbank. She saw the basket among the reeds and sent her female slave to get it. She opened it and saw the baby. He was crying, and she felt sorry for him. “This is one of the Hebrew babies,” she said. Then his sister asked Pharaoh’s daughter, “Shall I go and get one of the Hebrew women to nurse the baby for you</a:t>
            </a:r>
            <a:br>
              <a:rPr lang="en-US" sz="4000" dirty="0">
                <a:solidFill>
                  <a:schemeClr val="bg1"/>
                </a:solidFill>
              </a:rPr>
            </a:br>
            <a:br>
              <a:rPr lang="en-US" sz="2000" dirty="0">
                <a:solidFill>
                  <a:schemeClr val="bg1"/>
                </a:solidFill>
              </a:rPr>
            </a:br>
            <a:r>
              <a:rPr lang="en-US" sz="2000" dirty="0">
                <a:solidFill>
                  <a:schemeClr val="bg1"/>
                </a:solidFill>
              </a:rPr>
              <a:t>								</a:t>
            </a:r>
            <a:r>
              <a:rPr lang="en-US" sz="4000" dirty="0">
                <a:solidFill>
                  <a:schemeClr val="bg1"/>
                </a:solidFill>
              </a:rPr>
              <a:t>Exodus 2:1-10</a:t>
            </a:r>
            <a:endParaRPr lang="en-US" sz="5400" dirty="0">
              <a:solidFill>
                <a:schemeClr val="bg1"/>
              </a:solidFill>
            </a:endParaRPr>
          </a:p>
        </p:txBody>
      </p:sp>
    </p:spTree>
    <p:extLst>
      <p:ext uri="{BB962C8B-B14F-4D97-AF65-F5344CB8AC3E}">
        <p14:creationId xmlns:p14="http://schemas.microsoft.com/office/powerpoint/2010/main" val="294209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r>
              <a:rPr lang="en-US" sz="4400" dirty="0">
                <a:solidFill>
                  <a:schemeClr val="bg1"/>
                </a:solidFill>
              </a:rPr>
              <a:t>“Yes, go,” she answered. So the girl went and got the baby’s mother. Pharaoh’s daughter said to her, “Take this baby and nurse him for me, and I will pay you.” So the woman took the baby and nursed him. When the child grew older, she took him to Pharaoh’s daughter and he became her son. She named him Moses, saying, “I drew him out of the water.”</a:t>
            </a:r>
            <a:br>
              <a:rPr lang="en-US" sz="5400" dirty="0">
                <a:solidFill>
                  <a:schemeClr val="bg1"/>
                </a:solidFill>
              </a:rPr>
            </a:br>
            <a:r>
              <a:rPr lang="en-US" sz="5400" dirty="0">
                <a:solidFill>
                  <a:schemeClr val="bg1"/>
                </a:solidFill>
              </a:rPr>
              <a:t>								</a:t>
            </a:r>
            <a:r>
              <a:rPr lang="en-US" sz="4000" dirty="0">
                <a:solidFill>
                  <a:schemeClr val="bg1"/>
                </a:solidFill>
              </a:rPr>
              <a:t>Matthew 5:1-12</a:t>
            </a:r>
            <a:endParaRPr lang="en-US" sz="5400" dirty="0">
              <a:solidFill>
                <a:schemeClr val="bg1"/>
              </a:solidFill>
            </a:endParaRPr>
          </a:p>
        </p:txBody>
      </p:sp>
    </p:spTree>
    <p:extLst>
      <p:ext uri="{BB962C8B-B14F-4D97-AF65-F5344CB8AC3E}">
        <p14:creationId xmlns:p14="http://schemas.microsoft.com/office/powerpoint/2010/main" val="197267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r>
              <a:rPr lang="en-US" sz="4400" dirty="0">
                <a:solidFill>
                  <a:schemeClr val="bg1"/>
                </a:solidFill>
              </a:rPr>
              <a:t>By faith Moses’ parents hid him for three months after he was born, because they saw he was no ordinary child, and they were not afraid of the king’s edict.</a:t>
            </a:r>
            <a:br>
              <a:rPr lang="en-US" sz="4400" dirty="0">
                <a:solidFill>
                  <a:schemeClr val="bg1"/>
                </a:solidFill>
              </a:rPr>
            </a:br>
            <a:br>
              <a:rPr lang="en-US" sz="5400" dirty="0">
                <a:solidFill>
                  <a:schemeClr val="bg1"/>
                </a:solidFill>
              </a:rPr>
            </a:br>
            <a:r>
              <a:rPr lang="en-US" sz="5400" dirty="0">
                <a:solidFill>
                  <a:schemeClr val="bg1"/>
                </a:solidFill>
              </a:rPr>
              <a:t>								</a:t>
            </a:r>
            <a:r>
              <a:rPr lang="en-US" sz="4000" dirty="0">
                <a:solidFill>
                  <a:schemeClr val="bg1"/>
                </a:solidFill>
              </a:rPr>
              <a:t>Hebrews 11:23</a:t>
            </a:r>
            <a:endParaRPr lang="en-US" sz="5400" dirty="0">
              <a:solidFill>
                <a:schemeClr val="bg1"/>
              </a:solidFill>
            </a:endParaRPr>
          </a:p>
        </p:txBody>
      </p:sp>
    </p:spTree>
    <p:extLst>
      <p:ext uri="{BB962C8B-B14F-4D97-AF65-F5344CB8AC3E}">
        <p14:creationId xmlns:p14="http://schemas.microsoft.com/office/powerpoint/2010/main" val="171207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4632037"/>
          </a:xfrm>
          <a:prstGeom prst="rect">
            <a:avLst/>
          </a:prstGeom>
          <a:noFill/>
        </p:spPr>
        <p:txBody>
          <a:bodyPr wrap="square" rtlCol="0">
            <a:spAutoFit/>
          </a:bodyPr>
          <a:lstStyle/>
          <a:p>
            <a:r>
              <a:rPr lang="en-US" sz="11500" dirty="0">
                <a:solidFill>
                  <a:schemeClr val="bg1"/>
                </a:solidFill>
              </a:rPr>
              <a:t>JOCHEBED</a:t>
            </a:r>
          </a:p>
          <a:p>
            <a:endParaRPr lang="en-US" sz="6000" dirty="0">
              <a:solidFill>
                <a:schemeClr val="bg1"/>
              </a:solidFill>
            </a:endParaRPr>
          </a:p>
          <a:p>
            <a:r>
              <a:rPr lang="en-US" sz="6000" dirty="0">
                <a:solidFill>
                  <a:schemeClr val="bg1"/>
                </a:solidFill>
              </a:rPr>
              <a:t>	</a:t>
            </a:r>
            <a:r>
              <a:rPr lang="en-US" sz="6600" dirty="0">
                <a:solidFill>
                  <a:schemeClr val="bg1"/>
                </a:solidFill>
              </a:rPr>
              <a:t>Perceptive &amp; Courageous</a:t>
            </a:r>
          </a:p>
          <a:p>
            <a:r>
              <a:rPr lang="en-US" sz="5400" dirty="0">
                <a:solidFill>
                  <a:schemeClr val="bg1"/>
                </a:solidFill>
              </a:rPr>
              <a:t>		</a:t>
            </a:r>
            <a:endParaRPr lang="en-US" sz="6000" dirty="0">
              <a:solidFill>
                <a:schemeClr val="bg1"/>
              </a:solidFill>
            </a:endParaRPr>
          </a:p>
        </p:txBody>
      </p:sp>
      <p:sp>
        <p:nvSpPr>
          <p:cNvPr id="3" name="Rectangle 2">
            <a:extLst>
              <a:ext uri="{FF2B5EF4-FFF2-40B4-BE49-F238E27FC236}">
                <a16:creationId xmlns:a16="http://schemas.microsoft.com/office/drawing/2014/main" id="{628738FA-0967-4D11-937C-42BB35BBDF37}"/>
              </a:ext>
            </a:extLst>
          </p:cNvPr>
          <p:cNvSpPr/>
          <p:nvPr/>
        </p:nvSpPr>
        <p:spPr>
          <a:xfrm>
            <a:off x="3048000" y="1582341"/>
            <a:ext cx="6096000" cy="3693319"/>
          </a:xfrm>
          <a:prstGeom prst="rect">
            <a:avLst/>
          </a:prstGeom>
        </p:spPr>
        <p:txBody>
          <a:bodyPr>
            <a:spAutoFit/>
          </a:bodyPr>
          <a:lstStyle/>
          <a:p>
            <a:r>
              <a:rPr lang="en-US" dirty="0"/>
              <a:t>When the Lord saw that Leah was not loved, he enabled her to conceive, but Rachel remained childless. Leah became pregnant and gave birth to a son. She named him Reuben, for she said, “It is because the Lord has seen my misery. Surely my husband will love me now.” She conceived again, and when she gave birth to a son she said, “Because the Lord heard that I am not loved, he gave me this one too.” So she named him Simeon. Again she conceived, and when she gave birth to a son she said, “Now at last my husband will become attached to me, because I have borne him three sons.” So he was named Levi. She conceived again, and when she gave birth to a son she said, “This time I will praise the Lord.” So she named him Judah. Then she stopped having children.</a:t>
            </a:r>
          </a:p>
        </p:txBody>
      </p:sp>
    </p:spTree>
    <p:extLst>
      <p:ext uri="{BB962C8B-B14F-4D97-AF65-F5344CB8AC3E}">
        <p14:creationId xmlns:p14="http://schemas.microsoft.com/office/powerpoint/2010/main" val="41402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64198" y="2289530"/>
            <a:ext cx="11327802" cy="1938992"/>
          </a:xfrm>
          <a:prstGeom prst="rect">
            <a:avLst/>
          </a:prstGeom>
          <a:noFill/>
        </p:spPr>
        <p:txBody>
          <a:bodyPr wrap="square" rtlCol="0">
            <a:spAutoFit/>
          </a:bodyPr>
          <a:lstStyle/>
          <a:p>
            <a:r>
              <a:rPr lang="en-US" sz="6000" dirty="0">
                <a:solidFill>
                  <a:schemeClr val="bg1"/>
                </a:solidFill>
              </a:rPr>
              <a:t>Encouragement for the uncertain days we are walking through…</a:t>
            </a:r>
          </a:p>
        </p:txBody>
      </p:sp>
    </p:spTree>
    <p:extLst>
      <p:ext uri="{BB962C8B-B14F-4D97-AF65-F5344CB8AC3E}">
        <p14:creationId xmlns:p14="http://schemas.microsoft.com/office/powerpoint/2010/main" val="26915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4539704"/>
          </a:xfrm>
          <a:prstGeom prst="rect">
            <a:avLst/>
          </a:prstGeom>
          <a:noFill/>
        </p:spPr>
        <p:txBody>
          <a:bodyPr wrap="square" rtlCol="0">
            <a:spAutoFit/>
          </a:bodyPr>
          <a:lstStyle/>
          <a:p>
            <a:r>
              <a:rPr lang="en-US" sz="11500" dirty="0">
                <a:solidFill>
                  <a:schemeClr val="bg1"/>
                </a:solidFill>
              </a:rPr>
              <a:t>MRS. MANOAH</a:t>
            </a:r>
          </a:p>
          <a:p>
            <a:endParaRPr lang="en-US" sz="6000" dirty="0">
              <a:solidFill>
                <a:schemeClr val="bg1"/>
              </a:solidFill>
            </a:endParaRPr>
          </a:p>
          <a:p>
            <a:r>
              <a:rPr lang="en-US" sz="6000" dirty="0">
                <a:solidFill>
                  <a:schemeClr val="bg1"/>
                </a:solidFill>
              </a:rPr>
              <a:t>	Miracle-</a:t>
            </a:r>
            <a:r>
              <a:rPr lang="en-US" sz="5400" dirty="0">
                <a:solidFill>
                  <a:schemeClr val="bg1"/>
                </a:solidFill>
              </a:rPr>
              <a:t>Mother of Samson</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38865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6386364"/>
          </a:xfrm>
          <a:prstGeom prst="rect">
            <a:avLst/>
          </a:prstGeom>
          <a:noFill/>
        </p:spPr>
        <p:txBody>
          <a:bodyPr wrap="square" rtlCol="0">
            <a:spAutoFit/>
          </a:bodyPr>
          <a:lstStyle/>
          <a:p>
            <a:r>
              <a:rPr lang="en-US" sz="11500" dirty="0">
                <a:solidFill>
                  <a:schemeClr val="bg1"/>
                </a:solidFill>
              </a:rPr>
              <a:t>MRS. MANOAH</a:t>
            </a:r>
          </a:p>
          <a:p>
            <a:endParaRPr lang="en-US" sz="6000" dirty="0">
              <a:solidFill>
                <a:schemeClr val="bg1"/>
              </a:solidFill>
            </a:endParaRPr>
          </a:p>
          <a:p>
            <a:r>
              <a:rPr lang="en-US" sz="6000" dirty="0">
                <a:solidFill>
                  <a:schemeClr val="bg1"/>
                </a:solidFill>
              </a:rPr>
              <a:t>	LIVED in the AFTERMATH of Israelite anarchy and the resulting Philistine affliction</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119801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A certain man of </a:t>
            </a:r>
            <a:r>
              <a:rPr lang="en-US" sz="4000" dirty="0" err="1">
                <a:solidFill>
                  <a:schemeClr val="bg1"/>
                </a:solidFill>
              </a:rPr>
              <a:t>Zorah</a:t>
            </a:r>
            <a:r>
              <a:rPr lang="en-US" sz="4000" dirty="0">
                <a:solidFill>
                  <a:schemeClr val="bg1"/>
                </a:solidFill>
              </a:rPr>
              <a:t>, named Manoah, from the clan of the Danites, had a wife who was childless, unable to give birth. The angel of the LORD appeared to her and said, “You are barren and childless, but you are going to become pregnant and give birth to a son. Now see to it that you drink no wine or other fermented drink and that you do not eat anything unclean. </a:t>
            </a:r>
            <a:br>
              <a:rPr lang="en-US" sz="4000" dirty="0">
                <a:solidFill>
                  <a:schemeClr val="bg1"/>
                </a:solidFill>
              </a:rPr>
            </a:br>
            <a:r>
              <a:rPr lang="en-US" sz="5400" dirty="0">
                <a:solidFill>
                  <a:schemeClr val="bg1"/>
                </a:solidFill>
              </a:rPr>
              <a:t>								</a:t>
            </a:r>
            <a:r>
              <a:rPr lang="en-US" sz="4000" dirty="0">
                <a:solidFill>
                  <a:schemeClr val="bg1"/>
                </a:solidFill>
              </a:rPr>
              <a:t>Judges 13:2-13</a:t>
            </a:r>
            <a:endParaRPr lang="en-US" sz="5400" dirty="0">
              <a:solidFill>
                <a:schemeClr val="bg1"/>
              </a:solidFill>
            </a:endParaRPr>
          </a:p>
        </p:txBody>
      </p:sp>
    </p:spTree>
    <p:extLst>
      <p:ext uri="{BB962C8B-B14F-4D97-AF65-F5344CB8AC3E}">
        <p14:creationId xmlns:p14="http://schemas.microsoft.com/office/powerpoint/2010/main" val="127600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800" dirty="0">
                <a:solidFill>
                  <a:schemeClr val="bg1"/>
                </a:solidFill>
              </a:rPr>
              <a:t>You will become pregnant and have a son whose head is never to be touched by a razor because the boy is to be a Nazirite, dedicated to God from the womb. He will take the lead in delivering Israel from the hands of the Philistines.”</a:t>
            </a:r>
            <a:br>
              <a:rPr lang="en-US" sz="4800" dirty="0">
                <a:solidFill>
                  <a:schemeClr val="bg1"/>
                </a:solidFill>
              </a:rPr>
            </a:br>
            <a:r>
              <a:rPr lang="en-US" sz="5400" dirty="0">
                <a:solidFill>
                  <a:schemeClr val="bg1"/>
                </a:solidFill>
              </a:rPr>
              <a:t>								</a:t>
            </a:r>
            <a:r>
              <a:rPr lang="en-US" sz="4000" dirty="0">
                <a:solidFill>
                  <a:schemeClr val="bg1"/>
                </a:solidFill>
              </a:rPr>
              <a:t>Judges 13:2-13</a:t>
            </a:r>
            <a:endParaRPr lang="en-US" sz="5400" dirty="0">
              <a:solidFill>
                <a:schemeClr val="bg1"/>
              </a:solidFill>
            </a:endParaRPr>
          </a:p>
        </p:txBody>
      </p:sp>
    </p:spTree>
    <p:extLst>
      <p:ext uri="{BB962C8B-B14F-4D97-AF65-F5344CB8AC3E}">
        <p14:creationId xmlns:p14="http://schemas.microsoft.com/office/powerpoint/2010/main" val="368581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Then the woman went to her husband and told him, “A man of God came to me. He looked like an angel of God, very awesome. I didn’t ask him where he came from, and he didn’t tell me his name. But he said to me, ‘You will become pregnant and have a son. Now then, drink no wine or other fermented drink and do not eat anything unclean, because the boy will be a Nazirite of God from the womb until the day of his death.’ ”</a:t>
            </a:r>
            <a:r>
              <a:rPr lang="en-US" sz="5400" dirty="0">
                <a:solidFill>
                  <a:schemeClr val="bg1"/>
                </a:solidFill>
              </a:rPr>
              <a:t>				</a:t>
            </a:r>
            <a:r>
              <a:rPr lang="en-US" sz="4000" dirty="0">
                <a:solidFill>
                  <a:schemeClr val="bg1"/>
                </a:solidFill>
              </a:rPr>
              <a:t>Judges 13:2-13</a:t>
            </a:r>
            <a:endParaRPr lang="en-US" sz="5400" dirty="0">
              <a:solidFill>
                <a:schemeClr val="bg1"/>
              </a:solidFill>
            </a:endParaRPr>
          </a:p>
        </p:txBody>
      </p:sp>
    </p:spTree>
    <p:extLst>
      <p:ext uri="{BB962C8B-B14F-4D97-AF65-F5344CB8AC3E}">
        <p14:creationId xmlns:p14="http://schemas.microsoft.com/office/powerpoint/2010/main" val="75734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Then Manoah prayed to the LORD: “Pardon your servant, Lord. I beg you to let the man of God you sent to us come again to teach us how to bring up the boy who is to be born.” God heard Manoah, and the angel of God came again to the woman while she was out in the field; but her husband Manoah was not with her. The woman hurried to tell her husband, “He’s here! The man who appeared to me the other day!”</a:t>
            </a:r>
            <a:r>
              <a:rPr lang="en-US" sz="5400" dirty="0">
                <a:solidFill>
                  <a:schemeClr val="bg1"/>
                </a:solidFill>
              </a:rPr>
              <a:t>							</a:t>
            </a:r>
            <a:r>
              <a:rPr lang="en-US" sz="4000" dirty="0">
                <a:solidFill>
                  <a:schemeClr val="bg1"/>
                </a:solidFill>
              </a:rPr>
              <a:t>Judges 13:2-13</a:t>
            </a:r>
            <a:endParaRPr lang="en-US" sz="5400" dirty="0">
              <a:solidFill>
                <a:schemeClr val="bg1"/>
              </a:solidFill>
            </a:endParaRPr>
          </a:p>
        </p:txBody>
      </p:sp>
    </p:spTree>
    <p:extLst>
      <p:ext uri="{BB962C8B-B14F-4D97-AF65-F5344CB8AC3E}">
        <p14:creationId xmlns:p14="http://schemas.microsoft.com/office/powerpoint/2010/main" val="139373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3600" dirty="0">
                <a:solidFill>
                  <a:schemeClr val="bg1"/>
                </a:solidFill>
              </a:rPr>
              <a:t>Manoah got up and followed his wife. When he came to the man, he said, “Are you the man who talked to my wife?” “I am,” he said. So Manoah asked him, “When your words are fulfilled, what is to be the rule that governs the boy’s life and work?” The angel of the LORD answered, “Your wife must do all that I have told her. She must not eat anything that comes from the grapevine, nor drink any wine or other fermented drink nor eat anything unclean. She must do everything I have commanded her.”</a:t>
            </a:r>
            <a:br>
              <a:rPr lang="en-US" sz="2800" dirty="0">
                <a:solidFill>
                  <a:schemeClr val="bg1"/>
                </a:solidFill>
              </a:rPr>
            </a:br>
            <a:r>
              <a:rPr lang="en-US" sz="5400" dirty="0">
                <a:solidFill>
                  <a:schemeClr val="bg1"/>
                </a:solidFill>
              </a:rPr>
              <a:t>								</a:t>
            </a:r>
            <a:r>
              <a:rPr lang="en-US" sz="4000" dirty="0">
                <a:solidFill>
                  <a:schemeClr val="bg1"/>
                </a:solidFill>
              </a:rPr>
              <a:t>Judges 13:2-13</a:t>
            </a:r>
            <a:endParaRPr lang="en-US" sz="5400" dirty="0">
              <a:solidFill>
                <a:schemeClr val="bg1"/>
              </a:solidFill>
            </a:endParaRPr>
          </a:p>
        </p:txBody>
      </p:sp>
    </p:spTree>
    <p:extLst>
      <p:ext uri="{BB962C8B-B14F-4D97-AF65-F5344CB8AC3E}">
        <p14:creationId xmlns:p14="http://schemas.microsoft.com/office/powerpoint/2010/main" val="359237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647700"/>
          </a:xfrm>
          <a:prstGeom prst="rect">
            <a:avLst/>
          </a:prstGeom>
          <a:noFill/>
        </p:spPr>
        <p:txBody>
          <a:bodyPr wrap="square" rtlCol="0">
            <a:spAutoFit/>
          </a:bodyPr>
          <a:lstStyle/>
          <a:p>
            <a:r>
              <a:rPr lang="en-US" sz="11500" dirty="0">
                <a:solidFill>
                  <a:schemeClr val="bg1"/>
                </a:solidFill>
              </a:rPr>
              <a:t>MRS MANOAH</a:t>
            </a:r>
          </a:p>
          <a:p>
            <a:endParaRPr lang="en-US" sz="6000" dirty="0">
              <a:solidFill>
                <a:schemeClr val="bg1"/>
              </a:solidFill>
            </a:endParaRPr>
          </a:p>
          <a:p>
            <a:r>
              <a:rPr lang="en-US" sz="6000" dirty="0">
                <a:solidFill>
                  <a:schemeClr val="bg1"/>
                </a:solidFill>
              </a:rPr>
              <a:t>	</a:t>
            </a:r>
            <a:r>
              <a:rPr lang="en-US" sz="6600" dirty="0">
                <a:solidFill>
                  <a:schemeClr val="bg1"/>
                </a:solidFill>
              </a:rPr>
              <a:t>Divine Sight &amp; Insight</a:t>
            </a:r>
          </a:p>
          <a:p>
            <a:r>
              <a:rPr lang="en-US" sz="6600" dirty="0">
                <a:solidFill>
                  <a:schemeClr val="bg1"/>
                </a:solidFill>
              </a:rPr>
              <a:t>	Dedication to Detail</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4196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370701"/>
          </a:xfrm>
          <a:prstGeom prst="rect">
            <a:avLst/>
          </a:prstGeom>
          <a:noFill/>
        </p:spPr>
        <p:txBody>
          <a:bodyPr wrap="square" rtlCol="0">
            <a:spAutoFit/>
          </a:bodyPr>
          <a:lstStyle/>
          <a:p>
            <a:r>
              <a:rPr lang="en-US" sz="11500" dirty="0">
                <a:solidFill>
                  <a:schemeClr val="bg1"/>
                </a:solidFill>
              </a:rPr>
              <a:t>HANNAH</a:t>
            </a:r>
          </a:p>
          <a:p>
            <a:endParaRPr lang="en-US" sz="6000" dirty="0">
              <a:solidFill>
                <a:schemeClr val="bg1"/>
              </a:solidFill>
            </a:endParaRPr>
          </a:p>
          <a:p>
            <a:r>
              <a:rPr lang="en-US" sz="6000" dirty="0">
                <a:solidFill>
                  <a:schemeClr val="bg1"/>
                </a:solidFill>
              </a:rPr>
              <a:t>	Miracle-</a:t>
            </a:r>
            <a:r>
              <a:rPr lang="en-US" sz="5400" dirty="0">
                <a:solidFill>
                  <a:schemeClr val="bg1"/>
                </a:solidFill>
              </a:rPr>
              <a:t>Mother of Samuel then 3 brothers and 2 sisters</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85911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1672" y="654367"/>
            <a:ext cx="11327802" cy="6386364"/>
          </a:xfrm>
          <a:prstGeom prst="rect">
            <a:avLst/>
          </a:prstGeom>
          <a:noFill/>
        </p:spPr>
        <p:txBody>
          <a:bodyPr wrap="square" rtlCol="0">
            <a:spAutoFit/>
          </a:bodyPr>
          <a:lstStyle/>
          <a:p>
            <a:r>
              <a:rPr lang="en-US" sz="11500" dirty="0">
                <a:solidFill>
                  <a:schemeClr val="bg1"/>
                </a:solidFill>
              </a:rPr>
              <a:t>HANNAH</a:t>
            </a:r>
          </a:p>
          <a:p>
            <a:endParaRPr lang="en-US" sz="6000" dirty="0">
              <a:solidFill>
                <a:schemeClr val="bg1"/>
              </a:solidFill>
            </a:endParaRPr>
          </a:p>
          <a:p>
            <a:r>
              <a:rPr lang="en-US" sz="6000" dirty="0">
                <a:solidFill>
                  <a:schemeClr val="bg1"/>
                </a:solidFill>
              </a:rPr>
              <a:t>	LIVED in the AFTERMATH of corrupt spiritual leadership and in conflict at home with a rival wife</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5460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67379" y="2171196"/>
            <a:ext cx="11327802" cy="2862322"/>
          </a:xfrm>
          <a:prstGeom prst="rect">
            <a:avLst/>
          </a:prstGeom>
          <a:noFill/>
        </p:spPr>
        <p:txBody>
          <a:bodyPr wrap="square" rtlCol="0">
            <a:spAutoFit/>
          </a:bodyPr>
          <a:lstStyle/>
          <a:p>
            <a:r>
              <a:rPr lang="en-US" sz="6000" dirty="0">
                <a:solidFill>
                  <a:schemeClr val="bg1"/>
                </a:solidFill>
              </a:rPr>
              <a:t>These seven ladies walked through crisis aftermath where their world was shaken to its foundations.</a:t>
            </a:r>
          </a:p>
        </p:txBody>
      </p:sp>
    </p:spTree>
    <p:extLst>
      <p:ext uri="{BB962C8B-B14F-4D97-AF65-F5344CB8AC3E}">
        <p14:creationId xmlns:p14="http://schemas.microsoft.com/office/powerpoint/2010/main" val="2362322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400" dirty="0">
                <a:solidFill>
                  <a:schemeClr val="bg1"/>
                </a:solidFill>
              </a:rPr>
              <a:t>After he was weaned, she took the boy with her, young as he was, along with a three-year-old bull, an ephah of flour and a skin of wine, and brought him to the house of the Lord at Shiloh. When the bull had been sacrificed, they brought the boy to Eli, and she said to him,</a:t>
            </a:r>
            <a:br>
              <a:rPr lang="en-US" sz="4000" dirty="0"/>
            </a:br>
            <a:br>
              <a:rPr lang="en-US" sz="4000" dirty="0">
                <a:solidFill>
                  <a:schemeClr val="bg1"/>
                </a:solidFill>
              </a:rPr>
            </a:br>
            <a:r>
              <a:rPr lang="en-US" sz="5400" dirty="0">
                <a:solidFill>
                  <a:schemeClr val="bg1"/>
                </a:solidFill>
              </a:rPr>
              <a:t>								</a:t>
            </a:r>
            <a:r>
              <a:rPr lang="en-US" sz="4000" dirty="0">
                <a:solidFill>
                  <a:schemeClr val="bg1"/>
                </a:solidFill>
              </a:rPr>
              <a:t>1 Sam 2:24-28</a:t>
            </a:r>
            <a:endParaRPr lang="en-US" sz="5400" dirty="0">
              <a:solidFill>
                <a:schemeClr val="bg1"/>
              </a:solidFill>
            </a:endParaRPr>
          </a:p>
        </p:txBody>
      </p:sp>
    </p:spTree>
    <p:extLst>
      <p:ext uri="{BB962C8B-B14F-4D97-AF65-F5344CB8AC3E}">
        <p14:creationId xmlns:p14="http://schemas.microsoft.com/office/powerpoint/2010/main" val="79643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400" dirty="0">
                <a:solidFill>
                  <a:schemeClr val="bg1"/>
                </a:solidFill>
              </a:rPr>
              <a:t>“Pardon me, my lord. As surely as you live, I am the woman who stood here beside you praying to the Lord. I prayed for this child, and the Lord has granted me what I asked of him. So now I give him to the Lord. For his whole life he will be given over to the Lord.”</a:t>
            </a:r>
            <a:br>
              <a:rPr lang="en-US" sz="4400" dirty="0">
                <a:solidFill>
                  <a:schemeClr val="bg1"/>
                </a:solidFill>
              </a:rPr>
            </a:br>
            <a:br>
              <a:rPr lang="en-US" sz="4000" dirty="0">
                <a:solidFill>
                  <a:schemeClr val="bg1"/>
                </a:solidFill>
              </a:rPr>
            </a:br>
            <a:r>
              <a:rPr lang="en-US" sz="5400" dirty="0">
                <a:solidFill>
                  <a:schemeClr val="bg1"/>
                </a:solidFill>
              </a:rPr>
              <a:t>								</a:t>
            </a:r>
            <a:r>
              <a:rPr lang="en-US" sz="4000" dirty="0">
                <a:solidFill>
                  <a:schemeClr val="bg1"/>
                </a:solidFill>
              </a:rPr>
              <a:t>1 Sam 2:24-28</a:t>
            </a:r>
            <a:endParaRPr lang="en-US" sz="5400" dirty="0">
              <a:solidFill>
                <a:schemeClr val="bg1"/>
              </a:solidFill>
            </a:endParaRPr>
          </a:p>
        </p:txBody>
      </p:sp>
    </p:spTree>
    <p:extLst>
      <p:ext uri="{BB962C8B-B14F-4D97-AF65-F5344CB8AC3E}">
        <p14:creationId xmlns:p14="http://schemas.microsoft.com/office/powerpoint/2010/main" val="439608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4632037"/>
          </a:xfrm>
          <a:prstGeom prst="rect">
            <a:avLst/>
          </a:prstGeom>
          <a:noFill/>
        </p:spPr>
        <p:txBody>
          <a:bodyPr wrap="square" rtlCol="0">
            <a:spAutoFit/>
          </a:bodyPr>
          <a:lstStyle/>
          <a:p>
            <a:r>
              <a:rPr lang="en-US" sz="11500" dirty="0">
                <a:solidFill>
                  <a:schemeClr val="bg1"/>
                </a:solidFill>
              </a:rPr>
              <a:t>HANNAH</a:t>
            </a:r>
          </a:p>
          <a:p>
            <a:endParaRPr lang="en-US" sz="6000" dirty="0">
              <a:solidFill>
                <a:schemeClr val="bg1"/>
              </a:solidFill>
            </a:endParaRPr>
          </a:p>
          <a:p>
            <a:r>
              <a:rPr lang="en-US" sz="6000" dirty="0">
                <a:solidFill>
                  <a:schemeClr val="bg1"/>
                </a:solidFill>
              </a:rPr>
              <a:t>	</a:t>
            </a:r>
            <a:r>
              <a:rPr lang="en-US" sz="6600" dirty="0">
                <a:solidFill>
                  <a:schemeClr val="bg1"/>
                </a:solidFill>
              </a:rPr>
              <a:t>Devoted to God</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016328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4539704"/>
          </a:xfrm>
          <a:prstGeom prst="rect">
            <a:avLst/>
          </a:prstGeom>
          <a:noFill/>
        </p:spPr>
        <p:txBody>
          <a:bodyPr wrap="square" rtlCol="0">
            <a:spAutoFit/>
          </a:bodyPr>
          <a:lstStyle/>
          <a:p>
            <a:r>
              <a:rPr lang="en-US" sz="11500" dirty="0">
                <a:solidFill>
                  <a:schemeClr val="bg1"/>
                </a:solidFill>
              </a:rPr>
              <a:t>RUTH of MOAB</a:t>
            </a:r>
          </a:p>
          <a:p>
            <a:endParaRPr lang="en-US" sz="6000" dirty="0">
              <a:solidFill>
                <a:schemeClr val="bg1"/>
              </a:solidFill>
            </a:endParaRPr>
          </a:p>
          <a:p>
            <a:r>
              <a:rPr lang="en-US" sz="6000" dirty="0">
                <a:solidFill>
                  <a:schemeClr val="bg1"/>
                </a:solidFill>
              </a:rPr>
              <a:t>	Great-Grandmother of David</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324447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6201698"/>
          </a:xfrm>
          <a:prstGeom prst="rect">
            <a:avLst/>
          </a:prstGeom>
          <a:noFill/>
        </p:spPr>
        <p:txBody>
          <a:bodyPr wrap="square" rtlCol="0">
            <a:spAutoFit/>
          </a:bodyPr>
          <a:lstStyle/>
          <a:p>
            <a:r>
              <a:rPr lang="en-US" sz="11500" dirty="0">
                <a:solidFill>
                  <a:schemeClr val="bg1"/>
                </a:solidFill>
              </a:rPr>
              <a:t>RUTH of MOAB</a:t>
            </a:r>
          </a:p>
          <a:p>
            <a:endParaRPr lang="en-US" sz="6000" dirty="0">
              <a:solidFill>
                <a:schemeClr val="bg1"/>
              </a:solidFill>
            </a:endParaRPr>
          </a:p>
          <a:p>
            <a:r>
              <a:rPr lang="en-US" sz="6000" dirty="0">
                <a:solidFill>
                  <a:schemeClr val="bg1"/>
                </a:solidFill>
              </a:rPr>
              <a:t>	</a:t>
            </a:r>
            <a:r>
              <a:rPr lang="en-US" sz="5400" dirty="0">
                <a:solidFill>
                  <a:schemeClr val="bg1"/>
                </a:solidFill>
              </a:rPr>
              <a:t>LIVED in the AFTERMATH of death that had affected all the men of one family – her husband included</a:t>
            </a:r>
            <a:endParaRPr lang="en-US" sz="48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1313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But Ruth replied, “Don’t urge me to leave you or to turn back from you. Where you go I will go, and where you stay I will stay. Your people will be my people and your God my God. Where you die I will die, and there I will be buried.						</a:t>
            </a:r>
            <a:r>
              <a:rPr lang="en-US" sz="4000" dirty="0">
                <a:solidFill>
                  <a:schemeClr val="bg1"/>
                </a:solidFill>
              </a:rPr>
              <a:t>Ruth 1:16-18</a:t>
            </a:r>
            <a:endParaRPr lang="en-US" sz="5400" dirty="0">
              <a:solidFill>
                <a:schemeClr val="bg1"/>
              </a:solidFill>
            </a:endParaRPr>
          </a:p>
        </p:txBody>
      </p:sp>
    </p:spTree>
    <p:extLst>
      <p:ext uri="{BB962C8B-B14F-4D97-AF65-F5344CB8AC3E}">
        <p14:creationId xmlns:p14="http://schemas.microsoft.com/office/powerpoint/2010/main" val="153245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dirty="0">
                <a:solidFill>
                  <a:schemeClr val="bg1"/>
                </a:solidFill>
              </a:rPr>
              <a:t>And now my daughter, do not be afraid.  I will do for you all that you ask.  All my fellow-townsmen know you are a woman of noble character.</a:t>
            </a:r>
            <a:br>
              <a:rPr lang="en-US" sz="4000" dirty="0">
                <a:solidFill>
                  <a:schemeClr val="bg1"/>
                </a:solidFill>
              </a:rPr>
            </a:br>
            <a:r>
              <a:rPr lang="en-US" sz="5400" dirty="0">
                <a:solidFill>
                  <a:schemeClr val="bg1"/>
                </a:solidFill>
              </a:rPr>
              <a:t>								</a:t>
            </a:r>
            <a:r>
              <a:rPr lang="en-US" sz="4000" dirty="0">
                <a:solidFill>
                  <a:schemeClr val="bg1"/>
                </a:solidFill>
              </a:rPr>
              <a:t>Ruth 3:11</a:t>
            </a:r>
            <a:endParaRPr lang="en-US" sz="5400" dirty="0">
              <a:solidFill>
                <a:schemeClr val="bg1"/>
              </a:solidFill>
            </a:endParaRPr>
          </a:p>
        </p:txBody>
      </p:sp>
    </p:spTree>
    <p:extLst>
      <p:ext uri="{BB962C8B-B14F-4D97-AF65-F5344CB8AC3E}">
        <p14:creationId xmlns:p14="http://schemas.microsoft.com/office/powerpoint/2010/main" val="1907087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6478697"/>
          </a:xfrm>
          <a:prstGeom prst="rect">
            <a:avLst/>
          </a:prstGeom>
          <a:noFill/>
        </p:spPr>
        <p:txBody>
          <a:bodyPr wrap="square" rtlCol="0">
            <a:spAutoFit/>
          </a:bodyPr>
          <a:lstStyle/>
          <a:p>
            <a:r>
              <a:rPr lang="en-US" sz="11500" dirty="0">
                <a:solidFill>
                  <a:schemeClr val="bg1"/>
                </a:solidFill>
              </a:rPr>
              <a:t>RUTH of MOAB</a:t>
            </a:r>
          </a:p>
          <a:p>
            <a:endParaRPr lang="en-US" sz="6000" dirty="0">
              <a:solidFill>
                <a:schemeClr val="bg1"/>
              </a:solidFill>
            </a:endParaRPr>
          </a:p>
          <a:p>
            <a:r>
              <a:rPr lang="en-US" sz="6000" dirty="0">
                <a:solidFill>
                  <a:schemeClr val="bg1"/>
                </a:solidFill>
              </a:rPr>
              <a:t>	Faithful Love</a:t>
            </a:r>
          </a:p>
          <a:p>
            <a:r>
              <a:rPr lang="en-US" sz="6000" dirty="0">
                <a:solidFill>
                  <a:schemeClr val="bg1"/>
                </a:solidFill>
              </a:rPr>
              <a:t>		Servant Heart</a:t>
            </a:r>
            <a:endParaRPr lang="en-US" sz="5400" dirty="0">
              <a:solidFill>
                <a:schemeClr val="bg1"/>
              </a:solidFill>
            </a:endParaRPr>
          </a:p>
          <a:p>
            <a:r>
              <a:rPr lang="en-US" sz="6000" dirty="0">
                <a:solidFill>
                  <a:schemeClr val="bg1"/>
                </a:solidFill>
              </a:rPr>
              <a:t>			Great Character</a:t>
            </a:r>
          </a:p>
          <a:p>
            <a:r>
              <a:rPr lang="en-US" sz="6000" dirty="0">
                <a:solidFill>
                  <a:schemeClr val="bg1"/>
                </a:solidFill>
              </a:rPr>
              <a:t>				</a:t>
            </a:r>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94794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647700"/>
          </a:xfrm>
          <a:prstGeom prst="rect">
            <a:avLst/>
          </a:prstGeom>
          <a:noFill/>
        </p:spPr>
        <p:txBody>
          <a:bodyPr wrap="square" rtlCol="0">
            <a:spAutoFit/>
          </a:bodyPr>
          <a:lstStyle/>
          <a:p>
            <a:r>
              <a:rPr lang="en-US" sz="11500" dirty="0">
                <a:solidFill>
                  <a:schemeClr val="bg1"/>
                </a:solidFill>
              </a:rPr>
              <a:t>MARY</a:t>
            </a:r>
          </a:p>
          <a:p>
            <a:endParaRPr lang="en-US" sz="6000" dirty="0">
              <a:solidFill>
                <a:schemeClr val="bg1"/>
              </a:solidFill>
            </a:endParaRPr>
          </a:p>
          <a:p>
            <a:r>
              <a:rPr lang="en-US" sz="6000" dirty="0">
                <a:solidFill>
                  <a:schemeClr val="bg1"/>
                </a:solidFill>
              </a:rPr>
              <a:t>	</a:t>
            </a:r>
            <a:r>
              <a:rPr lang="en-US" sz="6600" dirty="0">
                <a:solidFill>
                  <a:schemeClr val="bg1"/>
                </a:solidFill>
              </a:rPr>
              <a:t>Miracle-Mother of Jesus</a:t>
            </a:r>
          </a:p>
          <a:p>
            <a:r>
              <a:rPr lang="en-US" sz="6600" dirty="0">
                <a:solidFill>
                  <a:schemeClr val="bg1"/>
                </a:solidFill>
              </a:rPr>
              <a:t>	Mother of 4 more</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1987340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7884" y="514517"/>
            <a:ext cx="11327802" cy="6663363"/>
          </a:xfrm>
          <a:prstGeom prst="rect">
            <a:avLst/>
          </a:prstGeom>
          <a:noFill/>
        </p:spPr>
        <p:txBody>
          <a:bodyPr wrap="square" rtlCol="0">
            <a:spAutoFit/>
          </a:bodyPr>
          <a:lstStyle/>
          <a:p>
            <a:r>
              <a:rPr lang="en-US" sz="11500" dirty="0">
                <a:solidFill>
                  <a:schemeClr val="bg1"/>
                </a:solidFill>
              </a:rPr>
              <a:t>MARY</a:t>
            </a:r>
          </a:p>
          <a:p>
            <a:endParaRPr lang="en-US" sz="6000" dirty="0">
              <a:solidFill>
                <a:schemeClr val="bg1"/>
              </a:solidFill>
            </a:endParaRPr>
          </a:p>
          <a:p>
            <a:r>
              <a:rPr lang="en-US" sz="6000" dirty="0">
                <a:solidFill>
                  <a:schemeClr val="bg1"/>
                </a:solidFill>
              </a:rPr>
              <a:t>	</a:t>
            </a:r>
            <a:r>
              <a:rPr lang="en-US" sz="6600" dirty="0">
                <a:solidFill>
                  <a:schemeClr val="bg1"/>
                </a:solidFill>
              </a:rPr>
              <a:t>LIVED in the AFTERMATH of Roman occupation and a non-Jewish King.</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12621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4708981"/>
          </a:xfrm>
          <a:prstGeom prst="rect">
            <a:avLst/>
          </a:prstGeom>
          <a:noFill/>
        </p:spPr>
        <p:txBody>
          <a:bodyPr wrap="square" rtlCol="0">
            <a:spAutoFit/>
          </a:bodyPr>
          <a:lstStyle/>
          <a:p>
            <a:r>
              <a:rPr lang="en-US" sz="6000" dirty="0">
                <a:solidFill>
                  <a:schemeClr val="bg1"/>
                </a:solidFill>
              </a:rPr>
              <a:t>Have you noticed that adversity brings with it a need or desire for comfort and MOTHER is the one we most often turn towards with the heart?</a:t>
            </a:r>
          </a:p>
        </p:txBody>
      </p:sp>
    </p:spTree>
    <p:extLst>
      <p:ext uri="{BB962C8B-B14F-4D97-AF65-F5344CB8AC3E}">
        <p14:creationId xmlns:p14="http://schemas.microsoft.com/office/powerpoint/2010/main" val="177256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The angel answered, “The Holy Spirit will come on you, and the power of the Most High will overshadow you. So the holy one to be born will be called the Son of God. Even Elizabeth your relative is going to have a child in her old age, 						</a:t>
            </a:r>
            <a:r>
              <a:rPr lang="en-US" sz="4000" dirty="0">
                <a:solidFill>
                  <a:schemeClr val="bg1"/>
                </a:solidFill>
              </a:rPr>
              <a:t>Luke 1:35-38</a:t>
            </a:r>
            <a:endParaRPr lang="en-US" sz="5400" dirty="0">
              <a:solidFill>
                <a:schemeClr val="bg1"/>
              </a:solidFill>
            </a:endParaRPr>
          </a:p>
        </p:txBody>
      </p:sp>
    </p:spTree>
    <p:extLst>
      <p:ext uri="{BB962C8B-B14F-4D97-AF65-F5344CB8AC3E}">
        <p14:creationId xmlns:p14="http://schemas.microsoft.com/office/powerpoint/2010/main" val="2288733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and she who was said to be unable to conceive is in her sixth month. For no word from God will ever fail.” “I am the Lord’s servant,” Mary answered. “May your word to me be fulfilled.” Then the angel left her.</a:t>
            </a:r>
            <a:br>
              <a:rPr lang="en-US" sz="5400" dirty="0">
                <a:solidFill>
                  <a:schemeClr val="bg1"/>
                </a:solidFill>
              </a:rPr>
            </a:br>
            <a:r>
              <a:rPr lang="en-US" sz="5400" dirty="0">
                <a:solidFill>
                  <a:schemeClr val="bg1"/>
                </a:solidFill>
              </a:rPr>
              <a:t>						</a:t>
            </a:r>
            <a:r>
              <a:rPr lang="en-US" sz="4000" dirty="0">
                <a:solidFill>
                  <a:schemeClr val="bg1"/>
                </a:solidFill>
              </a:rPr>
              <a:t>Luke 1:35-38</a:t>
            </a:r>
            <a:endParaRPr lang="en-US" sz="5400" dirty="0">
              <a:solidFill>
                <a:schemeClr val="bg1"/>
              </a:solidFill>
            </a:endParaRPr>
          </a:p>
        </p:txBody>
      </p:sp>
    </p:spTree>
    <p:extLst>
      <p:ext uri="{BB962C8B-B14F-4D97-AF65-F5344CB8AC3E}">
        <p14:creationId xmlns:p14="http://schemas.microsoft.com/office/powerpoint/2010/main" val="59328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dirty="0">
                <a:solidFill>
                  <a:schemeClr val="bg1"/>
                </a:solidFill>
              </a:rPr>
              <a:t>His mother said to the servants, “Do whatever he tells you.”</a:t>
            </a:r>
            <a:br>
              <a:rPr lang="en-US" dirty="0">
                <a:solidFill>
                  <a:schemeClr val="bg1"/>
                </a:solidFill>
              </a:rPr>
            </a:br>
            <a:br>
              <a:rPr lang="en-US" dirty="0">
                <a:solidFill>
                  <a:schemeClr val="bg1"/>
                </a:solidFill>
              </a:rPr>
            </a:br>
            <a:br>
              <a:rPr lang="en-US" sz="4000" dirty="0">
                <a:solidFill>
                  <a:schemeClr val="bg1"/>
                </a:solidFill>
              </a:rPr>
            </a:br>
            <a:r>
              <a:rPr lang="en-US" sz="5400" dirty="0">
                <a:solidFill>
                  <a:schemeClr val="bg1"/>
                </a:solidFill>
              </a:rPr>
              <a:t>								</a:t>
            </a:r>
            <a:r>
              <a:rPr lang="en-US" sz="4000" dirty="0">
                <a:solidFill>
                  <a:schemeClr val="bg1"/>
                </a:solidFill>
              </a:rPr>
              <a:t>John 2:5</a:t>
            </a:r>
            <a:endParaRPr lang="en-US" sz="5400" dirty="0">
              <a:solidFill>
                <a:schemeClr val="bg1"/>
              </a:solidFill>
            </a:endParaRPr>
          </a:p>
        </p:txBody>
      </p:sp>
    </p:spTree>
    <p:extLst>
      <p:ext uri="{BB962C8B-B14F-4D97-AF65-F5344CB8AC3E}">
        <p14:creationId xmlns:p14="http://schemas.microsoft.com/office/powerpoint/2010/main" val="1046916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555367"/>
          </a:xfrm>
          <a:prstGeom prst="rect">
            <a:avLst/>
          </a:prstGeom>
          <a:noFill/>
        </p:spPr>
        <p:txBody>
          <a:bodyPr wrap="square" rtlCol="0">
            <a:spAutoFit/>
          </a:bodyPr>
          <a:lstStyle/>
          <a:p>
            <a:r>
              <a:rPr lang="en-US" sz="11500" dirty="0">
                <a:solidFill>
                  <a:schemeClr val="bg1"/>
                </a:solidFill>
              </a:rPr>
              <a:t>MARY</a:t>
            </a:r>
          </a:p>
          <a:p>
            <a:endParaRPr lang="en-US" sz="6000" dirty="0">
              <a:solidFill>
                <a:schemeClr val="bg1"/>
              </a:solidFill>
            </a:endParaRPr>
          </a:p>
          <a:p>
            <a:r>
              <a:rPr lang="en-US" sz="6000" dirty="0">
                <a:solidFill>
                  <a:schemeClr val="bg1"/>
                </a:solidFill>
              </a:rPr>
              <a:t>	Prepared Heart</a:t>
            </a:r>
          </a:p>
          <a:p>
            <a:r>
              <a:rPr lang="en-US" sz="6000" dirty="0">
                <a:solidFill>
                  <a:schemeClr val="bg1"/>
                </a:solidFill>
              </a:rPr>
              <a:t>		Bold Faith</a:t>
            </a:r>
          </a:p>
          <a:p>
            <a:r>
              <a:rPr lang="en-US" sz="6000" dirty="0">
                <a:solidFill>
                  <a:schemeClr val="bg1"/>
                </a:solidFill>
              </a:rPr>
              <a:t>				</a:t>
            </a:r>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020924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463034"/>
          </a:xfrm>
          <a:prstGeom prst="rect">
            <a:avLst/>
          </a:prstGeom>
          <a:noFill/>
        </p:spPr>
        <p:txBody>
          <a:bodyPr wrap="square" rtlCol="0">
            <a:spAutoFit/>
          </a:bodyPr>
          <a:lstStyle/>
          <a:p>
            <a:r>
              <a:rPr lang="en-US" sz="11500" dirty="0">
                <a:solidFill>
                  <a:schemeClr val="bg1"/>
                </a:solidFill>
              </a:rPr>
              <a:t>Lois &amp; Eunice</a:t>
            </a:r>
          </a:p>
          <a:p>
            <a:endParaRPr lang="en-US" sz="6000" dirty="0">
              <a:solidFill>
                <a:schemeClr val="bg1"/>
              </a:solidFill>
            </a:endParaRPr>
          </a:p>
          <a:p>
            <a:r>
              <a:rPr lang="en-US" sz="6000" dirty="0">
                <a:solidFill>
                  <a:schemeClr val="bg1"/>
                </a:solidFill>
              </a:rPr>
              <a:t>	Mother and Grandmother of Timothy</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1695331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23944" y="611336"/>
            <a:ext cx="11327802" cy="6386364"/>
          </a:xfrm>
          <a:prstGeom prst="rect">
            <a:avLst/>
          </a:prstGeom>
          <a:noFill/>
        </p:spPr>
        <p:txBody>
          <a:bodyPr wrap="square" rtlCol="0">
            <a:spAutoFit/>
          </a:bodyPr>
          <a:lstStyle/>
          <a:p>
            <a:r>
              <a:rPr lang="en-US" sz="11500" dirty="0">
                <a:solidFill>
                  <a:schemeClr val="bg1"/>
                </a:solidFill>
              </a:rPr>
              <a:t>Lois &amp; Eunice</a:t>
            </a:r>
          </a:p>
          <a:p>
            <a:endParaRPr lang="en-US" sz="6000" dirty="0">
              <a:solidFill>
                <a:schemeClr val="bg1"/>
              </a:solidFill>
            </a:endParaRPr>
          </a:p>
          <a:p>
            <a:r>
              <a:rPr lang="en-US" sz="6000" dirty="0">
                <a:solidFill>
                  <a:schemeClr val="bg1"/>
                </a:solidFill>
              </a:rPr>
              <a:t>	Lived in the AFTERMATH of Jewish resettlement and persecution against Christianity.</a:t>
            </a:r>
            <a:endParaRPr lang="en-US" sz="5400" dirty="0">
              <a:solidFill>
                <a:schemeClr val="bg1"/>
              </a:solidFill>
            </a:endParaRP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651121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I thank God, whom I serve, as my ancestors did, with a clear conscience, as night and day I constantly remember you in my prayers. Recalling your tears, I long to see you, so that I may be filled with joy</a:t>
            </a:r>
            <a:r>
              <a:rPr lang="en-US" sz="4800" dirty="0">
                <a:solidFill>
                  <a:schemeClr val="bg1"/>
                </a:solidFill>
              </a:rPr>
              <a:t>.</a:t>
            </a:r>
            <a:br>
              <a:rPr lang="en-US" sz="3200" dirty="0">
                <a:solidFill>
                  <a:schemeClr val="bg1"/>
                </a:solidFill>
              </a:rPr>
            </a:br>
            <a:r>
              <a:rPr lang="en-US" sz="3200" dirty="0">
                <a:solidFill>
                  <a:schemeClr val="bg1"/>
                </a:solidFill>
              </a:rPr>
              <a:t> </a:t>
            </a:r>
            <a:r>
              <a:rPr lang="en-US" sz="5400" dirty="0">
                <a:solidFill>
                  <a:schemeClr val="bg1"/>
                </a:solidFill>
              </a:rPr>
              <a:t>	</a:t>
            </a:r>
            <a:r>
              <a:rPr lang="en-US" sz="3600" dirty="0">
                <a:solidFill>
                  <a:schemeClr val="bg1"/>
                </a:solidFill>
              </a:rPr>
              <a:t>			</a:t>
            </a:r>
            <a:r>
              <a:rPr lang="en-US" sz="5400" dirty="0">
                <a:solidFill>
                  <a:schemeClr val="bg1"/>
                </a:solidFill>
              </a:rPr>
              <a:t>		</a:t>
            </a:r>
            <a:r>
              <a:rPr lang="en-US" sz="4000" dirty="0">
                <a:solidFill>
                  <a:schemeClr val="bg1"/>
                </a:solidFill>
              </a:rPr>
              <a:t>2 Timothy 1:1-7</a:t>
            </a:r>
            <a:endParaRPr lang="en-US" sz="5400" dirty="0">
              <a:solidFill>
                <a:schemeClr val="bg1"/>
              </a:solidFill>
            </a:endParaRPr>
          </a:p>
        </p:txBody>
      </p:sp>
    </p:spTree>
    <p:extLst>
      <p:ext uri="{BB962C8B-B14F-4D97-AF65-F5344CB8AC3E}">
        <p14:creationId xmlns:p14="http://schemas.microsoft.com/office/powerpoint/2010/main" val="252335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I am reminded of your </a:t>
            </a:r>
            <a:r>
              <a:rPr lang="en-US" sz="5400" b="1" u="sng" dirty="0">
                <a:solidFill>
                  <a:schemeClr val="bg1"/>
                </a:solidFill>
              </a:rPr>
              <a:t>sincere</a:t>
            </a:r>
            <a:r>
              <a:rPr lang="en-US" sz="5400" u="sng" dirty="0">
                <a:solidFill>
                  <a:schemeClr val="bg1"/>
                </a:solidFill>
              </a:rPr>
              <a:t> faith</a:t>
            </a:r>
            <a:r>
              <a:rPr lang="en-US" sz="5400" dirty="0">
                <a:solidFill>
                  <a:schemeClr val="bg1"/>
                </a:solidFill>
              </a:rPr>
              <a:t>, which first lived in your grandmother Lois and in your mother Eunice and, I am persuaded, now lives in you also. </a:t>
            </a:r>
            <a:br>
              <a:rPr lang="en-US" sz="5400" dirty="0">
                <a:solidFill>
                  <a:schemeClr val="bg1"/>
                </a:solidFill>
              </a:rPr>
            </a:br>
            <a:br>
              <a:rPr lang="en-US" sz="5400" dirty="0">
                <a:solidFill>
                  <a:schemeClr val="bg1"/>
                </a:solidFill>
              </a:rPr>
            </a:br>
            <a:r>
              <a:rPr lang="en-US" sz="5400" dirty="0">
                <a:solidFill>
                  <a:schemeClr val="bg1"/>
                </a:solidFill>
              </a:rPr>
              <a:t>						</a:t>
            </a:r>
            <a:r>
              <a:rPr lang="en-US" sz="4000" dirty="0">
                <a:solidFill>
                  <a:schemeClr val="bg1"/>
                </a:solidFill>
              </a:rPr>
              <a:t>2 Timothy 1:1-7</a:t>
            </a:r>
            <a:endParaRPr lang="en-US" sz="5400" dirty="0">
              <a:solidFill>
                <a:schemeClr val="bg1"/>
              </a:solidFill>
            </a:endParaRPr>
          </a:p>
        </p:txBody>
      </p:sp>
    </p:spTree>
    <p:extLst>
      <p:ext uri="{BB962C8B-B14F-4D97-AF65-F5344CB8AC3E}">
        <p14:creationId xmlns:p14="http://schemas.microsoft.com/office/powerpoint/2010/main" val="2136455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For this reason I remind you to fan into flame the gift of God, which is in you through the laying on of my hands. For the Spirit God gave us does not make us timid, but gives us power, love and self-discipline.</a:t>
            </a:r>
            <a:br>
              <a:rPr lang="en-US" sz="5400" dirty="0">
                <a:solidFill>
                  <a:schemeClr val="bg1"/>
                </a:solidFill>
              </a:rPr>
            </a:br>
            <a:r>
              <a:rPr lang="en-US" sz="5400" dirty="0">
                <a:solidFill>
                  <a:schemeClr val="bg1"/>
                </a:solidFill>
              </a:rPr>
              <a:t>						</a:t>
            </a:r>
            <a:r>
              <a:rPr lang="en-US" sz="4000" dirty="0">
                <a:solidFill>
                  <a:schemeClr val="bg1"/>
                </a:solidFill>
              </a:rPr>
              <a:t>2 Timothy 1:1-7</a:t>
            </a:r>
            <a:endParaRPr lang="en-US" sz="5400" dirty="0">
              <a:solidFill>
                <a:schemeClr val="bg1"/>
              </a:solidFill>
            </a:endParaRPr>
          </a:p>
        </p:txBody>
      </p:sp>
    </p:spTree>
    <p:extLst>
      <p:ext uri="{BB962C8B-B14F-4D97-AF65-F5344CB8AC3E}">
        <p14:creationId xmlns:p14="http://schemas.microsoft.com/office/powerpoint/2010/main" val="412380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6368" y="966339"/>
            <a:ext cx="11327802" cy="5555367"/>
          </a:xfrm>
          <a:prstGeom prst="rect">
            <a:avLst/>
          </a:prstGeom>
          <a:noFill/>
        </p:spPr>
        <p:txBody>
          <a:bodyPr wrap="square" rtlCol="0">
            <a:spAutoFit/>
          </a:bodyPr>
          <a:lstStyle/>
          <a:p>
            <a:r>
              <a:rPr lang="en-US" sz="11500" dirty="0">
                <a:solidFill>
                  <a:schemeClr val="bg1"/>
                </a:solidFill>
              </a:rPr>
              <a:t>Lois &amp; Eunice</a:t>
            </a:r>
          </a:p>
          <a:p>
            <a:endParaRPr lang="en-US" sz="6000" dirty="0">
              <a:solidFill>
                <a:schemeClr val="bg1"/>
              </a:solidFill>
            </a:endParaRPr>
          </a:p>
          <a:p>
            <a:r>
              <a:rPr lang="en-US" sz="6000" dirty="0">
                <a:solidFill>
                  <a:schemeClr val="bg1"/>
                </a:solidFill>
              </a:rPr>
              <a:t>	Fire-tested Faith</a:t>
            </a:r>
            <a:endParaRPr lang="en-US" sz="5400" dirty="0">
              <a:solidFill>
                <a:schemeClr val="bg1"/>
              </a:solidFill>
            </a:endParaRPr>
          </a:p>
          <a:p>
            <a:r>
              <a:rPr lang="en-US" sz="6000" dirty="0">
                <a:solidFill>
                  <a:schemeClr val="bg1"/>
                </a:solidFill>
              </a:rPr>
              <a:t>		Disciple Makers</a:t>
            </a:r>
          </a:p>
          <a:p>
            <a:r>
              <a:rPr lang="en-US" sz="6000" dirty="0">
                <a:solidFill>
                  <a:schemeClr val="bg1"/>
                </a:solidFill>
              </a:rPr>
              <a:t>		</a:t>
            </a:r>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03729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3785652"/>
          </a:xfrm>
          <a:prstGeom prst="rect">
            <a:avLst/>
          </a:prstGeom>
          <a:noFill/>
        </p:spPr>
        <p:txBody>
          <a:bodyPr wrap="square" rtlCol="0">
            <a:spAutoFit/>
          </a:bodyPr>
          <a:lstStyle/>
          <a:p>
            <a:r>
              <a:rPr lang="en-US" sz="6000" dirty="0">
                <a:solidFill>
                  <a:schemeClr val="bg1"/>
                </a:solidFill>
              </a:rPr>
              <a:t>God chose to reveal his nature, character, and resources through seven imperfect and struggling mothers.</a:t>
            </a:r>
          </a:p>
        </p:txBody>
      </p:sp>
    </p:spTree>
    <p:extLst>
      <p:ext uri="{BB962C8B-B14F-4D97-AF65-F5344CB8AC3E}">
        <p14:creationId xmlns:p14="http://schemas.microsoft.com/office/powerpoint/2010/main" val="82632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227983" y="487138"/>
            <a:ext cx="11799065" cy="5016758"/>
          </a:xfrm>
          <a:prstGeom prst="rect">
            <a:avLst/>
          </a:prstGeom>
          <a:noFill/>
        </p:spPr>
        <p:txBody>
          <a:bodyPr wrap="square" rtlCol="0">
            <a:spAutoFit/>
          </a:bodyPr>
          <a:lstStyle/>
          <a:p>
            <a:r>
              <a:rPr lang="en-US" sz="4000" dirty="0">
                <a:solidFill>
                  <a:schemeClr val="bg1"/>
                </a:solidFill>
              </a:rPr>
              <a:t>Like Leah let’s discover praise in adversity</a:t>
            </a:r>
          </a:p>
          <a:p>
            <a:r>
              <a:rPr lang="en-US" sz="4000" dirty="0">
                <a:solidFill>
                  <a:schemeClr val="bg1"/>
                </a:solidFill>
              </a:rPr>
              <a:t>Like Jochebed let’s notice the mark of God and fear not</a:t>
            </a:r>
          </a:p>
          <a:p>
            <a:r>
              <a:rPr lang="en-US" sz="4000" dirty="0">
                <a:solidFill>
                  <a:schemeClr val="bg1"/>
                </a:solidFill>
              </a:rPr>
              <a:t>Like </a:t>
            </a:r>
            <a:r>
              <a:rPr lang="en-US" sz="4000" dirty="0" err="1">
                <a:solidFill>
                  <a:schemeClr val="bg1"/>
                </a:solidFill>
              </a:rPr>
              <a:t>Mrs</a:t>
            </a:r>
            <a:r>
              <a:rPr lang="en-US" sz="4000" dirty="0">
                <a:solidFill>
                  <a:schemeClr val="bg1"/>
                </a:solidFill>
              </a:rPr>
              <a:t> Manoah pay attention to the divine details</a:t>
            </a:r>
          </a:p>
          <a:p>
            <a:r>
              <a:rPr lang="en-US" sz="4000" dirty="0">
                <a:solidFill>
                  <a:schemeClr val="bg1"/>
                </a:solidFill>
              </a:rPr>
              <a:t>Like Hannah be fiercely devoted to God</a:t>
            </a:r>
          </a:p>
          <a:p>
            <a:r>
              <a:rPr lang="en-US" sz="4000" dirty="0">
                <a:solidFill>
                  <a:schemeClr val="bg1"/>
                </a:solidFill>
              </a:rPr>
              <a:t>Like Ruth live faithful love, servanthood, and character</a:t>
            </a:r>
          </a:p>
          <a:p>
            <a:r>
              <a:rPr lang="en-US" sz="4000" dirty="0">
                <a:solidFill>
                  <a:schemeClr val="bg1"/>
                </a:solidFill>
              </a:rPr>
              <a:t>Like Mary have a prepared heart and bold faith</a:t>
            </a:r>
          </a:p>
          <a:p>
            <a:r>
              <a:rPr lang="en-US" sz="4000" dirty="0">
                <a:solidFill>
                  <a:schemeClr val="bg1"/>
                </a:solidFill>
              </a:rPr>
              <a:t>Like Lois &amp; Eunice have a faith that passes the test and 		give it </a:t>
            </a:r>
            <a:r>
              <a:rPr lang="en-US" sz="4000">
                <a:solidFill>
                  <a:schemeClr val="bg1"/>
                </a:solidFill>
              </a:rPr>
              <a:t>away to the </a:t>
            </a:r>
            <a:r>
              <a:rPr lang="en-US" sz="4000" dirty="0">
                <a:solidFill>
                  <a:schemeClr val="bg1"/>
                </a:solidFill>
              </a:rPr>
              <a:t>next generation</a:t>
            </a:r>
          </a:p>
        </p:txBody>
      </p:sp>
      <p:sp>
        <p:nvSpPr>
          <p:cNvPr id="3" name="TextBox 2">
            <a:extLst>
              <a:ext uri="{FF2B5EF4-FFF2-40B4-BE49-F238E27FC236}">
                <a16:creationId xmlns:a16="http://schemas.microsoft.com/office/drawing/2014/main" id="{44471201-E9FA-4AF1-BC25-1B3262C9D256}"/>
              </a:ext>
            </a:extLst>
          </p:cNvPr>
          <p:cNvSpPr txBox="1"/>
          <p:nvPr/>
        </p:nvSpPr>
        <p:spPr>
          <a:xfrm>
            <a:off x="227983" y="5905646"/>
            <a:ext cx="5100638" cy="769441"/>
          </a:xfrm>
          <a:prstGeom prst="rect">
            <a:avLst/>
          </a:prstGeom>
          <a:noFill/>
        </p:spPr>
        <p:txBody>
          <a:bodyPr wrap="square" rtlCol="0">
            <a:spAutoFit/>
          </a:bodyPr>
          <a:lstStyle/>
          <a:p>
            <a:r>
              <a:rPr lang="en-US" sz="4400" dirty="0">
                <a:solidFill>
                  <a:schemeClr val="bg1"/>
                </a:solidFill>
              </a:rPr>
              <a:t>CONCLUSION</a:t>
            </a:r>
          </a:p>
        </p:txBody>
      </p:sp>
    </p:spTree>
    <p:extLst>
      <p:ext uri="{BB962C8B-B14F-4D97-AF65-F5344CB8AC3E}">
        <p14:creationId xmlns:p14="http://schemas.microsoft.com/office/powerpoint/2010/main" val="207254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5370701"/>
          </a:xfrm>
          <a:prstGeom prst="rect">
            <a:avLst/>
          </a:prstGeom>
          <a:noFill/>
        </p:spPr>
        <p:txBody>
          <a:bodyPr wrap="square" rtlCol="0">
            <a:spAutoFit/>
          </a:bodyPr>
          <a:lstStyle/>
          <a:p>
            <a:r>
              <a:rPr lang="en-US" sz="11500" dirty="0">
                <a:solidFill>
                  <a:schemeClr val="bg1"/>
                </a:solidFill>
              </a:rPr>
              <a:t>LEAH</a:t>
            </a:r>
          </a:p>
          <a:p>
            <a:endParaRPr lang="en-US" sz="6000" dirty="0">
              <a:solidFill>
                <a:schemeClr val="bg1"/>
              </a:solidFill>
            </a:endParaRPr>
          </a:p>
          <a:p>
            <a:r>
              <a:rPr lang="en-US" sz="6000" dirty="0">
                <a:solidFill>
                  <a:schemeClr val="bg1"/>
                </a:solidFill>
              </a:rPr>
              <a:t>	Miracle-</a:t>
            </a:r>
            <a:r>
              <a:rPr lang="en-US" sz="5400" dirty="0">
                <a:solidFill>
                  <a:schemeClr val="bg1"/>
                </a:solidFill>
              </a:rPr>
              <a:t>Mother of Reuben, 						Simeon, Levi, Judah, Issachar, 					Zebulon, Dinah</a:t>
            </a:r>
            <a:endParaRPr lang="en-US" sz="6000" dirty="0">
              <a:solidFill>
                <a:schemeClr val="bg1"/>
              </a:solidFill>
            </a:endParaRPr>
          </a:p>
        </p:txBody>
      </p:sp>
    </p:spTree>
    <p:extLst>
      <p:ext uri="{BB962C8B-B14F-4D97-AF65-F5344CB8AC3E}">
        <p14:creationId xmlns:p14="http://schemas.microsoft.com/office/powerpoint/2010/main" val="387051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34702" y="277850"/>
            <a:ext cx="11327802" cy="6663363"/>
          </a:xfrm>
          <a:prstGeom prst="rect">
            <a:avLst/>
          </a:prstGeom>
          <a:noFill/>
        </p:spPr>
        <p:txBody>
          <a:bodyPr wrap="square" rtlCol="0">
            <a:spAutoFit/>
          </a:bodyPr>
          <a:lstStyle/>
          <a:p>
            <a:r>
              <a:rPr lang="en-US" sz="11500" dirty="0">
                <a:solidFill>
                  <a:schemeClr val="bg1"/>
                </a:solidFill>
              </a:rPr>
              <a:t>LEAH</a:t>
            </a:r>
          </a:p>
          <a:p>
            <a:endParaRPr lang="en-US" sz="6000" dirty="0">
              <a:solidFill>
                <a:schemeClr val="bg1"/>
              </a:solidFill>
            </a:endParaRPr>
          </a:p>
          <a:p>
            <a:r>
              <a:rPr lang="en-US" sz="6000" dirty="0">
                <a:solidFill>
                  <a:schemeClr val="bg1"/>
                </a:solidFill>
              </a:rPr>
              <a:t>	</a:t>
            </a:r>
            <a:r>
              <a:rPr lang="en-US" sz="6600" dirty="0">
                <a:solidFill>
                  <a:schemeClr val="bg1"/>
                </a:solidFill>
              </a:rPr>
              <a:t>Lived in the aftermath of family politics and betrayal with a husband who did not love her</a:t>
            </a:r>
          </a:p>
          <a:p>
            <a:r>
              <a:rPr lang="en-US" sz="5400" dirty="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1050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800" dirty="0">
                <a:solidFill>
                  <a:schemeClr val="bg1"/>
                </a:solidFill>
              </a:rPr>
              <a:t>When the Lord saw that Leah was not loved, </a:t>
            </a:r>
            <a:r>
              <a:rPr lang="en-US" sz="4800" u="sng" dirty="0">
                <a:solidFill>
                  <a:schemeClr val="bg1"/>
                </a:solidFill>
              </a:rPr>
              <a:t>he enabled</a:t>
            </a:r>
            <a:r>
              <a:rPr lang="en-US" sz="4800" dirty="0">
                <a:solidFill>
                  <a:schemeClr val="bg1"/>
                </a:solidFill>
              </a:rPr>
              <a:t> her to conceive, but Rachel remained childless. Leah became pregnant and gave birth to a son. She named him Reuben, for she said, “It is because the Lord has seen my misery. Surely my husband will love me now.”</a:t>
            </a:r>
            <a:br>
              <a:rPr lang="en-US" sz="2800" dirty="0">
                <a:solidFill>
                  <a:schemeClr val="bg1"/>
                </a:solidFill>
              </a:rPr>
            </a:br>
            <a:r>
              <a:rPr lang="en-US" sz="5400" dirty="0">
                <a:solidFill>
                  <a:schemeClr val="bg1"/>
                </a:solidFill>
              </a:rPr>
              <a:t>								</a:t>
            </a:r>
            <a:r>
              <a:rPr lang="en-US" sz="4000" dirty="0">
                <a:solidFill>
                  <a:schemeClr val="bg1"/>
                </a:solidFill>
              </a:rPr>
              <a:t>Genesis 29:31-35</a:t>
            </a:r>
            <a:endParaRPr lang="en-US" sz="5400" dirty="0">
              <a:solidFill>
                <a:schemeClr val="bg1"/>
              </a:solidFill>
            </a:endParaRPr>
          </a:p>
        </p:txBody>
      </p:sp>
    </p:spTree>
    <p:extLst>
      <p:ext uri="{BB962C8B-B14F-4D97-AF65-F5344CB8AC3E}">
        <p14:creationId xmlns:p14="http://schemas.microsoft.com/office/powerpoint/2010/main" val="32786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She conceived again, and when she gave birth to a son she said, “Because the Lord heard that I am not loved, he gave me this one too.” So she named him Simeon. </a:t>
            </a:r>
            <a:br>
              <a:rPr lang="en-US" sz="4000" dirty="0"/>
            </a:br>
            <a:br>
              <a:rPr lang="en-US" sz="2800" dirty="0">
                <a:solidFill>
                  <a:schemeClr val="bg1"/>
                </a:solidFill>
              </a:rPr>
            </a:br>
            <a:r>
              <a:rPr lang="en-US" sz="5400" dirty="0">
                <a:solidFill>
                  <a:schemeClr val="bg1"/>
                </a:solidFill>
              </a:rPr>
              <a:t>								</a:t>
            </a:r>
            <a:r>
              <a:rPr lang="en-US" sz="4000" dirty="0">
                <a:solidFill>
                  <a:schemeClr val="bg1"/>
                </a:solidFill>
              </a:rPr>
              <a:t>Genesis 29:31-35</a:t>
            </a:r>
            <a:endParaRPr lang="en-US" sz="5400" dirty="0">
              <a:solidFill>
                <a:schemeClr val="bg1"/>
              </a:solidFill>
            </a:endParaRPr>
          </a:p>
        </p:txBody>
      </p:sp>
    </p:spTree>
    <p:extLst>
      <p:ext uri="{BB962C8B-B14F-4D97-AF65-F5344CB8AC3E}">
        <p14:creationId xmlns:p14="http://schemas.microsoft.com/office/powerpoint/2010/main" val="399433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5DD4D6-9194-42D0-BF58-4FD325A65B8E}">
  <ds:schemaRefs>
    <ds:schemaRef ds:uri="http://schemas.microsoft.com/sharepoint/v3/contenttype/forms"/>
  </ds:schemaRefs>
</ds:datastoreItem>
</file>

<file path=customXml/itemProps3.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408</TotalTime>
  <Words>2289</Words>
  <Application>Microsoft Office PowerPoint</Application>
  <PresentationFormat>Widescreen</PresentationFormat>
  <Paragraphs>127</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AFTERMATH  SEVEN MOTHERS</vt:lpstr>
      <vt:lpstr>PowerPoint Presentation</vt:lpstr>
      <vt:lpstr>PowerPoint Presentation</vt:lpstr>
      <vt:lpstr>PowerPoint Presentation</vt:lpstr>
      <vt:lpstr>PowerPoint Presentation</vt:lpstr>
      <vt:lpstr>PowerPoint Presentation</vt:lpstr>
      <vt:lpstr>PowerPoint Presentation</vt:lpstr>
      <vt:lpstr>When the Lord saw that Leah was not loved, he enabled her to conceive, but Rachel remained childless. Leah became pregnant and gave birth to a son. She named him Reuben, for she said, “It is because the Lord has seen my misery. Surely my husband will love me now.”         Genesis 29:31-35</vt:lpstr>
      <vt:lpstr>She conceived again, and when she gave birth to a son she said, “Because the Lord heard that I am not loved, he gave me this one too.” So she named him Simeon.           Genesis 29:31-35</vt:lpstr>
      <vt:lpstr>Again she conceived, and when she gave birth to a son she said, “Now at last my husband will become attached to me, because I have borne him three sons.” So he was named Levi.           Genesis 29:31-35</vt:lpstr>
      <vt:lpstr>She conceived again, and when she gave birth to a son she said, “This time I will praise the Lord.” So she named him Judah. Then she stopped having children.          Genesis 29:31-35</vt:lpstr>
      <vt:lpstr>PowerPoint Presentation</vt:lpstr>
      <vt:lpstr>PowerPoint Presentation</vt:lpstr>
      <vt:lpstr>PowerPoint Presentation</vt:lpstr>
      <vt:lpstr>Now a man of the tribe of Levi married a Levite woman, and she became pregnant and gave birth to a son. When she saw that he was a fine child, she hid him for three months. But when she could hide him no longer, she got a papyrus basket for him and coated it with tar and pitch. Then she placed the child in it and put it among the reeds along the bank of the Nile.         Exodus 2:1-10</vt:lpstr>
      <vt:lpstr>His sister stood at a distance to see what would happen to him. Then Pharaoh’s daughter went down to the Nile to bathe, and her attendants were walking along the riverbank. She saw the basket among the reeds and sent her female slave to get it. She opened it and saw the baby. He was crying, and she felt sorry for him. “This is one of the Hebrew babies,” she said. Then his sister asked Pharaoh’s daughter, “Shall I go and get one of the Hebrew women to nurse the baby for you          Exodus 2:1-10</vt:lpstr>
      <vt:lpstr>“Yes, go,” she answered. So the girl went and got the baby’s mother. Pharaoh’s daughter said to her, “Take this baby and nurse him for me, and I will pay you.” So the woman took the baby and nursed him. When the child grew older, she took him to Pharaoh’s daughter and he became her son. She named him Moses, saying, “I drew him out of the water.”         Matthew 5:1-12</vt:lpstr>
      <vt:lpstr>By faith Moses’ parents hid him for three months after he was born, because they saw he was no ordinary child, and they were not afraid of the king’s edict.          Hebrews 11:23</vt:lpstr>
      <vt:lpstr>PowerPoint Presentation</vt:lpstr>
      <vt:lpstr>PowerPoint Presentation</vt:lpstr>
      <vt:lpstr>PowerPoint Presentation</vt:lpstr>
      <vt:lpstr>A certain man of Zorah, named Manoah, from the clan of the Danites, had a wife who was childless, unable to give birth. The angel of the LORD appeared to her and said, “You are barren and childless, but you are going to become pregnant and give birth to a son. Now see to it that you drink no wine or other fermented drink and that you do not eat anything unclean.          Judges 13:2-13</vt:lpstr>
      <vt:lpstr>You will become pregnant and have a son whose head is never to be touched by a razor because the boy is to be a Nazirite, dedicated to God from the womb. He will take the lead in delivering Israel from the hands of the Philistines.”         Judges 13:2-13</vt:lpstr>
      <vt:lpstr>Then the woman went to her husband and told him, “A man of God came to me. He looked like an angel of God, very awesome. I didn’t ask him where he came from, and he didn’t tell me his name. But he said to me, ‘You will become pregnant and have a son. Now then, drink no wine or other fermented drink and do not eat anything unclean, because the boy will be a Nazirite of God from the womb until the day of his death.’ ”    Judges 13:2-13</vt:lpstr>
      <vt:lpstr>Then Manoah prayed to the LORD: “Pardon your servant, Lord. I beg you to let the man of God you sent to us come again to teach us how to bring up the boy who is to be born.” God heard Manoah, and the angel of God came again to the woman while she was out in the field; but her husband Manoah was not with her. The woman hurried to tell her husband, “He’s here! The man who appeared to me the other day!”       Judges 13:2-13</vt:lpstr>
      <vt:lpstr>Manoah got up and followed his wife. When he came to the man, he said, “Are you the man who talked to my wife?” “I am,” he said. So Manoah asked him, “When your words are fulfilled, what is to be the rule that governs the boy’s life and work?” The angel of the LORD answered, “Your wife must do all that I have told her. She must not eat anything that comes from the grapevine, nor drink any wine or other fermented drink nor eat anything unclean. She must do everything I have commanded her.”         Judges 13:2-13</vt:lpstr>
      <vt:lpstr>PowerPoint Presentation</vt:lpstr>
      <vt:lpstr>PowerPoint Presentation</vt:lpstr>
      <vt:lpstr>PowerPoint Presentation</vt:lpstr>
      <vt:lpstr>After he was weaned, she took the boy with her, young as he was, along with a three-year-old bull, an ephah of flour and a skin of wine, and brought him to the house of the Lord at Shiloh. When the bull had been sacrificed, they brought the boy to Eli, and she said to him,          1 Sam 2:24-28</vt:lpstr>
      <vt:lpstr>“Pardon me, my lord. As surely as you live, I am the woman who stood here beside you praying to the Lord. I prayed for this child, and the Lord has granted me what I asked of him. So now I give him to the Lord. For his whole life he will be given over to the Lord.”          1 Sam 2:24-28</vt:lpstr>
      <vt:lpstr>PowerPoint Presentation</vt:lpstr>
      <vt:lpstr>PowerPoint Presentation</vt:lpstr>
      <vt:lpstr>PowerPoint Presentation</vt:lpstr>
      <vt:lpstr>But Ruth replied, “Don’t urge me to leave you or to turn back from you. Where you go I will go, and where you stay I will stay. Your people will be my people and your God my God. Where you die I will die, and there I will be buried.      Ruth 1:16-18</vt:lpstr>
      <vt:lpstr>And now my daughter, do not be afraid.  I will do for you all that you ask.  All my fellow-townsmen know you are a woman of noble character.         Ruth 3:11</vt:lpstr>
      <vt:lpstr>PowerPoint Presentation</vt:lpstr>
      <vt:lpstr>PowerPoint Presentation</vt:lpstr>
      <vt:lpstr>PowerPoint Presentation</vt:lpstr>
      <vt:lpstr>The angel answered, “The Holy Spirit will come on you, and the power of the Most High will overshadow you. So the holy one to be born will be called the Son of God. Even Elizabeth your relative is going to have a child in her old age,       Luke 1:35-38</vt:lpstr>
      <vt:lpstr>and she who was said to be unable to conceive is in her sixth month. For no word from God will ever fail.” “I am the Lord’s servant,” Mary answered. “May your word to me be fulfilled.” Then the angel left her.       Luke 1:35-38</vt:lpstr>
      <vt:lpstr>His mother said to the servants, “Do whatever he tells you.”           John 2:5</vt:lpstr>
      <vt:lpstr>PowerPoint Presentation</vt:lpstr>
      <vt:lpstr>PowerPoint Presentation</vt:lpstr>
      <vt:lpstr>PowerPoint Presentation</vt:lpstr>
      <vt:lpstr>I thank God, whom I serve, as my ancestors did, with a clear conscience, as night and day I constantly remember you in my prayers. Recalling your tears, I long to see you, so that I may be filled with joy.        2 Timothy 1:1-7</vt:lpstr>
      <vt:lpstr>I am reminded of your sincere faith, which first lived in your grandmother Lois and in your mother Eunice and, I am persuaded, now lives in you also.         2 Timothy 1:1-7</vt:lpstr>
      <vt:lpstr>For this reason I remind you to fan into flame the gift of God, which is in you through the laying on of my hands. For the Spirit God gave us does not make us timid, but gives us power, love and self-discipline.       2 Timothy 1:1-7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Douglas Martin</cp:lastModifiedBy>
  <cp:revision>27</cp:revision>
  <dcterms:created xsi:type="dcterms:W3CDTF">2020-03-28T15:27:57Z</dcterms:created>
  <dcterms:modified xsi:type="dcterms:W3CDTF">2020-05-09T17:46:50Z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