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02" r:id="rId6"/>
    <p:sldId id="360" r:id="rId7"/>
    <p:sldId id="257" r:id="rId8"/>
    <p:sldId id="307" r:id="rId9"/>
    <p:sldId id="341" r:id="rId10"/>
    <p:sldId id="349" r:id="rId11"/>
    <p:sldId id="350" r:id="rId12"/>
    <p:sldId id="351" r:id="rId13"/>
    <p:sldId id="352" r:id="rId14"/>
    <p:sldId id="340" r:id="rId15"/>
    <p:sldId id="368" r:id="rId16"/>
    <p:sldId id="334" r:id="rId17"/>
    <p:sldId id="343" r:id="rId18"/>
    <p:sldId id="308" r:id="rId19"/>
    <p:sldId id="342" r:id="rId20"/>
    <p:sldId id="345" r:id="rId21"/>
    <p:sldId id="347" r:id="rId22"/>
    <p:sldId id="369" r:id="rId23"/>
    <p:sldId id="335" r:id="rId24"/>
    <p:sldId id="310" r:id="rId25"/>
    <p:sldId id="346" r:id="rId26"/>
    <p:sldId id="353" r:id="rId27"/>
    <p:sldId id="336" r:id="rId28"/>
    <p:sldId id="309" r:id="rId29"/>
    <p:sldId id="354" r:id="rId30"/>
    <p:sldId id="355" r:id="rId31"/>
    <p:sldId id="361" r:id="rId32"/>
    <p:sldId id="337" r:id="rId33"/>
    <p:sldId id="329" r:id="rId34"/>
    <p:sldId id="359" r:id="rId35"/>
    <p:sldId id="358" r:id="rId36"/>
    <p:sldId id="370" r:id="rId37"/>
    <p:sldId id="338" r:id="rId38"/>
    <p:sldId id="362" r:id="rId39"/>
    <p:sldId id="356" r:id="rId40"/>
    <p:sldId id="339" r:id="rId41"/>
    <p:sldId id="357" r:id="rId42"/>
    <p:sldId id="363" r:id="rId43"/>
    <p:sldId id="364" r:id="rId44"/>
    <p:sldId id="365" r:id="rId45"/>
    <p:sldId id="315" r:id="rId46"/>
    <p:sldId id="316" r:id="rId47"/>
    <p:sldId id="366" r:id="rId48"/>
    <p:sldId id="36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A5CA21-D302-D1D3-C3A7-7D96CCC21FD0}" v="11" dt="2020-04-25T23:30:46.748"/>
    <p1510:client id="{7008D952-489C-40F1-AE5F-59729C8B986D}" v="67" dt="2020-04-25T18:04:12.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1" d="100"/>
          <a:sy n="71" d="100"/>
        </p:scale>
        <p:origin x="76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S::pastordoug@vcag.onmicrosoft.com::2f233c73-e982-4686-a2f7-7fcacf256faf" providerId="AD" clId="Web-{27A5CA21-D302-D1D3-C3A7-7D96CCC21FD0}"/>
    <pc:docChg chg="modSld">
      <pc:chgData name="Douglas Martin" userId="S::pastordoug@vcag.onmicrosoft.com::2f233c73-e982-4686-a2f7-7fcacf256faf" providerId="AD" clId="Web-{27A5CA21-D302-D1D3-C3A7-7D96CCC21FD0}" dt="2020-04-25T23:30:46.748" v="10" actId="20577"/>
      <pc:docMkLst>
        <pc:docMk/>
      </pc:docMkLst>
      <pc:sldChg chg="modSp">
        <pc:chgData name="Douglas Martin" userId="S::pastordoug@vcag.onmicrosoft.com::2f233c73-e982-4686-a2f7-7fcacf256faf" providerId="AD" clId="Web-{27A5CA21-D302-D1D3-C3A7-7D96CCC21FD0}" dt="2020-04-25T23:28:59.591" v="0" actId="20577"/>
        <pc:sldMkLst>
          <pc:docMk/>
          <pc:sldMk cId="351758749" sldId="256"/>
        </pc:sldMkLst>
        <pc:spChg chg="mod">
          <ac:chgData name="Douglas Martin" userId="S::pastordoug@vcag.onmicrosoft.com::2f233c73-e982-4686-a2f7-7fcacf256faf" providerId="AD" clId="Web-{27A5CA21-D302-D1D3-C3A7-7D96CCC21FD0}" dt="2020-04-25T23:28:59.591" v="0" actId="20577"/>
          <ac:spMkLst>
            <pc:docMk/>
            <pc:sldMk cId="351758749" sldId="256"/>
            <ac:spMk id="2" creationId="{04903AF0-CAF6-4AAC-869B-C75827BF7437}"/>
          </ac:spMkLst>
        </pc:spChg>
      </pc:sldChg>
      <pc:sldChg chg="addSp delSp modSp">
        <pc:chgData name="Douglas Martin" userId="S::pastordoug@vcag.onmicrosoft.com::2f233c73-e982-4686-a2f7-7fcacf256faf" providerId="AD" clId="Web-{27A5CA21-D302-D1D3-C3A7-7D96CCC21FD0}" dt="2020-04-25T23:30:45.686" v="8" actId="20577"/>
        <pc:sldMkLst>
          <pc:docMk/>
          <pc:sldMk cId="958062456" sldId="302"/>
        </pc:sldMkLst>
        <pc:spChg chg="add del mod">
          <ac:chgData name="Douglas Martin" userId="S::pastordoug@vcag.onmicrosoft.com::2f233c73-e982-4686-a2f7-7fcacf256faf" providerId="AD" clId="Web-{27A5CA21-D302-D1D3-C3A7-7D96CCC21FD0}" dt="2020-04-25T23:30:45.686" v="8" actId="20577"/>
          <ac:spMkLst>
            <pc:docMk/>
            <pc:sldMk cId="958062456" sldId="302"/>
            <ac:spMk id="2" creationId="{04903AF0-CAF6-4AAC-869B-C75827BF7437}"/>
          </ac:spMkLst>
        </pc:spChg>
        <pc:spChg chg="add del mod">
          <ac:chgData name="Douglas Martin" userId="S::pastordoug@vcag.onmicrosoft.com::2f233c73-e982-4686-a2f7-7fcacf256faf" providerId="AD" clId="Web-{27A5CA21-D302-D1D3-C3A7-7D96CCC21FD0}" dt="2020-04-25T23:29:55.045" v="4"/>
          <ac:spMkLst>
            <pc:docMk/>
            <pc:sldMk cId="958062456" sldId="302"/>
            <ac:spMk id="4" creationId="{2F454466-AD95-408E-83FA-42A046E2D34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9DA8-2525-49BD-88F2-577C640DD1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9CDD0F-EA01-41DB-873C-FAC67B763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FE54BB-254C-4AD7-A4F3-36B959DF379B}"/>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0C51100D-70FE-436C-A388-C9B47F7CC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800B41-37F1-4A87-94CE-CBD4807E1238}"/>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0693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D908-9F2C-4C9A-91CD-FEA7235593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D3BD3-B85F-44B8-8C43-A260CD7909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CDDB3-F3D6-4AFA-BCCE-A4F04937FDD1}"/>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B7C30943-6317-4880-81EE-624CF29D3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BBE36-7BB8-4345-8D64-4BCA7B251E5D}"/>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735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6C1506-6273-4BE5-8E20-3892EFCBDC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CBDC47-86E2-4338-B736-67BD3348F1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F2263-988B-43F3-9EFB-A6E96126BCA0}"/>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9D3AE39C-9682-4F1A-B3CC-3A12BFAA2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CC07A-0B50-46E2-B6B1-D131153CA3A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15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EF602-099D-438C-942A-034298D52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D07FE3-4AE5-4C36-B6C0-AD9ABA73B2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EF066-EB01-4334-9C79-B8A08D22BA88}"/>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1EB16696-9924-4D1C-B299-85A3C25DD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4CD1DD-FACE-4EDB-AA26-A7BD40B8D04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31977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E0A48-0210-4980-9C20-09F8A8631A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E7AD46-77F1-455B-88D8-153B79A21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9D419C-3961-4572-A712-F21AB955E3F3}"/>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607736A3-4EFD-452A-8607-309008FDC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DA2BA4-8316-40F8-BE92-D7A21ABDD726}"/>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3112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693B-5D42-46FD-AEA4-4258552DA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16C78-DC06-419C-AC94-3FEE37AEA2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B1C0C1-C2E8-47F3-A1DB-FA0202229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79A34A-46C9-4E9F-8A05-36226171A1A8}"/>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6" name="Footer Placeholder 5">
            <a:extLst>
              <a:ext uri="{FF2B5EF4-FFF2-40B4-BE49-F238E27FC236}">
                <a16:creationId xmlns:a16="http://schemas.microsoft.com/office/drawing/2014/main" id="{BEEE9C22-E543-48AA-B437-D6CDDFD356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6448F1-6CF9-4994-B1F4-19534B4EE49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3387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3EE48-D551-4CC9-95F5-03557DCD28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F33C6-BC7E-45D6-9516-EE705968C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EA10C-20F2-44B4-9E5B-0467CF89D0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2D5671-EB3F-4A06-AF60-C6115C5876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661A0D-813A-4C44-9697-0A34F3C9A2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B73B62-3BCF-4422-BAAD-6101F119F320}"/>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8" name="Footer Placeholder 7">
            <a:extLst>
              <a:ext uri="{FF2B5EF4-FFF2-40B4-BE49-F238E27FC236}">
                <a16:creationId xmlns:a16="http://schemas.microsoft.com/office/drawing/2014/main" id="{0EE69D15-D442-4541-BF89-CB95E26B46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BF3BD2-15CC-47DF-A340-1750768E97FC}"/>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25818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CC76-0B20-4EF4-959B-F6269B1D10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CBA7B3-6EAF-4FFA-B1FD-EC7802B76EDA}"/>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4" name="Footer Placeholder 3">
            <a:extLst>
              <a:ext uri="{FF2B5EF4-FFF2-40B4-BE49-F238E27FC236}">
                <a16:creationId xmlns:a16="http://schemas.microsoft.com/office/drawing/2014/main" id="{8A12BC51-C338-48CE-9B73-020244CA1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C56BF8-66A4-4911-BE2A-4D27E29C9891}"/>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163550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78EEF7-E355-437C-8309-B7E72B03791E}"/>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3" name="Footer Placeholder 2">
            <a:extLst>
              <a:ext uri="{FF2B5EF4-FFF2-40B4-BE49-F238E27FC236}">
                <a16:creationId xmlns:a16="http://schemas.microsoft.com/office/drawing/2014/main" id="{F3CB59A9-B479-4185-8EA6-3F262BE05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2784B-771F-442E-BFB1-61B0C237566E}"/>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70779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9AEF-2715-455F-A329-5BC36775CB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8896A5-CB9B-4C07-BC25-FE9CD2BAF8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C8E27-C792-4B70-87AB-14BCA00FEF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AF36D-B7E8-4728-B380-D6D3186E81C2}"/>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6" name="Footer Placeholder 5">
            <a:extLst>
              <a:ext uri="{FF2B5EF4-FFF2-40B4-BE49-F238E27FC236}">
                <a16:creationId xmlns:a16="http://schemas.microsoft.com/office/drawing/2014/main" id="{3EC9F221-83B6-4816-8B8E-74D2D7471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3B458C-B7F3-4388-9605-B4A0397DF2D3}"/>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6125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6036-DC8E-494D-976D-C435E2C7D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191EFB-3FEC-43C6-B41D-A4797F2FA4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599F33-B1AC-4182-8B00-A43C92ED0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9F72A-98D4-42E4-9586-EBFC38896111}"/>
              </a:ext>
            </a:extLst>
          </p:cNvPr>
          <p:cNvSpPr>
            <a:spLocks noGrp="1"/>
          </p:cNvSpPr>
          <p:nvPr>
            <p:ph type="dt" sz="half" idx="10"/>
          </p:nvPr>
        </p:nvSpPr>
        <p:spPr/>
        <p:txBody>
          <a:bodyPr/>
          <a:lstStyle/>
          <a:p>
            <a:fld id="{1734B2C2-3D8A-43E6-99E5-BE21D4C46F9B}" type="datetimeFigureOut">
              <a:rPr lang="en-US" smtClean="0"/>
              <a:t>4/25/2020</a:t>
            </a:fld>
            <a:endParaRPr lang="en-US"/>
          </a:p>
        </p:txBody>
      </p:sp>
      <p:sp>
        <p:nvSpPr>
          <p:cNvPr id="6" name="Footer Placeholder 5">
            <a:extLst>
              <a:ext uri="{FF2B5EF4-FFF2-40B4-BE49-F238E27FC236}">
                <a16:creationId xmlns:a16="http://schemas.microsoft.com/office/drawing/2014/main" id="{3ED6B623-9834-42A2-9F19-5E0AAD330F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7E827E-0FD1-4EEF-9137-C91FD56A6EC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445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88DC1-B0EE-49D1-B8FD-F4399DC07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88691F-E00C-4E88-9A4A-058AE526E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D0C46-060D-4781-922F-1B7831E8A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4B2C2-3D8A-43E6-99E5-BE21D4C46F9B}" type="datetimeFigureOut">
              <a:rPr lang="en-US" smtClean="0"/>
              <a:t>4/25/2020</a:t>
            </a:fld>
            <a:endParaRPr lang="en-US"/>
          </a:p>
        </p:txBody>
      </p:sp>
      <p:sp>
        <p:nvSpPr>
          <p:cNvPr id="5" name="Footer Placeholder 4">
            <a:extLst>
              <a:ext uri="{FF2B5EF4-FFF2-40B4-BE49-F238E27FC236}">
                <a16:creationId xmlns:a16="http://schemas.microsoft.com/office/drawing/2014/main" id="{2B2AA14E-C2E7-4059-8676-9E192C1F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919F76-01AB-46A1-B574-DB5FA37B5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FC845-97BA-4921-80CF-989D6307A925}" type="slidenum">
              <a:rPr lang="en-US" smtClean="0"/>
              <a:t>‹#›</a:t>
            </a:fld>
            <a:endParaRPr lang="en-US"/>
          </a:p>
        </p:txBody>
      </p:sp>
    </p:spTree>
    <p:extLst>
      <p:ext uri="{BB962C8B-B14F-4D97-AF65-F5344CB8AC3E}">
        <p14:creationId xmlns:p14="http://schemas.microsoft.com/office/powerpoint/2010/main" val="1512397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818171" y="2346119"/>
            <a:ext cx="9000435" cy="2165762"/>
          </a:xfrm>
        </p:spPr>
        <p:txBody>
          <a:bodyPr>
            <a:normAutofit/>
          </a:bodyPr>
          <a:lstStyle/>
          <a:p>
            <a:r>
              <a:rPr lang="en-US" sz="9600" dirty="0">
                <a:solidFill>
                  <a:schemeClr val="bg1"/>
                </a:solidFill>
              </a:rPr>
              <a:t>AFTERMATH</a:t>
            </a:r>
          </a:p>
        </p:txBody>
      </p:sp>
    </p:spTree>
    <p:extLst>
      <p:ext uri="{BB962C8B-B14F-4D97-AF65-F5344CB8AC3E}">
        <p14:creationId xmlns:p14="http://schemas.microsoft.com/office/powerpoint/2010/main" val="351758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2800767"/>
          </a:xfrm>
          <a:prstGeom prst="rect">
            <a:avLst/>
          </a:prstGeom>
          <a:noFill/>
        </p:spPr>
        <p:txBody>
          <a:bodyPr wrap="square" rtlCol="0">
            <a:spAutoFit/>
          </a:bodyPr>
          <a:lstStyle/>
          <a:p>
            <a:r>
              <a:rPr lang="en-US" sz="8800" dirty="0">
                <a:solidFill>
                  <a:schemeClr val="bg1"/>
                </a:solidFill>
              </a:rPr>
              <a:t>BUT he was missing the point entirely!</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3795523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 His name shall be ‘Emmanuel – GOD WITH US’ “   (ISA 7:14)</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204913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Jesus knows that Nicodemus is CLOSE yet so FAR AWAY</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2527482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5909310"/>
          </a:xfrm>
          <a:prstGeom prst="rect">
            <a:avLst/>
          </a:prstGeom>
          <a:noFill/>
        </p:spPr>
        <p:txBody>
          <a:bodyPr wrap="square" rtlCol="0">
            <a:spAutoFit/>
          </a:bodyPr>
          <a:lstStyle/>
          <a:p>
            <a:r>
              <a:rPr lang="en-US" sz="5400" dirty="0">
                <a:solidFill>
                  <a:schemeClr val="bg1"/>
                </a:solidFill>
              </a:rPr>
              <a:t>Jesus replied, “Very truly I tell you, no one can see the kingdom of God unless they are born again.” “How can someone be born when they are old?” Nicodemus asked. “Surely they cannot enter a second time into their mother’s womb to be born!”</a:t>
            </a:r>
          </a:p>
        </p:txBody>
      </p:sp>
      <p:sp>
        <p:nvSpPr>
          <p:cNvPr id="3" name="TextBox 2">
            <a:extLst>
              <a:ext uri="{FF2B5EF4-FFF2-40B4-BE49-F238E27FC236}">
                <a16:creationId xmlns:a16="http://schemas.microsoft.com/office/drawing/2014/main" id="{44471201-E9FA-4AF1-BC25-1B3262C9D256}"/>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3133839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5632311"/>
          </a:xfrm>
          <a:prstGeom prst="rect">
            <a:avLst/>
          </a:prstGeom>
          <a:noFill/>
        </p:spPr>
        <p:txBody>
          <a:bodyPr wrap="square" rtlCol="0">
            <a:spAutoFit/>
          </a:bodyPr>
          <a:lstStyle/>
          <a:p>
            <a:r>
              <a:rPr lang="en-US" sz="4000" dirty="0">
                <a:solidFill>
                  <a:schemeClr val="bg1"/>
                </a:solidFill>
              </a:rPr>
              <a:t>Jesus answered, “Very truly I tell you, no one can enter the kingdom of God unless they are </a:t>
            </a:r>
            <a:r>
              <a:rPr lang="en-US" sz="4000" u="sng" dirty="0">
                <a:solidFill>
                  <a:schemeClr val="bg1"/>
                </a:solidFill>
              </a:rPr>
              <a:t>born of water and the Spirit</a:t>
            </a:r>
            <a:r>
              <a:rPr lang="en-US" sz="4000" dirty="0">
                <a:solidFill>
                  <a:schemeClr val="bg1"/>
                </a:solidFill>
              </a:rPr>
              <a:t>. Flesh gives birth to flesh, but the Spirit gives birth to spirit. You should not be surprised at my saying, ‘</a:t>
            </a:r>
            <a:r>
              <a:rPr lang="en-US" sz="4000" u="sng" dirty="0">
                <a:solidFill>
                  <a:schemeClr val="bg1"/>
                </a:solidFill>
              </a:rPr>
              <a:t>You must be born again</a:t>
            </a:r>
            <a:r>
              <a:rPr lang="en-US" sz="4000" dirty="0">
                <a:solidFill>
                  <a:schemeClr val="bg1"/>
                </a:solidFill>
              </a:rPr>
              <a:t>.’ The wind blows wherever it pleases. You hear its sound, but you cannot tell where it comes from or where it is going. So it is with everyone </a:t>
            </a:r>
            <a:r>
              <a:rPr lang="en-US" sz="4000" u="sng" dirty="0">
                <a:solidFill>
                  <a:schemeClr val="bg1"/>
                </a:solidFill>
              </a:rPr>
              <a:t>born of the Spirit</a:t>
            </a:r>
            <a:r>
              <a:rPr lang="en-US" sz="4000" dirty="0">
                <a:solidFill>
                  <a:schemeClr val="bg1"/>
                </a:solidFill>
              </a:rPr>
              <a:t>.” “How can this be?” Nicodemus asked. </a:t>
            </a:r>
          </a:p>
        </p:txBody>
      </p:sp>
      <p:sp>
        <p:nvSpPr>
          <p:cNvPr id="3" name="TextBox 2">
            <a:extLst>
              <a:ext uri="{FF2B5EF4-FFF2-40B4-BE49-F238E27FC236}">
                <a16:creationId xmlns:a16="http://schemas.microsoft.com/office/drawing/2014/main" id="{44471201-E9FA-4AF1-BC25-1B3262C9D256}"/>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161353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468854" y="182913"/>
            <a:ext cx="11254291" cy="4708981"/>
          </a:xfrm>
          <a:prstGeom prst="rect">
            <a:avLst/>
          </a:prstGeom>
          <a:noFill/>
        </p:spPr>
        <p:txBody>
          <a:bodyPr wrap="square" rtlCol="0">
            <a:spAutoFit/>
          </a:bodyPr>
          <a:lstStyle/>
          <a:p>
            <a:r>
              <a:rPr lang="en-US" sz="6000" dirty="0">
                <a:solidFill>
                  <a:schemeClr val="bg1"/>
                </a:solidFill>
              </a:rPr>
              <a:t>Born again</a:t>
            </a:r>
          </a:p>
          <a:p>
            <a:r>
              <a:rPr lang="en-US" sz="6000" dirty="0">
                <a:solidFill>
                  <a:schemeClr val="bg1"/>
                </a:solidFill>
              </a:rPr>
              <a:t>Born of the Spirit</a:t>
            </a:r>
          </a:p>
          <a:p>
            <a:r>
              <a:rPr lang="en-US" sz="6000" dirty="0">
                <a:solidFill>
                  <a:schemeClr val="bg1"/>
                </a:solidFill>
              </a:rPr>
              <a:t>Led of the Spirit</a:t>
            </a:r>
          </a:p>
          <a:p>
            <a:endParaRPr lang="en-US" sz="6000" dirty="0">
              <a:solidFill>
                <a:schemeClr val="bg1"/>
              </a:solidFill>
            </a:endParaRPr>
          </a:p>
          <a:p>
            <a:r>
              <a:rPr lang="en-US" sz="6000" dirty="0">
                <a:solidFill>
                  <a:schemeClr val="bg1"/>
                </a:solidFill>
              </a:rPr>
              <a:t>In order to SEE…In order to ENTER</a:t>
            </a:r>
            <a:endParaRPr lang="en-US" sz="6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321803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28166" y="1068050"/>
            <a:ext cx="9292814" cy="4708981"/>
          </a:xfrm>
          <a:prstGeom prst="rect">
            <a:avLst/>
          </a:prstGeom>
          <a:noFill/>
        </p:spPr>
        <p:txBody>
          <a:bodyPr wrap="square" rtlCol="0">
            <a:spAutoFit/>
          </a:bodyPr>
          <a:lstStyle/>
          <a:p>
            <a:r>
              <a:rPr lang="en-US" sz="6000" dirty="0">
                <a:solidFill>
                  <a:schemeClr val="bg1"/>
                </a:solidFill>
              </a:rPr>
              <a:t>“How can this be?”  </a:t>
            </a:r>
          </a:p>
          <a:p>
            <a:endParaRPr lang="en-US" sz="6000" dirty="0">
              <a:solidFill>
                <a:schemeClr val="bg1"/>
              </a:solidFill>
            </a:endParaRPr>
          </a:p>
          <a:p>
            <a:r>
              <a:rPr lang="en-US" sz="6000" dirty="0">
                <a:solidFill>
                  <a:schemeClr val="bg1"/>
                </a:solidFill>
              </a:rPr>
              <a:t>Proof of the cluelessness of the best that humanity has to offer.</a:t>
            </a:r>
            <a:endParaRPr lang="en-US" sz="6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394027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20761" y="788350"/>
            <a:ext cx="11144923" cy="4154984"/>
          </a:xfrm>
          <a:prstGeom prst="rect">
            <a:avLst/>
          </a:prstGeom>
          <a:noFill/>
        </p:spPr>
        <p:txBody>
          <a:bodyPr wrap="square" rtlCol="0">
            <a:spAutoFit/>
          </a:bodyPr>
          <a:lstStyle/>
          <a:p>
            <a:r>
              <a:rPr lang="en-US" sz="8800" dirty="0">
                <a:solidFill>
                  <a:schemeClr val="bg1"/>
                </a:solidFill>
              </a:rPr>
              <a:t>This is the great disconnect…the great gulf…the great mystery</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910707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20761" y="788350"/>
            <a:ext cx="11144923" cy="3785652"/>
          </a:xfrm>
          <a:prstGeom prst="rect">
            <a:avLst/>
          </a:prstGeom>
          <a:noFill/>
        </p:spPr>
        <p:txBody>
          <a:bodyPr wrap="square" rtlCol="0">
            <a:spAutoFit/>
          </a:bodyPr>
          <a:lstStyle/>
          <a:p>
            <a:r>
              <a:rPr lang="en-US" sz="8000" dirty="0">
                <a:solidFill>
                  <a:schemeClr val="bg1"/>
                </a:solidFill>
              </a:rPr>
              <a:t>This is the place of mercy and grace!  This is the place of the work of God!</a:t>
            </a:r>
            <a:endParaRPr lang="en-US" sz="8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2843621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20761" y="788350"/>
            <a:ext cx="11144923" cy="4524315"/>
          </a:xfrm>
          <a:prstGeom prst="rect">
            <a:avLst/>
          </a:prstGeom>
          <a:noFill/>
        </p:spPr>
        <p:txBody>
          <a:bodyPr wrap="square" rtlCol="0">
            <a:spAutoFit/>
          </a:bodyPr>
          <a:lstStyle/>
          <a:p>
            <a:r>
              <a:rPr lang="en-US" sz="7200" dirty="0">
                <a:solidFill>
                  <a:schemeClr val="bg1"/>
                </a:solidFill>
              </a:rPr>
              <a:t>“Then they asked him, “What must we do to do the works God requires?” - BELIEVE	</a:t>
            </a:r>
          </a:p>
          <a:p>
            <a:r>
              <a:rPr lang="en-US" sz="7200" dirty="0">
                <a:solidFill>
                  <a:schemeClr val="bg1"/>
                </a:solidFill>
              </a:rPr>
              <a:t>									 </a:t>
            </a:r>
            <a:r>
              <a:rPr lang="en-US" sz="4000" dirty="0">
                <a:solidFill>
                  <a:schemeClr val="bg1"/>
                </a:solidFill>
              </a:rPr>
              <a:t>John 6:28</a:t>
            </a:r>
            <a:endParaRPr lang="en-US" sz="72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2573291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749910" y="66678"/>
            <a:ext cx="9144000" cy="5908243"/>
          </a:xfrm>
        </p:spPr>
        <p:txBody>
          <a:bodyPr>
            <a:normAutofit/>
          </a:bodyPr>
          <a:lstStyle/>
          <a:p>
            <a:r>
              <a:rPr lang="en-US" sz="9600" b="1" dirty="0">
                <a:solidFill>
                  <a:schemeClr val="bg1"/>
                </a:solidFill>
              </a:rPr>
              <a:t>AFTERMATH</a:t>
            </a:r>
            <a:br>
              <a:rPr lang="en-US" sz="9600" b="1" dirty="0"/>
            </a:br>
            <a:r>
              <a:rPr lang="en-US" dirty="0">
                <a:solidFill>
                  <a:schemeClr val="bg1"/>
                </a:solidFill>
              </a:rPr>
              <a:t>FIND THE WAY OUT</a:t>
            </a:r>
            <a:br>
              <a:rPr lang="en-US" dirty="0">
                <a:solidFill>
                  <a:schemeClr val="bg1"/>
                </a:solidFill>
              </a:rPr>
            </a:br>
            <a:r>
              <a:rPr lang="en-US" dirty="0">
                <a:solidFill>
                  <a:schemeClr val="bg1"/>
                </a:solidFill>
              </a:rPr>
              <a:t>OR</a:t>
            </a:r>
            <a:br>
              <a:rPr lang="en-US" dirty="0">
                <a:solidFill>
                  <a:schemeClr val="bg1"/>
                </a:solidFill>
              </a:rPr>
            </a:br>
            <a:r>
              <a:rPr lang="en-US" dirty="0">
                <a:solidFill>
                  <a:schemeClr val="bg1"/>
                </a:solidFill>
              </a:rPr>
              <a:t>FIND THE WAY IN</a:t>
            </a:r>
            <a:endParaRPr lang="en-US" sz="13800" dirty="0">
              <a:solidFill>
                <a:schemeClr val="bg1"/>
              </a:solidFill>
            </a:endParaRPr>
          </a:p>
        </p:txBody>
      </p:sp>
    </p:spTree>
    <p:extLst>
      <p:ext uri="{BB962C8B-B14F-4D97-AF65-F5344CB8AC3E}">
        <p14:creationId xmlns:p14="http://schemas.microsoft.com/office/powerpoint/2010/main" val="95806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4832092"/>
          </a:xfrm>
          <a:prstGeom prst="rect">
            <a:avLst/>
          </a:prstGeom>
          <a:noFill/>
        </p:spPr>
        <p:txBody>
          <a:bodyPr wrap="square" rtlCol="0">
            <a:spAutoFit/>
          </a:bodyPr>
          <a:lstStyle/>
          <a:p>
            <a:r>
              <a:rPr lang="en-US" sz="4400" dirty="0">
                <a:solidFill>
                  <a:schemeClr val="bg1"/>
                </a:solidFill>
              </a:rPr>
              <a:t>“You are Israel’s teacher,” said Jesus, “and do you not understand these things? Very truly I tell you, we speak of what we know, and we testify to what we have seen, but </a:t>
            </a:r>
            <a:r>
              <a:rPr lang="en-US" sz="4400" u="sng" dirty="0">
                <a:solidFill>
                  <a:schemeClr val="bg1"/>
                </a:solidFill>
              </a:rPr>
              <a:t>still you people do not accept our testimony</a:t>
            </a:r>
            <a:r>
              <a:rPr lang="en-US" sz="4400" dirty="0">
                <a:solidFill>
                  <a:schemeClr val="bg1"/>
                </a:solidFill>
              </a:rPr>
              <a:t>. I have spoken to you of earthly things and you do not believe; how then will you believe if I speak of heavenly things? </a:t>
            </a:r>
          </a:p>
        </p:txBody>
      </p:sp>
      <p:sp>
        <p:nvSpPr>
          <p:cNvPr id="4" name="TextBox 3">
            <a:extLst>
              <a:ext uri="{FF2B5EF4-FFF2-40B4-BE49-F238E27FC236}">
                <a16:creationId xmlns:a16="http://schemas.microsoft.com/office/drawing/2014/main" id="{10E7388E-8C4D-4EE8-95CA-5085D484BBC1}"/>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1287785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928201"/>
            <a:ext cx="11048103" cy="3785652"/>
          </a:xfrm>
          <a:prstGeom prst="rect">
            <a:avLst/>
          </a:prstGeom>
          <a:noFill/>
        </p:spPr>
        <p:txBody>
          <a:bodyPr wrap="square" rtlCol="0">
            <a:spAutoFit/>
          </a:bodyPr>
          <a:lstStyle/>
          <a:p>
            <a:r>
              <a:rPr lang="en-US" sz="6000" dirty="0">
                <a:solidFill>
                  <a:schemeClr val="bg1"/>
                </a:solidFill>
              </a:rPr>
              <a:t>The first movement on earth in the right direction is one of faith…you have not accepted, believed, or received.</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#3</a:t>
            </a:r>
          </a:p>
        </p:txBody>
      </p:sp>
    </p:spTree>
    <p:extLst>
      <p:ext uri="{BB962C8B-B14F-4D97-AF65-F5344CB8AC3E}">
        <p14:creationId xmlns:p14="http://schemas.microsoft.com/office/powerpoint/2010/main" val="1498362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928201"/>
            <a:ext cx="11048103" cy="4708981"/>
          </a:xfrm>
          <a:prstGeom prst="rect">
            <a:avLst/>
          </a:prstGeom>
          <a:noFill/>
        </p:spPr>
        <p:txBody>
          <a:bodyPr wrap="square" rtlCol="0">
            <a:spAutoFit/>
          </a:bodyPr>
          <a:lstStyle/>
          <a:p>
            <a:r>
              <a:rPr lang="en-US" sz="6000" dirty="0">
                <a:solidFill>
                  <a:schemeClr val="bg1"/>
                </a:solidFill>
              </a:rPr>
              <a:t>The men by the door or way themselves do not see it and attempt to prevent others from going in who do see it.  </a:t>
            </a:r>
          </a:p>
          <a:p>
            <a:r>
              <a:rPr lang="en-US" sz="6000" dirty="0">
                <a:solidFill>
                  <a:schemeClr val="bg1"/>
                </a:solidFill>
              </a:rPr>
              <a:t>							(Luke 11:52)</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#3</a:t>
            </a:r>
          </a:p>
        </p:txBody>
      </p:sp>
    </p:spTree>
    <p:extLst>
      <p:ext uri="{BB962C8B-B14F-4D97-AF65-F5344CB8AC3E}">
        <p14:creationId xmlns:p14="http://schemas.microsoft.com/office/powerpoint/2010/main" val="403471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453614" y="605472"/>
            <a:ext cx="11048103" cy="4708981"/>
          </a:xfrm>
          <a:prstGeom prst="rect">
            <a:avLst/>
          </a:prstGeom>
          <a:noFill/>
        </p:spPr>
        <p:txBody>
          <a:bodyPr wrap="square" rtlCol="0">
            <a:spAutoFit/>
          </a:bodyPr>
          <a:lstStyle/>
          <a:p>
            <a:r>
              <a:rPr lang="en-US" sz="6000" dirty="0">
                <a:solidFill>
                  <a:schemeClr val="bg1"/>
                </a:solidFill>
              </a:rPr>
              <a:t>Nicodemus is at least willing to make a concession no one else of his kind is willing to make…”There is more than meets the eye here”  “Something is going on!”</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#3</a:t>
            </a:r>
          </a:p>
        </p:txBody>
      </p:sp>
    </p:spTree>
    <p:extLst>
      <p:ext uri="{BB962C8B-B14F-4D97-AF65-F5344CB8AC3E}">
        <p14:creationId xmlns:p14="http://schemas.microsoft.com/office/powerpoint/2010/main" val="3505949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5016758"/>
          </a:xfrm>
          <a:prstGeom prst="rect">
            <a:avLst/>
          </a:prstGeom>
          <a:noFill/>
        </p:spPr>
        <p:txBody>
          <a:bodyPr wrap="square" rtlCol="0">
            <a:spAutoFit/>
          </a:bodyPr>
          <a:lstStyle/>
          <a:p>
            <a:r>
              <a:rPr lang="en-US" sz="8000" dirty="0">
                <a:solidFill>
                  <a:schemeClr val="bg1"/>
                </a:solidFill>
              </a:rPr>
              <a:t>No one has ever gone into heaven except the one who came from heaven—the Son of Man.  </a:t>
            </a:r>
          </a:p>
        </p:txBody>
      </p:sp>
      <p:sp>
        <p:nvSpPr>
          <p:cNvPr id="4" name="TextBox 3">
            <a:extLst>
              <a:ext uri="{FF2B5EF4-FFF2-40B4-BE49-F238E27FC236}">
                <a16:creationId xmlns:a16="http://schemas.microsoft.com/office/drawing/2014/main" id="{8AB24008-6593-4955-B0EB-0FD043E5D561}"/>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2478556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58009" y="1046535"/>
            <a:ext cx="11048103" cy="4154984"/>
          </a:xfrm>
          <a:prstGeom prst="rect">
            <a:avLst/>
          </a:prstGeom>
          <a:noFill/>
        </p:spPr>
        <p:txBody>
          <a:bodyPr wrap="square" rtlCol="0">
            <a:spAutoFit/>
          </a:bodyPr>
          <a:lstStyle/>
          <a:p>
            <a:r>
              <a:rPr lang="en-US" sz="8800" dirty="0">
                <a:solidFill>
                  <a:schemeClr val="bg1"/>
                </a:solidFill>
              </a:rPr>
              <a:t>Jesus reveals something heavenly to Nicodemus.</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#4</a:t>
            </a:r>
          </a:p>
        </p:txBody>
      </p:sp>
    </p:spTree>
    <p:extLst>
      <p:ext uri="{BB962C8B-B14F-4D97-AF65-F5344CB8AC3E}">
        <p14:creationId xmlns:p14="http://schemas.microsoft.com/office/powerpoint/2010/main" val="3891885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58009" y="1046535"/>
            <a:ext cx="11048103" cy="2800767"/>
          </a:xfrm>
          <a:prstGeom prst="rect">
            <a:avLst/>
          </a:prstGeom>
          <a:noFill/>
        </p:spPr>
        <p:txBody>
          <a:bodyPr wrap="square" rtlCol="0">
            <a:spAutoFit/>
          </a:bodyPr>
          <a:lstStyle/>
          <a:p>
            <a:r>
              <a:rPr lang="en-US" sz="8800" dirty="0">
                <a:solidFill>
                  <a:schemeClr val="bg1"/>
                </a:solidFill>
              </a:rPr>
              <a:t>He reveals a nugget about himself</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#4</a:t>
            </a:r>
          </a:p>
        </p:txBody>
      </p:sp>
    </p:spTree>
    <p:extLst>
      <p:ext uri="{BB962C8B-B14F-4D97-AF65-F5344CB8AC3E}">
        <p14:creationId xmlns:p14="http://schemas.microsoft.com/office/powerpoint/2010/main" val="2422142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58009" y="1046535"/>
            <a:ext cx="11048103" cy="3785652"/>
          </a:xfrm>
          <a:prstGeom prst="rect">
            <a:avLst/>
          </a:prstGeom>
          <a:noFill/>
        </p:spPr>
        <p:txBody>
          <a:bodyPr wrap="square" rtlCol="0">
            <a:spAutoFit/>
          </a:bodyPr>
          <a:lstStyle/>
          <a:p>
            <a:r>
              <a:rPr lang="en-US" sz="8000" dirty="0">
                <a:solidFill>
                  <a:schemeClr val="bg1"/>
                </a:solidFill>
              </a:rPr>
              <a:t>He tells him a fact about heaven only known in heaven.</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#4</a:t>
            </a:r>
          </a:p>
        </p:txBody>
      </p:sp>
    </p:spTree>
    <p:extLst>
      <p:ext uri="{BB962C8B-B14F-4D97-AF65-F5344CB8AC3E}">
        <p14:creationId xmlns:p14="http://schemas.microsoft.com/office/powerpoint/2010/main" val="1161655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58009" y="1046535"/>
            <a:ext cx="11048103" cy="3785652"/>
          </a:xfrm>
          <a:prstGeom prst="rect">
            <a:avLst/>
          </a:prstGeom>
          <a:noFill/>
        </p:spPr>
        <p:txBody>
          <a:bodyPr wrap="square" rtlCol="0">
            <a:spAutoFit/>
          </a:bodyPr>
          <a:lstStyle/>
          <a:p>
            <a:r>
              <a:rPr lang="en-US" sz="8000" dirty="0">
                <a:solidFill>
                  <a:schemeClr val="bg1"/>
                </a:solidFill>
              </a:rPr>
              <a:t>Those sorts of facts require faith to jump out and grab on.</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#4</a:t>
            </a:r>
          </a:p>
        </p:txBody>
      </p:sp>
    </p:spTree>
    <p:extLst>
      <p:ext uri="{BB962C8B-B14F-4D97-AF65-F5344CB8AC3E}">
        <p14:creationId xmlns:p14="http://schemas.microsoft.com/office/powerpoint/2010/main" val="3903732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5262979"/>
          </a:xfrm>
          <a:prstGeom prst="rect">
            <a:avLst/>
          </a:prstGeom>
          <a:noFill/>
        </p:spPr>
        <p:txBody>
          <a:bodyPr wrap="square" rtlCol="0">
            <a:spAutoFit/>
          </a:bodyPr>
          <a:lstStyle/>
          <a:p>
            <a:r>
              <a:rPr lang="en-US" sz="4800" dirty="0">
                <a:solidFill>
                  <a:schemeClr val="bg1"/>
                </a:solidFill>
              </a:rPr>
              <a:t>Just as Moses lifted up the snake in the wilderness, so the Son of Man must be lifted up, that everyone who believes may have eternal life in him.” For God so loved the world that he gave his one and only Son, that whoever believes in him shall not perish but have eternal life. </a:t>
            </a:r>
          </a:p>
        </p:txBody>
      </p:sp>
      <p:sp>
        <p:nvSpPr>
          <p:cNvPr id="4" name="TextBox 3">
            <a:extLst>
              <a:ext uri="{FF2B5EF4-FFF2-40B4-BE49-F238E27FC236}">
                <a16:creationId xmlns:a16="http://schemas.microsoft.com/office/drawing/2014/main" id="{2143CBA1-1EF2-49C8-8ED5-23E109043CE5}"/>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338438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591670" y="419548"/>
            <a:ext cx="11048103" cy="5830645"/>
          </a:xfrm>
        </p:spPr>
        <p:txBody>
          <a:bodyPr>
            <a:noAutofit/>
          </a:bodyPr>
          <a:lstStyle/>
          <a:p>
            <a:pPr algn="l"/>
            <a:r>
              <a:rPr lang="en-US" sz="6600" dirty="0">
                <a:solidFill>
                  <a:schemeClr val="bg1"/>
                </a:solidFill>
              </a:rPr>
              <a:t>Panic and Pressure has a way of scrambling the brain and blinding a person.  Have you ever been through an airplane orientation and even sat on a row leading to an exit?</a:t>
            </a:r>
            <a:endParaRPr lang="en-US" sz="17900" dirty="0">
              <a:solidFill>
                <a:schemeClr val="bg1"/>
              </a:solidFill>
            </a:endParaRPr>
          </a:p>
        </p:txBody>
      </p:sp>
    </p:spTree>
    <p:extLst>
      <p:ext uri="{BB962C8B-B14F-4D97-AF65-F5344CB8AC3E}">
        <p14:creationId xmlns:p14="http://schemas.microsoft.com/office/powerpoint/2010/main" val="31812277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18160" y="379561"/>
            <a:ext cx="11465859" cy="4893647"/>
          </a:xfrm>
          <a:prstGeom prst="rect">
            <a:avLst/>
          </a:prstGeom>
          <a:noFill/>
        </p:spPr>
        <p:txBody>
          <a:bodyPr wrap="square" rtlCol="0">
            <a:spAutoFit/>
          </a:bodyPr>
          <a:lstStyle/>
          <a:p>
            <a:r>
              <a:rPr lang="en-US" sz="6600" dirty="0">
                <a:solidFill>
                  <a:schemeClr val="bg1"/>
                </a:solidFill>
              </a:rPr>
              <a:t>Brass Serpent on a pole in the wilderness.</a:t>
            </a:r>
          </a:p>
          <a:p>
            <a:r>
              <a:rPr lang="en-US" sz="4400" dirty="0">
                <a:solidFill>
                  <a:schemeClr val="bg1"/>
                </a:solidFill>
              </a:rPr>
              <a:t>  </a:t>
            </a:r>
          </a:p>
          <a:p>
            <a:pPr algn="ctr"/>
            <a:r>
              <a:rPr lang="en-US" sz="6600" dirty="0">
                <a:solidFill>
                  <a:schemeClr val="bg1"/>
                </a:solidFill>
              </a:rPr>
              <a:t>LOOK AT IT AND LIVE!</a:t>
            </a:r>
          </a:p>
          <a:p>
            <a:r>
              <a:rPr lang="en-US" sz="6600" dirty="0">
                <a:solidFill>
                  <a:schemeClr val="bg1"/>
                </a:solidFill>
              </a:rPr>
              <a:t>								</a:t>
            </a:r>
            <a:r>
              <a:rPr lang="en-US" sz="4400" dirty="0">
                <a:solidFill>
                  <a:schemeClr val="bg1"/>
                </a:solidFill>
              </a:rPr>
              <a:t>Numbers 21:1-9</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#5</a:t>
            </a:r>
          </a:p>
        </p:txBody>
      </p:sp>
    </p:spTree>
    <p:extLst>
      <p:ext uri="{BB962C8B-B14F-4D97-AF65-F5344CB8AC3E}">
        <p14:creationId xmlns:p14="http://schemas.microsoft.com/office/powerpoint/2010/main" val="1560853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39676" y="454864"/>
            <a:ext cx="11465859" cy="4339650"/>
          </a:xfrm>
          <a:prstGeom prst="rect">
            <a:avLst/>
          </a:prstGeom>
          <a:noFill/>
        </p:spPr>
        <p:txBody>
          <a:bodyPr wrap="square" rtlCol="0">
            <a:spAutoFit/>
          </a:bodyPr>
          <a:lstStyle/>
          <a:p>
            <a:r>
              <a:rPr lang="en-US" sz="6600" dirty="0">
                <a:solidFill>
                  <a:schemeClr val="bg1"/>
                </a:solidFill>
              </a:rPr>
              <a:t>BONUS POINT:  </a:t>
            </a:r>
          </a:p>
          <a:p>
            <a:endParaRPr lang="en-US" sz="6600" dirty="0">
              <a:solidFill>
                <a:schemeClr val="bg1"/>
              </a:solidFill>
            </a:endParaRPr>
          </a:p>
          <a:p>
            <a:r>
              <a:rPr lang="en-US" sz="4800" dirty="0">
                <a:solidFill>
                  <a:schemeClr val="bg1"/>
                </a:solidFill>
              </a:rPr>
              <a:t>Love motivating the great gift of the ONE and ONLY to escape just punishment and instead have life that lasts forever</a:t>
            </a:r>
            <a:endParaRPr lang="en-US" sz="72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#5</a:t>
            </a:r>
          </a:p>
        </p:txBody>
      </p:sp>
    </p:spTree>
    <p:extLst>
      <p:ext uri="{BB962C8B-B14F-4D97-AF65-F5344CB8AC3E}">
        <p14:creationId xmlns:p14="http://schemas.microsoft.com/office/powerpoint/2010/main" val="1769711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981988"/>
            <a:ext cx="11048103" cy="4154984"/>
          </a:xfrm>
          <a:prstGeom prst="rect">
            <a:avLst/>
          </a:prstGeom>
          <a:noFill/>
        </p:spPr>
        <p:txBody>
          <a:bodyPr wrap="square" rtlCol="0">
            <a:spAutoFit/>
          </a:bodyPr>
          <a:lstStyle/>
          <a:p>
            <a:r>
              <a:rPr lang="en-US" sz="6600" dirty="0">
                <a:solidFill>
                  <a:schemeClr val="bg1"/>
                </a:solidFill>
              </a:rPr>
              <a:t>He spoke to this Jewish leader the gospel in the terms closest to him and added something that called on faith in him.</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#5</a:t>
            </a:r>
          </a:p>
        </p:txBody>
      </p:sp>
    </p:spTree>
    <p:extLst>
      <p:ext uri="{BB962C8B-B14F-4D97-AF65-F5344CB8AC3E}">
        <p14:creationId xmlns:p14="http://schemas.microsoft.com/office/powerpoint/2010/main" val="3109519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981988"/>
            <a:ext cx="11048103" cy="3139321"/>
          </a:xfrm>
          <a:prstGeom prst="rect">
            <a:avLst/>
          </a:prstGeom>
          <a:noFill/>
        </p:spPr>
        <p:txBody>
          <a:bodyPr wrap="square" rtlCol="0">
            <a:spAutoFit/>
          </a:bodyPr>
          <a:lstStyle/>
          <a:p>
            <a:r>
              <a:rPr lang="en-US" sz="6600" dirty="0">
                <a:solidFill>
                  <a:schemeClr val="bg1"/>
                </a:solidFill>
              </a:rPr>
              <a:t>The DOOR was being illumined and revealed once again in the terms of God’s love.</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#5</a:t>
            </a:r>
          </a:p>
        </p:txBody>
      </p:sp>
    </p:spTree>
    <p:extLst>
      <p:ext uri="{BB962C8B-B14F-4D97-AF65-F5344CB8AC3E}">
        <p14:creationId xmlns:p14="http://schemas.microsoft.com/office/powerpoint/2010/main" val="2766602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76518" y="471487"/>
            <a:ext cx="11456894" cy="5262979"/>
          </a:xfrm>
          <a:prstGeom prst="rect">
            <a:avLst/>
          </a:prstGeom>
          <a:noFill/>
        </p:spPr>
        <p:txBody>
          <a:bodyPr wrap="square" rtlCol="0">
            <a:spAutoFit/>
          </a:bodyPr>
          <a:lstStyle/>
          <a:p>
            <a:r>
              <a:rPr lang="en-US" sz="4800" dirty="0">
                <a:solidFill>
                  <a:schemeClr val="bg1"/>
                </a:solidFill>
              </a:rPr>
              <a:t>For God did not send his Son into the world to condemn the world, but to save the world through him.  Whoever believes in him is not condemned, but whoever does not believe stands condemned already because they have not believed in the name of God’s one and only Son. </a:t>
            </a:r>
          </a:p>
        </p:txBody>
      </p:sp>
      <p:sp>
        <p:nvSpPr>
          <p:cNvPr id="4" name="TextBox 3">
            <a:extLst>
              <a:ext uri="{FF2B5EF4-FFF2-40B4-BE49-F238E27FC236}">
                <a16:creationId xmlns:a16="http://schemas.microsoft.com/office/drawing/2014/main" id="{5E5F47C3-9FD8-4A8E-AAE2-92CCCF82FB53}"/>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1210519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1250930"/>
            <a:ext cx="11048103" cy="4154984"/>
          </a:xfrm>
          <a:prstGeom prst="rect">
            <a:avLst/>
          </a:prstGeom>
          <a:noFill/>
        </p:spPr>
        <p:txBody>
          <a:bodyPr wrap="square" rtlCol="0">
            <a:spAutoFit/>
          </a:bodyPr>
          <a:lstStyle/>
          <a:p>
            <a:r>
              <a:rPr lang="en-US" sz="6600" dirty="0">
                <a:solidFill>
                  <a:schemeClr val="bg1"/>
                </a:solidFill>
              </a:rPr>
              <a:t>Nicodemus was looking in the wrong place because of where tradition said it should be and what it should look like…</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#6</a:t>
            </a:r>
          </a:p>
        </p:txBody>
      </p:sp>
    </p:spTree>
    <p:extLst>
      <p:ext uri="{BB962C8B-B14F-4D97-AF65-F5344CB8AC3E}">
        <p14:creationId xmlns:p14="http://schemas.microsoft.com/office/powerpoint/2010/main" val="526148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182913"/>
            <a:ext cx="11048103" cy="5170646"/>
          </a:xfrm>
          <a:prstGeom prst="rect">
            <a:avLst/>
          </a:prstGeom>
          <a:noFill/>
        </p:spPr>
        <p:txBody>
          <a:bodyPr wrap="square" rtlCol="0">
            <a:spAutoFit/>
          </a:bodyPr>
          <a:lstStyle/>
          <a:p>
            <a:r>
              <a:rPr lang="en-US" sz="6600" dirty="0">
                <a:solidFill>
                  <a:schemeClr val="bg1"/>
                </a:solidFill>
              </a:rPr>
              <a:t>Jesus raises the stakes for Nicodemus and reveals the outline of the door and its exact location and the consequences for missing it.</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#6</a:t>
            </a:r>
          </a:p>
        </p:txBody>
      </p:sp>
    </p:spTree>
    <p:extLst>
      <p:ext uri="{BB962C8B-B14F-4D97-AF65-F5344CB8AC3E}">
        <p14:creationId xmlns:p14="http://schemas.microsoft.com/office/powerpoint/2010/main" val="1040561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367553" y="200203"/>
            <a:ext cx="11456894" cy="6186309"/>
          </a:xfrm>
          <a:prstGeom prst="rect">
            <a:avLst/>
          </a:prstGeom>
          <a:noFill/>
        </p:spPr>
        <p:txBody>
          <a:bodyPr wrap="square" rtlCol="0">
            <a:spAutoFit/>
          </a:bodyPr>
          <a:lstStyle/>
          <a:p>
            <a:r>
              <a:rPr lang="en-US" sz="4400" dirty="0">
                <a:solidFill>
                  <a:schemeClr val="bg1"/>
                </a:solidFill>
              </a:rPr>
              <a:t>This is the verdict: Light has come into the world, but people loved darkness instead of light because their deeds were evil. Everyone who does evil hates the light and will not come into the light for fear that their deeds will be exposed. But whoever lives by the truth comes into the light, so that it may be seen plainly that what they have done has been done in the sight of God.</a:t>
            </a:r>
          </a:p>
        </p:txBody>
      </p:sp>
      <p:sp>
        <p:nvSpPr>
          <p:cNvPr id="4" name="TextBox 3">
            <a:extLst>
              <a:ext uri="{FF2B5EF4-FFF2-40B4-BE49-F238E27FC236}">
                <a16:creationId xmlns:a16="http://schemas.microsoft.com/office/drawing/2014/main" id="{6250BB5B-5447-4146-BD4B-2582BB0FF3D7}"/>
              </a:ext>
            </a:extLst>
          </p:cNvPr>
          <p:cNvSpPr txBox="1"/>
          <p:nvPr/>
        </p:nvSpPr>
        <p:spPr>
          <a:xfrm>
            <a:off x="9587137" y="6063347"/>
            <a:ext cx="2439913"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4219925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1250930"/>
            <a:ext cx="11048103" cy="4154984"/>
          </a:xfrm>
          <a:prstGeom prst="rect">
            <a:avLst/>
          </a:prstGeom>
          <a:noFill/>
        </p:spPr>
        <p:txBody>
          <a:bodyPr wrap="square" rtlCol="0">
            <a:spAutoFit/>
          </a:bodyPr>
          <a:lstStyle/>
          <a:p>
            <a:r>
              <a:rPr lang="en-US" sz="6600" dirty="0">
                <a:solidFill>
                  <a:schemeClr val="bg1"/>
                </a:solidFill>
              </a:rPr>
              <a:t>Nicodemus thought that being expert in the law would be his salvation…he had it upside down and backwards…</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92529" y="5927161"/>
            <a:ext cx="5100638" cy="769441"/>
          </a:xfrm>
          <a:prstGeom prst="rect">
            <a:avLst/>
          </a:prstGeom>
          <a:noFill/>
        </p:spPr>
        <p:txBody>
          <a:bodyPr wrap="square" rtlCol="0">
            <a:spAutoFit/>
          </a:bodyPr>
          <a:lstStyle/>
          <a:p>
            <a:r>
              <a:rPr lang="en-US" sz="4400" dirty="0">
                <a:solidFill>
                  <a:schemeClr val="bg1"/>
                </a:solidFill>
              </a:rPr>
              <a:t>POINT #7</a:t>
            </a:r>
          </a:p>
        </p:txBody>
      </p:sp>
    </p:spTree>
    <p:extLst>
      <p:ext uri="{BB962C8B-B14F-4D97-AF65-F5344CB8AC3E}">
        <p14:creationId xmlns:p14="http://schemas.microsoft.com/office/powerpoint/2010/main" val="37438959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71948" y="1250930"/>
            <a:ext cx="11048103" cy="4154984"/>
          </a:xfrm>
          <a:prstGeom prst="rect">
            <a:avLst/>
          </a:prstGeom>
          <a:noFill/>
        </p:spPr>
        <p:txBody>
          <a:bodyPr wrap="square" rtlCol="0">
            <a:spAutoFit/>
          </a:bodyPr>
          <a:lstStyle/>
          <a:p>
            <a:r>
              <a:rPr lang="en-US" sz="6600" dirty="0">
                <a:solidFill>
                  <a:schemeClr val="bg1"/>
                </a:solidFill>
              </a:rPr>
              <a:t>He had learned to fear God, hide and excuse his sin, and reparse Scripture to ensure he was not found out…</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92529" y="5927161"/>
            <a:ext cx="5100638" cy="769441"/>
          </a:xfrm>
          <a:prstGeom prst="rect">
            <a:avLst/>
          </a:prstGeom>
          <a:noFill/>
        </p:spPr>
        <p:txBody>
          <a:bodyPr wrap="square" rtlCol="0">
            <a:spAutoFit/>
          </a:bodyPr>
          <a:lstStyle/>
          <a:p>
            <a:r>
              <a:rPr lang="en-US" sz="4400" dirty="0">
                <a:solidFill>
                  <a:schemeClr val="bg1"/>
                </a:solidFill>
              </a:rPr>
              <a:t>POINT #7</a:t>
            </a:r>
          </a:p>
        </p:txBody>
      </p:sp>
    </p:spTree>
    <p:extLst>
      <p:ext uri="{BB962C8B-B14F-4D97-AF65-F5344CB8AC3E}">
        <p14:creationId xmlns:p14="http://schemas.microsoft.com/office/powerpoint/2010/main" val="71560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441064" y="471487"/>
            <a:ext cx="11327802" cy="5262979"/>
          </a:xfrm>
          <a:prstGeom prst="rect">
            <a:avLst/>
          </a:prstGeom>
          <a:noFill/>
        </p:spPr>
        <p:txBody>
          <a:bodyPr wrap="square" rtlCol="0">
            <a:spAutoFit/>
          </a:bodyPr>
          <a:lstStyle/>
          <a:p>
            <a:r>
              <a:rPr lang="en-US" sz="4800" dirty="0">
                <a:solidFill>
                  <a:schemeClr val="bg1"/>
                </a:solidFill>
              </a:rPr>
              <a:t>Now there was a </a:t>
            </a:r>
            <a:r>
              <a:rPr lang="en-US" sz="4800" u="sng" dirty="0">
                <a:solidFill>
                  <a:schemeClr val="bg1"/>
                </a:solidFill>
              </a:rPr>
              <a:t>Pharisee</a:t>
            </a:r>
            <a:r>
              <a:rPr lang="en-US" sz="4800" dirty="0">
                <a:solidFill>
                  <a:schemeClr val="bg1"/>
                </a:solidFill>
              </a:rPr>
              <a:t>, a man named Nicodemus who was </a:t>
            </a:r>
            <a:r>
              <a:rPr lang="en-US" sz="4800" u="sng" dirty="0">
                <a:solidFill>
                  <a:schemeClr val="bg1"/>
                </a:solidFill>
              </a:rPr>
              <a:t>a member of the Jewish ruling council</a:t>
            </a:r>
            <a:r>
              <a:rPr lang="en-US" sz="4800" dirty="0">
                <a:solidFill>
                  <a:schemeClr val="bg1"/>
                </a:solidFill>
              </a:rPr>
              <a:t>. He came to Jesus at night and said, “</a:t>
            </a:r>
            <a:r>
              <a:rPr lang="en-US" sz="4800" u="sng" dirty="0">
                <a:solidFill>
                  <a:schemeClr val="bg1"/>
                </a:solidFill>
              </a:rPr>
              <a:t>Rabbi</a:t>
            </a:r>
            <a:r>
              <a:rPr lang="en-US" sz="4800" dirty="0">
                <a:solidFill>
                  <a:schemeClr val="bg1"/>
                </a:solidFill>
              </a:rPr>
              <a:t>, we know that you are a teacher who has come from God. For no one could perform the signs you are doing if God were not with him.” </a:t>
            </a:r>
          </a:p>
        </p:txBody>
      </p:sp>
      <p:sp>
        <p:nvSpPr>
          <p:cNvPr id="3" name="TextBox 2">
            <a:extLst>
              <a:ext uri="{FF2B5EF4-FFF2-40B4-BE49-F238E27FC236}">
                <a16:creationId xmlns:a16="http://schemas.microsoft.com/office/drawing/2014/main" id="{44471201-E9FA-4AF1-BC25-1B3262C9D256}"/>
              </a:ext>
            </a:extLst>
          </p:cNvPr>
          <p:cNvSpPr txBox="1"/>
          <p:nvPr/>
        </p:nvSpPr>
        <p:spPr>
          <a:xfrm>
            <a:off x="9501075" y="5959266"/>
            <a:ext cx="2536732" cy="646331"/>
          </a:xfrm>
          <a:prstGeom prst="rect">
            <a:avLst/>
          </a:prstGeom>
          <a:noFill/>
        </p:spPr>
        <p:txBody>
          <a:bodyPr wrap="square" rtlCol="0">
            <a:spAutoFit/>
          </a:bodyPr>
          <a:lstStyle/>
          <a:p>
            <a:r>
              <a:rPr lang="en-US" sz="3600" dirty="0">
                <a:solidFill>
                  <a:schemeClr val="bg1"/>
                </a:solidFill>
              </a:rPr>
              <a:t>John 3:1-21</a:t>
            </a:r>
          </a:p>
        </p:txBody>
      </p:sp>
    </p:spTree>
    <p:extLst>
      <p:ext uri="{BB962C8B-B14F-4D97-AF65-F5344CB8AC3E}">
        <p14:creationId xmlns:p14="http://schemas.microsoft.com/office/powerpoint/2010/main" val="2691578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668767" y="562441"/>
            <a:ext cx="11048103" cy="5170646"/>
          </a:xfrm>
          <a:prstGeom prst="rect">
            <a:avLst/>
          </a:prstGeom>
          <a:noFill/>
        </p:spPr>
        <p:txBody>
          <a:bodyPr wrap="square" rtlCol="0">
            <a:spAutoFit/>
          </a:bodyPr>
          <a:lstStyle/>
          <a:p>
            <a:r>
              <a:rPr lang="en-US" sz="6600" dirty="0">
                <a:solidFill>
                  <a:schemeClr val="bg1"/>
                </a:solidFill>
              </a:rPr>
              <a:t>Adam wrapped himself in fig leaves that he had stitched together and Nicodemus had hidden behind Torah scrolls that indicted him.</a:t>
            </a:r>
            <a:endParaRPr lang="en-US" sz="96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92529" y="5927161"/>
            <a:ext cx="5100638" cy="769441"/>
          </a:xfrm>
          <a:prstGeom prst="rect">
            <a:avLst/>
          </a:prstGeom>
          <a:noFill/>
        </p:spPr>
        <p:txBody>
          <a:bodyPr wrap="square" rtlCol="0">
            <a:spAutoFit/>
          </a:bodyPr>
          <a:lstStyle/>
          <a:p>
            <a:r>
              <a:rPr lang="en-US" sz="4400" dirty="0">
                <a:solidFill>
                  <a:schemeClr val="bg1"/>
                </a:solidFill>
              </a:rPr>
              <a:t>POINT #7</a:t>
            </a:r>
          </a:p>
        </p:txBody>
      </p:sp>
    </p:spTree>
    <p:extLst>
      <p:ext uri="{BB962C8B-B14F-4D97-AF65-F5344CB8AC3E}">
        <p14:creationId xmlns:p14="http://schemas.microsoft.com/office/powerpoint/2010/main" val="1124084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441064" y="562441"/>
            <a:ext cx="11564469" cy="4708981"/>
          </a:xfrm>
          <a:prstGeom prst="rect">
            <a:avLst/>
          </a:prstGeom>
          <a:noFill/>
        </p:spPr>
        <p:txBody>
          <a:bodyPr wrap="square" rtlCol="0">
            <a:spAutoFit/>
          </a:bodyPr>
          <a:lstStyle/>
          <a:p>
            <a:r>
              <a:rPr lang="en-US" sz="6000" dirty="0">
                <a:solidFill>
                  <a:schemeClr val="bg1"/>
                </a:solidFill>
              </a:rPr>
              <a:t>Jesus in love confronted Nicodemus and lead him into a position where he could feel the light of truth burning into his spirit and respond accordingly.</a:t>
            </a:r>
            <a:endParaRPr lang="en-US" sz="8800" dirty="0">
              <a:solidFill>
                <a:schemeClr val="bg1"/>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92529" y="5927161"/>
            <a:ext cx="5100638" cy="769441"/>
          </a:xfrm>
          <a:prstGeom prst="rect">
            <a:avLst/>
          </a:prstGeom>
          <a:noFill/>
        </p:spPr>
        <p:txBody>
          <a:bodyPr wrap="square" rtlCol="0">
            <a:spAutoFit/>
          </a:bodyPr>
          <a:lstStyle/>
          <a:p>
            <a:r>
              <a:rPr lang="en-US" sz="4400" dirty="0">
                <a:solidFill>
                  <a:schemeClr val="bg1"/>
                </a:solidFill>
              </a:rPr>
              <a:t>POINT #7</a:t>
            </a:r>
          </a:p>
        </p:txBody>
      </p:sp>
    </p:spTree>
    <p:extLst>
      <p:ext uri="{BB962C8B-B14F-4D97-AF65-F5344CB8AC3E}">
        <p14:creationId xmlns:p14="http://schemas.microsoft.com/office/powerpoint/2010/main" val="152481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The only way to live in the AFTERMATH is to SEE and ENTER INTO the DOOR of the Kingdom of God.</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84211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815302"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To do this, you must be BORN AGAIN.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Are you?</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30717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Maybe you would move a step or two towards the light?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Maybe you are ready right now to be born again?</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6254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27124" y="471487"/>
            <a:ext cx="11241741"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400" dirty="0">
              <a:solidFill>
                <a:prstClr val="white"/>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Maybe you have been born again and you have lost your edge of conviction regarding how vital and necessary it is to find the door and stay on the way!  Others need your help!!</a:t>
            </a:r>
            <a:endPar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9339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“You seem to have God with you – You have my attention.”</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797863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Nicodemus was optimally situated in a nation…</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3182244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2800767"/>
          </a:xfrm>
          <a:prstGeom prst="rect">
            <a:avLst/>
          </a:prstGeom>
          <a:noFill/>
        </p:spPr>
        <p:txBody>
          <a:bodyPr wrap="square" rtlCol="0">
            <a:spAutoFit/>
          </a:bodyPr>
          <a:lstStyle/>
          <a:p>
            <a:r>
              <a:rPr lang="en-US" sz="8800" dirty="0">
                <a:solidFill>
                  <a:schemeClr val="bg1"/>
                </a:solidFill>
              </a:rPr>
              <a:t>Nicodemus was optimally educated…</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1992615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Nicodemus was optimally located on the time-line…</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1033683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5586" y="756079"/>
            <a:ext cx="11048103" cy="4154984"/>
          </a:xfrm>
          <a:prstGeom prst="rect">
            <a:avLst/>
          </a:prstGeom>
          <a:noFill/>
        </p:spPr>
        <p:txBody>
          <a:bodyPr wrap="square" rtlCol="0">
            <a:spAutoFit/>
          </a:bodyPr>
          <a:lstStyle/>
          <a:p>
            <a:r>
              <a:rPr lang="en-US" sz="8800" dirty="0">
                <a:solidFill>
                  <a:schemeClr val="bg1"/>
                </a:solidFill>
              </a:rPr>
              <a:t>Nicodemus was optimally located on the earth…</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1860645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5DD4D6-9194-42D0-BF58-4FD325A65B8E}">
  <ds:schemaRefs>
    <ds:schemaRef ds:uri="http://schemas.microsoft.com/sharepoint/v3/contenttype/forms"/>
  </ds:schemaRefs>
</ds:datastoreItem>
</file>

<file path=customXml/itemProps2.xml><?xml version="1.0" encoding="utf-8"?>
<ds:datastoreItem xmlns:ds="http://schemas.openxmlformats.org/officeDocument/2006/customXml" ds:itemID="{E47CF068-635D-43F5-BF04-EC759DDD0E4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D5E3417-C2E8-43F7-94E1-5FAE6AE88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238</TotalTime>
  <Words>1309</Words>
  <Application>Microsoft Office PowerPoint</Application>
  <PresentationFormat>Widescreen</PresentationFormat>
  <Paragraphs>108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AFTERMATH</vt:lpstr>
      <vt:lpstr>AFTERMATH FIND THE WAY OUT OR FIND THE WAY IN</vt:lpstr>
      <vt:lpstr>Panic and Pressure has a way of scrambling the brain and blinding a person.  Have you ever been through an airplane orientation and even sat on a row leading to an exit?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SHELTER INg PLACE</dc:title>
  <dc:creator>Douglas Martin</dc:creator>
  <cp:lastModifiedBy>Douglas Martin</cp:lastModifiedBy>
  <cp:revision>23</cp:revision>
  <dcterms:created xsi:type="dcterms:W3CDTF">2020-03-28T15:27:57Z</dcterms:created>
  <dcterms:modified xsi:type="dcterms:W3CDTF">2020-04-25T23:30:48Z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