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74" r:id="rId7"/>
    <p:sldId id="260" r:id="rId8"/>
    <p:sldId id="276" r:id="rId9"/>
    <p:sldId id="266" r:id="rId10"/>
    <p:sldId id="261" r:id="rId11"/>
    <p:sldId id="262" r:id="rId12"/>
    <p:sldId id="268"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373C109-64E1-49E3-9A3F-8B537553EA83}" type="datetimeFigureOut">
              <a:rPr lang="en-US" smtClean="0"/>
              <a:t>2/13/2020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A74EE0-9580-4DA8-85DB-D497E5D99AC1}"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3C109-64E1-49E3-9A3F-8B537553EA83}"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4EE0-9580-4DA8-85DB-D497E5D99AC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1A74EE0-9580-4DA8-85DB-D497E5D99AC1}"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3C109-64E1-49E3-9A3F-8B537553EA83}"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373C109-64E1-49E3-9A3F-8B537553EA83}"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1A74EE0-9580-4DA8-85DB-D497E5D99AC1}"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373C109-64E1-49E3-9A3F-8B537553EA83}" type="datetimeFigureOut">
              <a:rPr lang="en-US" smtClean="0"/>
              <a:t>2/13/2020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A74EE0-9580-4DA8-85DB-D497E5D99AC1}"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373C109-64E1-49E3-9A3F-8B537553EA83}"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74EE0-9580-4DA8-85DB-D497E5D99AC1}"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373C109-64E1-49E3-9A3F-8B537553EA83}" type="datetimeFigureOut">
              <a:rPr lang="en-US" smtClean="0"/>
              <a:t>2/13/2020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1A74EE0-9580-4DA8-85DB-D497E5D99AC1}"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73C109-64E1-49E3-9A3F-8B537553EA83}" type="datetimeFigureOut">
              <a:rPr lang="en-US" smtClean="0"/>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1A74EE0-9580-4DA8-85DB-D497E5D99AC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373C109-64E1-49E3-9A3F-8B537553EA83}" type="datetimeFigureOut">
              <a:rPr lang="en-US" smtClean="0"/>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A74EE0-9580-4DA8-85DB-D497E5D99AC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A74EE0-9580-4DA8-85DB-D497E5D99AC1}"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373C109-64E1-49E3-9A3F-8B537553EA83}" type="datetimeFigureOut">
              <a:rPr lang="en-US" smtClean="0"/>
              <a:t>2/13/2020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1A74EE0-9580-4DA8-85DB-D497E5D99AC1}"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373C109-64E1-49E3-9A3F-8B537553EA83}" type="datetimeFigureOut">
              <a:rPr lang="en-US" smtClean="0"/>
              <a:t>2/13/2020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373C109-64E1-49E3-9A3F-8B537553EA83}" type="datetimeFigureOut">
              <a:rPr lang="en-US" smtClean="0"/>
              <a:t>2/13/2020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A74EE0-9580-4DA8-85DB-D497E5D99AC1}"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4000" b="1" dirty="0" smtClean="0">
                <a:solidFill>
                  <a:schemeClr val="tx1"/>
                </a:solidFill>
              </a:rPr>
              <a:t>Jesus </a:t>
            </a:r>
            <a:r>
              <a:rPr lang="en-US" sz="4000" b="1" dirty="0" smtClean="0">
                <a:solidFill>
                  <a:schemeClr val="tx1"/>
                </a:solidFill>
              </a:rPr>
              <a:t>is our example</a:t>
            </a:r>
            <a:endParaRPr lang="en-US" sz="4000" b="1" dirty="0">
              <a:solidFill>
                <a:schemeClr val="tx1"/>
              </a:solidFill>
            </a:endParaRPr>
          </a:p>
        </p:txBody>
      </p:sp>
      <p:sp>
        <p:nvSpPr>
          <p:cNvPr id="2" name="Title 1"/>
          <p:cNvSpPr>
            <a:spLocks noGrp="1"/>
          </p:cNvSpPr>
          <p:nvPr>
            <p:ph type="ctrTitle"/>
          </p:nvPr>
        </p:nvSpPr>
        <p:spPr>
          <a:xfrm>
            <a:off x="647700" y="228600"/>
            <a:ext cx="7772400" cy="1470025"/>
          </a:xfrm>
        </p:spPr>
        <p:txBody>
          <a:bodyPr>
            <a:normAutofit fontScale="90000"/>
          </a:bodyPr>
          <a:lstStyle/>
          <a:p>
            <a:r>
              <a:rPr lang="en-US" sz="5400" b="1" dirty="0" smtClean="0"/>
              <a:t>BE GOOD—DO GOOD</a:t>
            </a:r>
            <a:endParaRPr lang="en-US" sz="5400" b="1" dirty="0"/>
          </a:p>
        </p:txBody>
      </p:sp>
      <p:pic>
        <p:nvPicPr>
          <p:cNvPr id="4" name="Picture 4" descr="http://s3.good-deeds-day.org/wp-content/uploads/2016/09/event-imag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28799"/>
            <a:ext cx="7239000" cy="425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929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2:15</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  </a:t>
            </a:r>
            <a:r>
              <a:rPr lang="en-US" sz="4000" b="1" dirty="0" smtClean="0"/>
              <a:t> </a:t>
            </a:r>
            <a:endParaRPr lang="en-US" sz="3500" b="1" dirty="0" smtClean="0"/>
          </a:p>
          <a:p>
            <a:pPr marL="0" indent="0">
              <a:buNone/>
            </a:pPr>
            <a:r>
              <a:rPr lang="en-US" sz="3200" b="1" dirty="0" smtClean="0">
                <a:latin typeface="Calibri" panose="020F0502020204030204" pitchFamily="34" charset="0"/>
                <a:cs typeface="Calibri" panose="020F0502020204030204" pitchFamily="34" charset="0"/>
              </a:rPr>
              <a:t>For this is the will of God, that </a:t>
            </a:r>
            <a:r>
              <a:rPr lang="en-US" sz="3200" b="1" u="sng" dirty="0" smtClean="0">
                <a:latin typeface="Calibri" panose="020F0502020204030204" pitchFamily="34" charset="0"/>
                <a:cs typeface="Calibri" panose="020F0502020204030204" pitchFamily="34" charset="0"/>
              </a:rPr>
              <a:t>by doing good </a:t>
            </a:r>
          </a:p>
          <a:p>
            <a:pPr marL="0" indent="0">
              <a:buNone/>
            </a:pPr>
            <a:r>
              <a:rPr lang="en-US" sz="3200" b="1" smtClean="0">
                <a:latin typeface="Calibri" panose="020F0502020204030204" pitchFamily="34" charset="0"/>
                <a:cs typeface="Calibri" panose="020F0502020204030204" pitchFamily="34" charset="0"/>
              </a:rPr>
              <a:t>you should </a:t>
            </a:r>
            <a:r>
              <a:rPr lang="en-US" sz="3200" b="1" dirty="0" smtClean="0">
                <a:latin typeface="Calibri" panose="020F0502020204030204" pitchFamily="34" charset="0"/>
                <a:cs typeface="Calibri" panose="020F0502020204030204" pitchFamily="34" charset="0"/>
              </a:rPr>
              <a:t>silence the ignorant (agnostic) and foolish (naysayers).    </a:t>
            </a:r>
          </a:p>
        </p:txBody>
      </p:sp>
    </p:spTree>
    <p:extLst>
      <p:ext uri="{BB962C8B-B14F-4D97-AF65-F5344CB8AC3E}">
        <p14:creationId xmlns:p14="http://schemas.microsoft.com/office/powerpoint/2010/main" val="363945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Acts 10:38</a:t>
            </a:r>
            <a:endParaRPr lang="en-US" b="1" dirty="0"/>
          </a:p>
        </p:txBody>
      </p:sp>
      <p:sp>
        <p:nvSpPr>
          <p:cNvPr id="3" name="Content Placeholder 2"/>
          <p:cNvSpPr>
            <a:spLocks noGrp="1"/>
          </p:cNvSpPr>
          <p:nvPr>
            <p:ph sz="quarter" idx="1"/>
          </p:nvPr>
        </p:nvSpPr>
        <p:spPr/>
        <p:txBody>
          <a:bodyPr>
            <a:normAutofit/>
          </a:bodyPr>
          <a:lstStyle/>
          <a:p>
            <a:pPr marL="0" indent="0">
              <a:buNone/>
            </a:pPr>
            <a:r>
              <a:rPr lang="en-US" dirty="0" smtClean="0"/>
              <a:t>  </a:t>
            </a:r>
            <a:r>
              <a:rPr lang="en-US" sz="4000" b="1" dirty="0" smtClean="0"/>
              <a:t> </a:t>
            </a:r>
            <a:endParaRPr lang="en-US" sz="3500" b="1" dirty="0" smtClean="0"/>
          </a:p>
          <a:p>
            <a:pPr marL="0" indent="0">
              <a:buNone/>
            </a:pPr>
            <a:r>
              <a:rPr lang="en-US" sz="3200" b="1" dirty="0" smtClean="0">
                <a:latin typeface="Calibri" panose="020F0502020204030204" pitchFamily="34" charset="0"/>
                <a:cs typeface="Calibri" panose="020F0502020204030204" pitchFamily="34" charset="0"/>
              </a:rPr>
              <a:t>God anointed Jesus of Nazareth with the Holy Spirit and with power. He went about </a:t>
            </a:r>
            <a:r>
              <a:rPr lang="en-US" sz="3200" b="1" u="sng" dirty="0" smtClean="0">
                <a:latin typeface="Calibri" panose="020F0502020204030204" pitchFamily="34" charset="0"/>
                <a:cs typeface="Calibri" panose="020F0502020204030204" pitchFamily="34" charset="0"/>
              </a:rPr>
              <a:t>doing good </a:t>
            </a:r>
            <a:r>
              <a:rPr lang="en-US" sz="3200" b="1" dirty="0" smtClean="0">
                <a:latin typeface="Calibri" panose="020F0502020204030204" pitchFamily="34" charset="0"/>
                <a:cs typeface="Calibri" panose="020F0502020204030204" pitchFamily="34" charset="0"/>
              </a:rPr>
              <a:t>and healing all who were oppressed by the devil, for God was with him.   ESV</a:t>
            </a:r>
          </a:p>
        </p:txBody>
      </p:sp>
    </p:spTree>
    <p:extLst>
      <p:ext uri="{BB962C8B-B14F-4D97-AF65-F5344CB8AC3E}">
        <p14:creationId xmlns:p14="http://schemas.microsoft.com/office/powerpoint/2010/main" val="1094208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endParaRPr lang="en-US" dirty="0" smtClean="0"/>
          </a:p>
          <a:p>
            <a:pPr marL="0" indent="0" algn="ctr">
              <a:buNone/>
            </a:pPr>
            <a:r>
              <a:rPr lang="en-US" sz="3200" b="1" dirty="0" smtClean="0">
                <a:latin typeface="Calibri" panose="020F0502020204030204" pitchFamily="34" charset="0"/>
                <a:cs typeface="Calibri" panose="020F0502020204030204" pitchFamily="34" charset="0"/>
              </a:rPr>
              <a:t>A </a:t>
            </a:r>
            <a:r>
              <a:rPr lang="en-US" sz="3200" b="1" dirty="0" smtClean="0">
                <a:latin typeface="Calibri" panose="020F0502020204030204" pitchFamily="34" charset="0"/>
                <a:cs typeface="Calibri" panose="020F0502020204030204" pitchFamily="34" charset="0"/>
              </a:rPr>
              <a:t>pot of </a:t>
            </a:r>
            <a:r>
              <a:rPr lang="en-US" sz="3200" b="1" dirty="0" smtClean="0">
                <a:latin typeface="Calibri" panose="020F0502020204030204" pitchFamily="34" charset="0"/>
                <a:cs typeface="Calibri" panose="020F0502020204030204" pitchFamily="34" charset="0"/>
              </a:rPr>
              <a:t>self-pity </a:t>
            </a:r>
            <a:r>
              <a:rPr lang="en-US" sz="3200" b="1" dirty="0" smtClean="0">
                <a:latin typeface="Calibri" panose="020F0502020204030204" pitchFamily="34" charset="0"/>
                <a:cs typeface="Calibri" panose="020F0502020204030204" pitchFamily="34" charset="0"/>
              </a:rPr>
              <a:t>is emptied </a:t>
            </a:r>
            <a:endParaRPr lang="en-US" sz="3200" b="1" dirty="0" smtClean="0">
              <a:latin typeface="Calibri" panose="020F0502020204030204" pitchFamily="34" charset="0"/>
              <a:cs typeface="Calibri" panose="020F0502020204030204" pitchFamily="34" charset="0"/>
            </a:endParaRPr>
          </a:p>
          <a:p>
            <a:pPr marL="0" indent="0" algn="ctr">
              <a:buNone/>
            </a:pPr>
            <a:r>
              <a:rPr lang="en-US" sz="3200" b="1" dirty="0" smtClean="0">
                <a:latin typeface="Calibri" panose="020F0502020204030204" pitchFamily="34" charset="0"/>
                <a:cs typeface="Calibri" panose="020F0502020204030204" pitchFamily="34" charset="0"/>
              </a:rPr>
              <a:t>by </a:t>
            </a:r>
          </a:p>
          <a:p>
            <a:pPr marL="0" indent="0" algn="ctr">
              <a:buNone/>
            </a:pPr>
            <a:r>
              <a:rPr lang="en-US" sz="3200" b="1" dirty="0" smtClean="0">
                <a:latin typeface="Calibri" panose="020F0502020204030204" pitchFamily="34" charset="0"/>
                <a:cs typeface="Calibri" panose="020F0502020204030204" pitchFamily="34" charset="0"/>
              </a:rPr>
              <a:t>a </a:t>
            </a:r>
            <a:r>
              <a:rPr lang="en-US" sz="3200" b="1" dirty="0" smtClean="0">
                <a:latin typeface="Calibri" panose="020F0502020204030204" pitchFamily="34" charset="0"/>
                <a:cs typeface="Calibri" panose="020F0502020204030204" pitchFamily="34" charset="0"/>
              </a:rPr>
              <a:t>single good deed.</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5884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Matthew 5:16</a:t>
            </a:r>
            <a:endParaRPr lang="en-US" b="1" dirty="0"/>
          </a:p>
        </p:txBody>
      </p:sp>
      <p:sp>
        <p:nvSpPr>
          <p:cNvPr id="3" name="Content Placeholder 2"/>
          <p:cNvSpPr>
            <a:spLocks noGrp="1"/>
          </p:cNvSpPr>
          <p:nvPr>
            <p:ph sz="quarter" idx="1"/>
          </p:nvPr>
        </p:nvSpPr>
        <p:spPr/>
        <p:txBody>
          <a:bodyPr/>
          <a:lstStyle/>
          <a:p>
            <a:pPr marL="0" indent="0">
              <a:buNone/>
            </a:pPr>
            <a:endParaRPr lang="en-US" dirty="0"/>
          </a:p>
          <a:p>
            <a:pPr marL="0" indent="0">
              <a:buNone/>
            </a:pPr>
            <a:r>
              <a:rPr lang="en-US" b="1" dirty="0" smtClean="0"/>
              <a:t>Let </a:t>
            </a:r>
            <a:r>
              <a:rPr lang="en-US" b="1" dirty="0"/>
              <a:t>your light shine before others, so that they may see your good works and give glory to your Father who is in heaven. </a:t>
            </a:r>
            <a:r>
              <a:rPr lang="en-US" b="1" dirty="0" smtClean="0"/>
              <a:t> ESV</a:t>
            </a:r>
            <a:endParaRPr lang="en-US" b="1" dirty="0"/>
          </a:p>
          <a:p>
            <a:pPr marL="0" indent="0">
              <a:buNone/>
            </a:pPr>
            <a:endParaRPr lang="en-US" dirty="0"/>
          </a:p>
        </p:txBody>
      </p:sp>
    </p:spTree>
    <p:extLst>
      <p:ext uri="{BB962C8B-B14F-4D97-AF65-F5344CB8AC3E}">
        <p14:creationId xmlns:p14="http://schemas.microsoft.com/office/powerpoint/2010/main" val="1269294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Prayer</a:t>
            </a:r>
            <a:endParaRPr lang="en-US" b="1" dirty="0"/>
          </a:p>
        </p:txBody>
      </p:sp>
      <p:sp>
        <p:nvSpPr>
          <p:cNvPr id="3" name="Content Placeholder 2"/>
          <p:cNvSpPr>
            <a:spLocks noGrp="1"/>
          </p:cNvSpPr>
          <p:nvPr>
            <p:ph sz="quarter" idx="1"/>
          </p:nvPr>
        </p:nvSpPr>
        <p:spPr/>
        <p:txBody>
          <a:bodyPr>
            <a:normAutofit lnSpcReduction="10000"/>
          </a:bodyPr>
          <a:lstStyle/>
          <a:p>
            <a:pPr marL="0" indent="0">
              <a:buNone/>
            </a:pPr>
            <a:r>
              <a:rPr lang="en-US" b="1" dirty="0" smtClean="0">
                <a:latin typeface="Calibri" panose="020F0502020204030204" pitchFamily="34" charset="0"/>
                <a:cs typeface="Calibri" panose="020F0502020204030204" pitchFamily="34" charset="0"/>
              </a:rPr>
              <a:t>Lord, you have sworn to do good to us.  You always look for opportunity to bless us.</a:t>
            </a:r>
          </a:p>
          <a:p>
            <a:pPr marL="0" indent="0">
              <a:buNone/>
            </a:pPr>
            <a:r>
              <a:rPr lang="en-US" b="1" dirty="0" smtClean="0">
                <a:latin typeface="Calibri" panose="020F0502020204030204" pitchFamily="34" charset="0"/>
                <a:cs typeface="Calibri" panose="020F0502020204030204" pitchFamily="34" charset="0"/>
              </a:rPr>
              <a:t>Because of this, we in turn will look for opportunities to bless and do good to others.  It keeps our hearts open to your will, and those in need.  Your word says, “Be kind to one another, tenderhearted, forgiving one another, just as Christ has forgiven us.”  Jesus commanded this, and a blessing to go with it.  We will let our light shine—doing this with intention, not for attention.  We will keep our hearts and hands open to do good on every occasion, in Jesus name, amen.</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039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Samuel </a:t>
            </a:r>
            <a:r>
              <a:rPr lang="en-US" b="1" dirty="0" smtClean="0"/>
              <a:t>9:1-3</a:t>
            </a:r>
            <a:endParaRPr lang="en-US" b="1" dirty="0"/>
          </a:p>
        </p:txBody>
      </p:sp>
      <p:sp>
        <p:nvSpPr>
          <p:cNvPr id="3" name="Content Placeholder 2"/>
          <p:cNvSpPr>
            <a:spLocks noGrp="1"/>
          </p:cNvSpPr>
          <p:nvPr>
            <p:ph sz="quarter" idx="1"/>
          </p:nvPr>
        </p:nvSpPr>
        <p:spPr/>
        <p:txBody>
          <a:bodyPr>
            <a:normAutofit fontScale="55000" lnSpcReduction="20000"/>
          </a:bodyPr>
          <a:lstStyle/>
          <a:p>
            <a:pPr marL="0" indent="0">
              <a:buNone/>
            </a:pPr>
            <a:endParaRPr lang="en-US" dirty="0" smtClean="0"/>
          </a:p>
          <a:p>
            <a:pPr marL="0" indent="0">
              <a:buNone/>
            </a:pPr>
            <a:r>
              <a:rPr lang="en-US" sz="7000" dirty="0" smtClean="0"/>
              <a:t> </a:t>
            </a:r>
            <a:r>
              <a:rPr lang="en-US" sz="5900" b="1" dirty="0" smtClean="0">
                <a:latin typeface="Calibri" panose="020F0502020204030204" pitchFamily="34" charset="0"/>
                <a:cs typeface="Calibri" panose="020F0502020204030204" pitchFamily="34" charset="0"/>
              </a:rPr>
              <a:t>One day David asked, "Is anyone in Saul's family still alive—anyone to whom I can show kindness for Jonathan's sake?" 2 He summoned a man named </a:t>
            </a:r>
            <a:r>
              <a:rPr lang="en-US" sz="5900" b="1" dirty="0" err="1" smtClean="0">
                <a:latin typeface="Calibri" panose="020F0502020204030204" pitchFamily="34" charset="0"/>
                <a:cs typeface="Calibri" panose="020F0502020204030204" pitchFamily="34" charset="0"/>
              </a:rPr>
              <a:t>Ziba</a:t>
            </a:r>
            <a:r>
              <a:rPr lang="en-US" sz="5900" b="1" dirty="0" smtClean="0">
                <a:latin typeface="Calibri" panose="020F0502020204030204" pitchFamily="34" charset="0"/>
                <a:cs typeface="Calibri" panose="020F0502020204030204" pitchFamily="34" charset="0"/>
              </a:rPr>
              <a:t>.</a:t>
            </a:r>
          </a:p>
          <a:p>
            <a:pPr marL="0" indent="0">
              <a:buNone/>
            </a:pPr>
            <a:r>
              <a:rPr lang="en-US" sz="5900" b="1" dirty="0" smtClean="0">
                <a:latin typeface="Calibri" panose="020F0502020204030204" pitchFamily="34" charset="0"/>
                <a:cs typeface="Calibri" panose="020F0502020204030204" pitchFamily="34" charset="0"/>
              </a:rPr>
              <a:t>3 The king asked him, "Is anyone still alive from Saul's family? If so, I want to show </a:t>
            </a:r>
            <a:r>
              <a:rPr lang="en-US" sz="5900" b="1" u="sng" dirty="0" smtClean="0">
                <a:latin typeface="Calibri" panose="020F0502020204030204" pitchFamily="34" charset="0"/>
                <a:cs typeface="Calibri" panose="020F0502020204030204" pitchFamily="34" charset="0"/>
              </a:rPr>
              <a:t>God's kindness</a:t>
            </a:r>
            <a:r>
              <a:rPr lang="en-US" sz="5900" b="1" dirty="0" smtClean="0">
                <a:latin typeface="Calibri" panose="020F0502020204030204" pitchFamily="34" charset="0"/>
                <a:cs typeface="Calibri" panose="020F0502020204030204" pitchFamily="34" charset="0"/>
              </a:rPr>
              <a:t> to them."</a:t>
            </a:r>
          </a:p>
          <a:p>
            <a:pPr marL="0" indent="0">
              <a:buNone/>
            </a:pPr>
            <a:r>
              <a:rPr lang="en-US" sz="5900" b="1" dirty="0" err="1" smtClean="0">
                <a:latin typeface="Calibri" panose="020F0502020204030204" pitchFamily="34" charset="0"/>
                <a:cs typeface="Calibri" panose="020F0502020204030204" pitchFamily="34" charset="0"/>
              </a:rPr>
              <a:t>Ziba</a:t>
            </a:r>
            <a:r>
              <a:rPr lang="en-US" sz="5900" b="1" dirty="0" smtClean="0">
                <a:latin typeface="Calibri" panose="020F0502020204030204" pitchFamily="34" charset="0"/>
                <a:cs typeface="Calibri" panose="020F0502020204030204" pitchFamily="34" charset="0"/>
              </a:rPr>
              <a:t> replied, "Yes, one of Jonathan's sons is still alive. He is crippled in both feet</a:t>
            </a:r>
            <a:r>
              <a:rPr lang="en-US" sz="5900" b="1" dirty="0" smtClean="0">
                <a:latin typeface="Calibri" panose="020F0502020204030204" pitchFamily="34" charset="0"/>
                <a:cs typeface="Calibri" panose="020F0502020204030204" pitchFamily="34" charset="0"/>
              </a:rPr>
              <a:t>.“   </a:t>
            </a:r>
            <a:r>
              <a:rPr lang="en-US" sz="4400" b="1" dirty="0" smtClean="0">
                <a:latin typeface="Calibri" panose="020F0502020204030204" pitchFamily="34" charset="0"/>
                <a:cs typeface="Calibri" panose="020F0502020204030204" pitchFamily="34" charset="0"/>
              </a:rPr>
              <a:t>ESV</a:t>
            </a:r>
            <a:endParaRPr lang="en-US" sz="4400" b="1"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2925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  </a:t>
            </a:r>
          </a:p>
          <a:p>
            <a:pPr marL="0" indent="0">
              <a:buNone/>
            </a:pPr>
            <a:r>
              <a:rPr lang="en-US" sz="7000" dirty="0" smtClean="0"/>
              <a:t>          </a:t>
            </a:r>
            <a:r>
              <a:rPr lang="en-US" sz="4000" b="1" dirty="0" smtClean="0">
                <a:latin typeface="Calibri" panose="020F0502020204030204" pitchFamily="34" charset="0"/>
                <a:cs typeface="Calibri" panose="020F0502020204030204" pitchFamily="34" charset="0"/>
              </a:rPr>
              <a:t>Why did David care?</a:t>
            </a:r>
          </a:p>
        </p:txBody>
      </p:sp>
    </p:spTree>
    <p:extLst>
      <p:ext uri="{BB962C8B-B14F-4D97-AF65-F5344CB8AC3E}">
        <p14:creationId xmlns:p14="http://schemas.microsoft.com/office/powerpoint/2010/main" val="3026862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Jeremiah 32:40-41</a:t>
            </a:r>
            <a:endParaRPr lang="en-US" b="1" dirty="0"/>
          </a:p>
        </p:txBody>
      </p:sp>
      <p:sp>
        <p:nvSpPr>
          <p:cNvPr id="3" name="Content Placeholder 2"/>
          <p:cNvSpPr>
            <a:spLocks noGrp="1"/>
          </p:cNvSpPr>
          <p:nvPr>
            <p:ph sz="quarter" idx="1"/>
          </p:nvPr>
        </p:nvSpPr>
        <p:spPr/>
        <p:txBody>
          <a:bodyPr>
            <a:normAutofit/>
          </a:bodyPr>
          <a:lstStyle/>
          <a:p>
            <a:pPr marL="0" indent="0">
              <a:buNone/>
            </a:pPr>
            <a:r>
              <a:rPr lang="en-US" dirty="0" smtClean="0"/>
              <a:t>  </a:t>
            </a:r>
            <a:r>
              <a:rPr lang="en-US" sz="4000" b="1" dirty="0" smtClean="0"/>
              <a:t> </a:t>
            </a:r>
            <a:endParaRPr lang="en-US" sz="4000" b="1" dirty="0" smtClean="0"/>
          </a:p>
          <a:p>
            <a:pPr marL="0" indent="0">
              <a:buNone/>
            </a:pPr>
            <a:r>
              <a:rPr lang="en-US" sz="3200" b="1" dirty="0" smtClean="0">
                <a:latin typeface="Calibri" panose="020F0502020204030204" pitchFamily="34" charset="0"/>
                <a:cs typeface="Calibri" panose="020F0502020204030204" pitchFamily="34" charset="0"/>
              </a:rPr>
              <a:t>I </a:t>
            </a:r>
            <a:r>
              <a:rPr lang="en-US" sz="3200" b="1" dirty="0" smtClean="0">
                <a:latin typeface="Calibri" panose="020F0502020204030204" pitchFamily="34" charset="0"/>
                <a:cs typeface="Calibri" panose="020F0502020204030204" pitchFamily="34" charset="0"/>
              </a:rPr>
              <a:t>will make with them an everlasting covenant, that I will not turn away from </a:t>
            </a:r>
            <a:r>
              <a:rPr lang="en-US" sz="3200" b="1" u="sng" dirty="0" smtClean="0">
                <a:latin typeface="Calibri" panose="020F0502020204030204" pitchFamily="34" charset="0"/>
                <a:cs typeface="Calibri" panose="020F0502020204030204" pitchFamily="34" charset="0"/>
              </a:rPr>
              <a:t>doing good </a:t>
            </a:r>
            <a:r>
              <a:rPr lang="en-US" sz="3200" b="1" dirty="0" smtClean="0">
                <a:latin typeface="Calibri" panose="020F0502020204030204" pitchFamily="34" charset="0"/>
                <a:cs typeface="Calibri" panose="020F0502020204030204" pitchFamily="34" charset="0"/>
              </a:rPr>
              <a:t>to them. </a:t>
            </a:r>
            <a:r>
              <a:rPr lang="en-US" sz="3200" b="1" dirty="0" smtClean="0">
                <a:latin typeface="Calibri" panose="020F0502020204030204" pitchFamily="34" charset="0"/>
                <a:cs typeface="Calibri" panose="020F0502020204030204" pitchFamily="34" charset="0"/>
              </a:rPr>
              <a:t>41  </a:t>
            </a:r>
            <a:r>
              <a:rPr lang="en-US" sz="3200" b="1" dirty="0" smtClean="0">
                <a:latin typeface="Calibri" panose="020F0502020204030204" pitchFamily="34" charset="0"/>
                <a:cs typeface="Calibri" panose="020F0502020204030204" pitchFamily="34" charset="0"/>
              </a:rPr>
              <a:t>I will rejoice in </a:t>
            </a:r>
            <a:r>
              <a:rPr lang="en-US" sz="3200" b="1" u="sng" dirty="0" smtClean="0">
                <a:latin typeface="Calibri" panose="020F0502020204030204" pitchFamily="34" charset="0"/>
                <a:cs typeface="Calibri" panose="020F0502020204030204" pitchFamily="34" charset="0"/>
              </a:rPr>
              <a:t>doing them </a:t>
            </a:r>
            <a:r>
              <a:rPr lang="en-US" sz="3200" b="1" u="sng" dirty="0" smtClean="0">
                <a:latin typeface="Calibri" panose="020F0502020204030204" pitchFamily="34" charset="0"/>
                <a:cs typeface="Calibri" panose="020F0502020204030204" pitchFamily="34" charset="0"/>
              </a:rPr>
              <a:t>good</a:t>
            </a:r>
            <a:r>
              <a:rPr lang="en-US" sz="3200" b="1" dirty="0" smtClean="0">
                <a:latin typeface="Calibri" panose="020F0502020204030204" pitchFamily="34" charset="0"/>
                <a:cs typeface="Calibri" panose="020F0502020204030204" pitchFamily="34" charset="0"/>
              </a:rPr>
              <a:t>… </a:t>
            </a:r>
            <a:r>
              <a:rPr lang="en-US" sz="2400" b="1" dirty="0" smtClean="0">
                <a:latin typeface="Calibri" panose="020F0502020204030204" pitchFamily="34" charset="0"/>
                <a:cs typeface="Calibri" panose="020F0502020204030204" pitchFamily="34" charset="0"/>
              </a:rPr>
              <a:t>ESV</a:t>
            </a:r>
            <a:endParaRPr lang="en-US" sz="2400" b="1"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16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Doing Good</a:t>
            </a:r>
            <a:endParaRPr lang="en-US"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5334000" cy="449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668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Ways we can do good</a:t>
            </a:r>
            <a:endParaRPr lang="en-US" b="1" dirty="0"/>
          </a:p>
        </p:txBody>
      </p:sp>
      <p:sp>
        <p:nvSpPr>
          <p:cNvPr id="3" name="Content Placeholder 2"/>
          <p:cNvSpPr>
            <a:spLocks noGrp="1"/>
          </p:cNvSpPr>
          <p:nvPr>
            <p:ph sz="quarter" idx="1"/>
          </p:nvPr>
        </p:nvSpPr>
        <p:spPr/>
        <p:txBody>
          <a:bodyPr/>
          <a:lstStyle/>
          <a:p>
            <a:pPr marL="514350" indent="-514350" algn="ctr">
              <a:buAutoNum type="arabicPeriod"/>
            </a:pPr>
            <a:r>
              <a:rPr lang="en-US" b="1" dirty="0" smtClean="0">
                <a:latin typeface="Calibri" panose="020F0502020204030204" pitchFamily="34" charset="0"/>
                <a:cs typeface="Calibri" panose="020F0502020204030204" pitchFamily="34" charset="0"/>
              </a:rPr>
              <a:t>Care.</a:t>
            </a:r>
          </a:p>
          <a:p>
            <a:pPr marL="514350" indent="-514350" algn="ctr">
              <a:buAutoNum type="arabicPeriod"/>
            </a:pPr>
            <a:r>
              <a:rPr lang="en-US" b="1" dirty="0" smtClean="0">
                <a:latin typeface="Calibri" panose="020F0502020204030204" pitchFamily="34" charset="0"/>
                <a:cs typeface="Calibri" panose="020F0502020204030204" pitchFamily="34" charset="0"/>
              </a:rPr>
              <a:t>Tell the truth.</a:t>
            </a:r>
          </a:p>
          <a:p>
            <a:pPr marL="514350" indent="-514350" algn="ctr">
              <a:buAutoNum type="arabicPeriod"/>
            </a:pPr>
            <a:r>
              <a:rPr lang="en-US" b="1" dirty="0" smtClean="0">
                <a:latin typeface="Calibri" panose="020F0502020204030204" pitchFamily="34" charset="0"/>
                <a:cs typeface="Calibri" panose="020F0502020204030204" pitchFamily="34" charset="0"/>
              </a:rPr>
              <a:t>Love your neighbor as yourself.</a:t>
            </a:r>
          </a:p>
          <a:p>
            <a:pPr marL="514350" indent="-514350" algn="ctr">
              <a:buAutoNum type="arabicPeriod"/>
            </a:pPr>
            <a:r>
              <a:rPr lang="en-US" b="1" dirty="0" smtClean="0">
                <a:latin typeface="Calibri" panose="020F0502020204030204" pitchFamily="34" charset="0"/>
                <a:cs typeface="Calibri" panose="020F0502020204030204" pitchFamily="34" charset="0"/>
              </a:rPr>
              <a:t>Be generous.</a:t>
            </a:r>
          </a:p>
          <a:p>
            <a:pPr marL="514350" indent="-514350" algn="ctr">
              <a:buAutoNum type="arabicPeriod"/>
            </a:pPr>
            <a:r>
              <a:rPr lang="en-US" b="1" dirty="0" smtClean="0">
                <a:latin typeface="Calibri" panose="020F0502020204030204" pitchFamily="34" charset="0"/>
                <a:cs typeface="Calibri" panose="020F0502020204030204" pitchFamily="34" charset="0"/>
              </a:rPr>
              <a:t>Follow the Spirit’s lead.</a:t>
            </a:r>
          </a:p>
          <a:p>
            <a:pPr marL="514350" indent="-514350" algn="ctr">
              <a:buAutoNum type="arabicPeriod"/>
            </a:pPr>
            <a:r>
              <a:rPr lang="en-US" b="1" dirty="0" smtClean="0">
                <a:latin typeface="Calibri" panose="020F0502020204030204" pitchFamily="34" charset="0"/>
                <a:cs typeface="Calibri" panose="020F0502020204030204" pitchFamily="34" charset="0"/>
              </a:rPr>
              <a:t>Seize an opportunity.</a:t>
            </a:r>
          </a:p>
          <a:p>
            <a:pPr marL="514350" indent="-514350" algn="ctr">
              <a:buAutoNum type="arabicPeriod"/>
            </a:pPr>
            <a:r>
              <a:rPr lang="en-US" b="1" dirty="0" smtClean="0">
                <a:latin typeface="Calibri" panose="020F0502020204030204" pitchFamily="34" charset="0"/>
                <a:cs typeface="Calibri" panose="020F0502020204030204" pitchFamily="34" charset="0"/>
              </a:rPr>
              <a:t>Make it daily.</a:t>
            </a:r>
          </a:p>
          <a:p>
            <a:pPr marL="514350" indent="-514350" algn="ctr">
              <a:buAutoNum type="arabicPeriod"/>
            </a:pPr>
            <a:r>
              <a:rPr lang="en-US" b="1" dirty="0" smtClean="0">
                <a:latin typeface="Calibri" panose="020F0502020204030204" pitchFamily="34" charset="0"/>
                <a:cs typeface="Calibri" panose="020F0502020204030204" pitchFamily="34" charset="0"/>
              </a:rPr>
              <a:t>Let your light shine.</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1172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Galatians 6:9-10</a:t>
            </a:r>
            <a:endParaRPr lang="en-US" b="1" dirty="0"/>
          </a:p>
        </p:txBody>
      </p:sp>
      <p:sp>
        <p:nvSpPr>
          <p:cNvPr id="3" name="Content Placeholder 2"/>
          <p:cNvSpPr>
            <a:spLocks noGrp="1"/>
          </p:cNvSpPr>
          <p:nvPr>
            <p:ph sz="quarter" idx="1"/>
          </p:nvPr>
        </p:nvSpPr>
        <p:spPr/>
        <p:txBody>
          <a:bodyPr>
            <a:normAutofit/>
          </a:bodyPr>
          <a:lstStyle/>
          <a:p>
            <a:pPr marL="0" indent="0">
              <a:buNone/>
            </a:pPr>
            <a:r>
              <a:rPr lang="en-US" dirty="0" smtClean="0"/>
              <a:t>  </a:t>
            </a:r>
            <a:r>
              <a:rPr lang="en-US" sz="4000" b="1" dirty="0" smtClean="0"/>
              <a:t> </a:t>
            </a:r>
            <a:endParaRPr lang="en-US" sz="3500" b="1" dirty="0" smtClean="0"/>
          </a:p>
          <a:p>
            <a:pPr marL="0" indent="0">
              <a:buNone/>
            </a:pPr>
            <a:r>
              <a:rPr lang="en-US" sz="3200" b="1" dirty="0" smtClean="0">
                <a:latin typeface="Calibri" panose="020F0502020204030204" pitchFamily="34" charset="0"/>
                <a:cs typeface="Calibri" panose="020F0502020204030204" pitchFamily="34" charset="0"/>
              </a:rPr>
              <a:t>9 And let us not grow weary of doing good, for in due season we will reap, if we do not give up. </a:t>
            </a:r>
            <a:endParaRPr lang="en-US" sz="3200" b="1" dirty="0" smtClean="0">
              <a:latin typeface="Calibri" panose="020F0502020204030204" pitchFamily="34" charset="0"/>
              <a:cs typeface="Calibri" panose="020F0502020204030204" pitchFamily="34" charset="0"/>
            </a:endParaRPr>
          </a:p>
          <a:p>
            <a:pPr marL="0" indent="0">
              <a:buNone/>
            </a:pPr>
            <a:r>
              <a:rPr lang="en-US" sz="3200" b="1" dirty="0" smtClean="0">
                <a:latin typeface="Calibri" panose="020F0502020204030204" pitchFamily="34" charset="0"/>
                <a:cs typeface="Calibri" panose="020F0502020204030204" pitchFamily="34" charset="0"/>
              </a:rPr>
              <a:t>10 </a:t>
            </a:r>
            <a:r>
              <a:rPr lang="en-US" sz="3200" b="1" dirty="0" smtClean="0">
                <a:latin typeface="Calibri" panose="020F0502020204030204" pitchFamily="34" charset="0"/>
                <a:cs typeface="Calibri" panose="020F0502020204030204" pitchFamily="34" charset="0"/>
              </a:rPr>
              <a:t>So then, as we have </a:t>
            </a:r>
            <a:r>
              <a:rPr lang="en-US" sz="3200" b="1" u="sng" dirty="0" smtClean="0">
                <a:latin typeface="Calibri" panose="020F0502020204030204" pitchFamily="34" charset="0"/>
                <a:cs typeface="Calibri" panose="020F0502020204030204" pitchFamily="34" charset="0"/>
              </a:rPr>
              <a:t>opportunity,</a:t>
            </a:r>
            <a:r>
              <a:rPr lang="en-US" sz="3200" b="1" dirty="0" smtClean="0">
                <a:latin typeface="Calibri" panose="020F0502020204030204" pitchFamily="34" charset="0"/>
                <a:cs typeface="Calibri" panose="020F0502020204030204" pitchFamily="34" charset="0"/>
              </a:rPr>
              <a:t> let us do good to everyone, and especially to those who are of the household of faith</a:t>
            </a:r>
            <a:r>
              <a:rPr lang="en-US" sz="2400" b="1" dirty="0" smtClean="0">
                <a:latin typeface="Calibri" panose="020F0502020204030204" pitchFamily="34" charset="0"/>
                <a:cs typeface="Calibri" panose="020F0502020204030204" pitchFamily="34" charset="0"/>
              </a:rPr>
              <a:t>.       ESV</a:t>
            </a:r>
          </a:p>
        </p:txBody>
      </p:sp>
    </p:spTree>
    <p:extLst>
      <p:ext uri="{BB962C8B-B14F-4D97-AF65-F5344CB8AC3E}">
        <p14:creationId xmlns:p14="http://schemas.microsoft.com/office/powerpoint/2010/main" val="3505362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lgn="ctr">
              <a:buNone/>
            </a:pPr>
            <a:r>
              <a:rPr lang="en-US" sz="3600" b="1" dirty="0" smtClean="0">
                <a:latin typeface="Calibri" panose="020F0502020204030204" pitchFamily="34" charset="0"/>
                <a:cs typeface="Calibri" panose="020F0502020204030204" pitchFamily="34" charset="0"/>
              </a:rPr>
              <a:t>It’s not a feather in your hat,</a:t>
            </a:r>
          </a:p>
          <a:p>
            <a:pPr marL="0" indent="0" algn="ctr">
              <a:buNone/>
            </a:pPr>
            <a:r>
              <a:rPr lang="en-US" sz="3600" b="1" dirty="0" smtClean="0">
                <a:latin typeface="Calibri" panose="020F0502020204030204" pitchFamily="34" charset="0"/>
                <a:cs typeface="Calibri" panose="020F0502020204030204" pitchFamily="34" charset="0"/>
              </a:rPr>
              <a:t>It’s a star in your crown.</a:t>
            </a:r>
            <a:endParaRPr lang="en-US"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408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Ripples of kindness…</a:t>
            </a:r>
            <a:endParaRPr lang="en-US" dirty="0">
              <a:solidFill>
                <a:srgbClr val="FF0000"/>
              </a:solidFill>
            </a:endParaRPr>
          </a:p>
        </p:txBody>
      </p:sp>
      <p:sp>
        <p:nvSpPr>
          <p:cNvPr id="3" name="Content Placeholder 2"/>
          <p:cNvSpPr>
            <a:spLocks noGrp="1"/>
          </p:cNvSpPr>
          <p:nvPr>
            <p:ph sz="quarter" idx="1"/>
          </p:nvPr>
        </p:nvSpPr>
        <p:spPr/>
        <p:txBody>
          <a:bodyPr/>
          <a:lstStyle/>
          <a:p>
            <a:pPr marL="0" indent="0">
              <a:buNone/>
            </a:pPr>
            <a:r>
              <a:rPr lang="en-US" dirty="0" smtClean="0"/>
              <a:t>Doing good…..</a:t>
            </a:r>
            <a:endParaRPr lang="en-US" dirty="0" smtClean="0"/>
          </a:p>
          <a:p>
            <a:pPr marL="514350" indent="-514350">
              <a:buAutoNum type="arabicPeriod"/>
            </a:pPr>
            <a:r>
              <a:rPr lang="en-US" dirty="0" smtClean="0"/>
              <a:t>Makes </a:t>
            </a:r>
            <a:r>
              <a:rPr lang="en-US" dirty="0" smtClean="0"/>
              <a:t>your testimony credible.</a:t>
            </a:r>
          </a:p>
          <a:p>
            <a:pPr marL="514350" indent="-514350">
              <a:buAutoNum type="arabicPeriod"/>
            </a:pPr>
            <a:r>
              <a:rPr lang="en-US" dirty="0" smtClean="0"/>
              <a:t>Makes God attentive to your prayers.</a:t>
            </a:r>
            <a:endParaRPr lang="en-US" dirty="0" smtClean="0"/>
          </a:p>
          <a:p>
            <a:pPr marL="514350" indent="-514350">
              <a:buAutoNum type="arabicPeriod"/>
            </a:pPr>
            <a:r>
              <a:rPr lang="en-US" dirty="0" smtClean="0"/>
              <a:t>Gives God glory.</a:t>
            </a:r>
          </a:p>
          <a:p>
            <a:pPr marL="514350" indent="-514350">
              <a:buAutoNum type="arabicPeriod"/>
            </a:pPr>
            <a:r>
              <a:rPr lang="en-US" dirty="0" smtClean="0"/>
              <a:t>Is sowing seeds of kindness.</a:t>
            </a:r>
            <a:endParaRPr lang="en-US" dirty="0" smtClean="0"/>
          </a:p>
          <a:p>
            <a:pPr marL="514350" indent="-514350">
              <a:buAutoNum type="arabicPeriod"/>
            </a:pPr>
            <a:r>
              <a:rPr lang="en-US" dirty="0" smtClean="0"/>
              <a:t>Produces </a:t>
            </a:r>
            <a:r>
              <a:rPr lang="en-US" dirty="0" smtClean="0"/>
              <a:t>happiness.</a:t>
            </a:r>
          </a:p>
          <a:p>
            <a:pPr marL="514350" indent="-514350">
              <a:buAutoNum type="arabicPeriod"/>
            </a:pPr>
            <a:r>
              <a:rPr lang="en-US" dirty="0" smtClean="0"/>
              <a:t>Natural to the new creature.</a:t>
            </a: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27782418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2926</TotalTime>
  <Words>519</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BE GOOD—DO GOOD</vt:lpstr>
      <vt:lpstr>2 Samuel 9:1-3</vt:lpstr>
      <vt:lpstr>PowerPoint Presentation</vt:lpstr>
      <vt:lpstr>Jeremiah 32:40-41</vt:lpstr>
      <vt:lpstr>Rules for Doing Good</vt:lpstr>
      <vt:lpstr>    Ways we can do good</vt:lpstr>
      <vt:lpstr>Galatians 6:9-10</vt:lpstr>
      <vt:lpstr>PowerPoint Presentation</vt:lpstr>
      <vt:lpstr>Ripples of kindness…</vt:lpstr>
      <vt:lpstr>1 Peter 2:15</vt:lpstr>
      <vt:lpstr>Acts 10:38</vt:lpstr>
      <vt:lpstr>PowerPoint Presentation</vt:lpstr>
      <vt:lpstr>Matthew 5:16</vt:lpstr>
      <vt:lpstr>Prayer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GOOD—DO GOOD</dc:title>
  <dc:creator>stevo</dc:creator>
  <cp:lastModifiedBy>stevo</cp:lastModifiedBy>
  <cp:revision>23</cp:revision>
  <dcterms:created xsi:type="dcterms:W3CDTF">2020-02-14T01:41:46Z</dcterms:created>
  <dcterms:modified xsi:type="dcterms:W3CDTF">2020-02-16T02:37:02Z</dcterms:modified>
</cp:coreProperties>
</file>