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38" r:id="rId6"/>
    <p:sldId id="368" r:id="rId7"/>
    <p:sldId id="371" r:id="rId8"/>
    <p:sldId id="367" r:id="rId9"/>
    <p:sldId id="375" r:id="rId10"/>
    <p:sldId id="384" r:id="rId11"/>
    <p:sldId id="373" r:id="rId12"/>
    <p:sldId id="385" r:id="rId13"/>
    <p:sldId id="386" r:id="rId14"/>
    <p:sldId id="388" r:id="rId15"/>
    <p:sldId id="387" r:id="rId16"/>
    <p:sldId id="390" r:id="rId17"/>
    <p:sldId id="389" r:id="rId18"/>
    <p:sldId id="359" r:id="rId19"/>
    <p:sldId id="376" r:id="rId20"/>
    <p:sldId id="378" r:id="rId21"/>
    <p:sldId id="391" r:id="rId22"/>
    <p:sldId id="392" r:id="rId23"/>
    <p:sldId id="393" r:id="rId24"/>
    <p:sldId id="395" r:id="rId25"/>
    <p:sldId id="394" r:id="rId26"/>
    <p:sldId id="379" r:id="rId27"/>
    <p:sldId id="396" r:id="rId28"/>
    <p:sldId id="398" r:id="rId29"/>
    <p:sldId id="383" r:id="rId30"/>
    <p:sldId id="397" r:id="rId31"/>
    <p:sldId id="399" r:id="rId32"/>
    <p:sldId id="400"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231F"/>
    <a:srgbClr val="800000"/>
    <a:srgbClr val="6600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6" d="100"/>
          <a:sy n="66" d="100"/>
        </p:scale>
        <p:origin x="13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DD1A55-7B36-407E-87E0-A48B4827F649}"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62840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DD1A55-7B36-407E-87E0-A48B4827F649}"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318242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DD1A55-7B36-407E-87E0-A48B4827F649}"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837189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DD1A55-7B36-407E-87E0-A48B4827F649}"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294327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DD1A55-7B36-407E-87E0-A48B4827F649}"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116472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DD1A55-7B36-407E-87E0-A48B4827F649}" type="datetimeFigureOut">
              <a:rPr lang="en-US" smtClean="0"/>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250824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DD1A55-7B36-407E-87E0-A48B4827F649}" type="datetimeFigureOut">
              <a:rPr lang="en-US" smtClean="0"/>
              <a:t>11/17/2019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2790518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DD1A55-7B36-407E-87E0-A48B4827F649}" type="datetimeFigureOut">
              <a:rPr lang="en-US" smtClean="0"/>
              <a:t>11/17/2019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177311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D1A55-7B36-407E-87E0-A48B4827F649}" type="datetimeFigureOut">
              <a:rPr lang="en-US" smtClean="0"/>
              <a:t>11/17/2019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276740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DD1A55-7B36-407E-87E0-A48B4827F649}" type="datetimeFigureOut">
              <a:rPr lang="en-US" smtClean="0"/>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250832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DD1A55-7B36-407E-87E0-A48B4827F649}" type="datetimeFigureOut">
              <a:rPr lang="en-US" smtClean="0"/>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ABFF8-0717-4A75-899D-287E21CC984B}" type="slidenum">
              <a:rPr lang="en-US" smtClean="0"/>
              <a:t>‹#›</a:t>
            </a:fld>
            <a:endParaRPr lang="en-US"/>
          </a:p>
        </p:txBody>
      </p:sp>
    </p:spTree>
    <p:extLst>
      <p:ext uri="{BB962C8B-B14F-4D97-AF65-F5344CB8AC3E}">
        <p14:creationId xmlns:p14="http://schemas.microsoft.com/office/powerpoint/2010/main" val="2649031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D1A55-7B36-407E-87E0-A48B4827F649}" type="datetimeFigureOut">
              <a:rPr lang="en-US" smtClean="0"/>
              <a:t>11/17/2019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ABFF8-0717-4A75-899D-287E21CC984B}" type="slidenum">
              <a:rPr lang="en-US" smtClean="0"/>
              <a:t>‹#›</a:t>
            </a:fld>
            <a:endParaRPr lang="en-US"/>
          </a:p>
        </p:txBody>
      </p:sp>
    </p:spTree>
    <p:extLst>
      <p:ext uri="{BB962C8B-B14F-4D97-AF65-F5344CB8AC3E}">
        <p14:creationId xmlns:p14="http://schemas.microsoft.com/office/powerpoint/2010/main" val="4262684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683553-F19B-4F36-980D-8971AA7EC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8F626C36-10FB-4341-A75C-90AC5F557751}"/>
              </a:ext>
            </a:extLst>
          </p:cNvPr>
          <p:cNvSpPr txBox="1"/>
          <p:nvPr/>
        </p:nvSpPr>
        <p:spPr>
          <a:xfrm>
            <a:off x="3689498" y="2923954"/>
            <a:ext cx="344219" cy="1323439"/>
          </a:xfrm>
          <a:prstGeom prst="rect">
            <a:avLst/>
          </a:prstGeom>
          <a:noFill/>
        </p:spPr>
        <p:txBody>
          <a:bodyPr wrap="square" rtlCol="0">
            <a:spAutoFit/>
          </a:bodyPr>
          <a:lstStyle/>
          <a:p>
            <a:r>
              <a:rPr lang="en-US" sz="8000" dirty="0">
                <a:solidFill>
                  <a:srgbClr val="800000"/>
                </a:solidFill>
                <a:latin typeface="Adobe Garamond Pro" panose="02020502060506020403" pitchFamily="18" charset="0"/>
              </a:rPr>
              <a:t>:</a:t>
            </a:r>
          </a:p>
        </p:txBody>
      </p:sp>
      <p:sp>
        <p:nvSpPr>
          <p:cNvPr id="3" name="TextBox 2">
            <a:extLst>
              <a:ext uri="{FF2B5EF4-FFF2-40B4-BE49-F238E27FC236}">
                <a16:creationId xmlns:a16="http://schemas.microsoft.com/office/drawing/2014/main" id="{FF91932B-C7EF-4AC5-85B3-9E7E726A495B}"/>
              </a:ext>
            </a:extLst>
          </p:cNvPr>
          <p:cNvSpPr txBox="1"/>
          <p:nvPr/>
        </p:nvSpPr>
        <p:spPr>
          <a:xfrm>
            <a:off x="148857" y="4475784"/>
            <a:ext cx="5050464" cy="1446550"/>
          </a:xfrm>
          <a:prstGeom prst="rect">
            <a:avLst/>
          </a:prstGeom>
          <a:noFill/>
        </p:spPr>
        <p:txBody>
          <a:bodyPr wrap="square" rtlCol="0">
            <a:spAutoFit/>
          </a:bodyPr>
          <a:lstStyle/>
          <a:p>
            <a:r>
              <a:rPr lang="en-US" sz="4400" i="1" dirty="0">
                <a:solidFill>
                  <a:srgbClr val="002060"/>
                </a:solidFill>
                <a:effectLst>
                  <a:outerShdw blurRad="38100" dist="38100" dir="2700000" algn="tl">
                    <a:srgbClr val="000000">
                      <a:alpha val="43137"/>
                    </a:srgbClr>
                  </a:outerShdw>
                </a:effectLst>
                <a:latin typeface="Adobe Garamond Pro" panose="02020502060506020403" pitchFamily="18" charset="0"/>
              </a:rPr>
              <a:t>UNCLEAN SPIRITS SURFACE</a:t>
            </a:r>
            <a:endParaRPr lang="en-US" sz="4400" i="1" dirty="0">
              <a:solidFill>
                <a:srgbClr val="660033"/>
              </a:solidFill>
              <a:effectLst>
                <a:outerShdw blurRad="38100" dist="38100" dir="2700000" algn="tl">
                  <a:srgbClr val="000000">
                    <a:alpha val="43137"/>
                  </a:srgbClr>
                </a:outerShdw>
              </a:effectLst>
              <a:latin typeface="Adobe Garamond Pro" panose="02020502060506020403" pitchFamily="18" charset="0"/>
            </a:endParaRPr>
          </a:p>
        </p:txBody>
      </p:sp>
    </p:spTree>
    <p:extLst>
      <p:ext uri="{BB962C8B-B14F-4D97-AF65-F5344CB8AC3E}">
        <p14:creationId xmlns:p14="http://schemas.microsoft.com/office/powerpoint/2010/main" val="61946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394761" y="751343"/>
            <a:ext cx="5763358" cy="4247317"/>
          </a:xfrm>
          <a:prstGeom prst="rect">
            <a:avLst/>
          </a:prstGeom>
          <a:noFill/>
        </p:spPr>
        <p:txBody>
          <a:bodyPr wrap="square" rtlCol="0">
            <a:spAutoFit/>
          </a:bodyPr>
          <a:lstStyle/>
          <a:p>
            <a:pPr algn="ctr"/>
            <a:r>
              <a:rPr lang="en-US" sz="5400" dirty="0">
                <a:solidFill>
                  <a:schemeClr val="accent1">
                    <a:lumMod val="50000"/>
                  </a:schemeClr>
                </a:solidFill>
              </a:rPr>
              <a:t>MIND</a:t>
            </a:r>
          </a:p>
          <a:p>
            <a:pPr algn="ctr"/>
            <a:r>
              <a:rPr lang="en-US" sz="5400" dirty="0">
                <a:solidFill>
                  <a:schemeClr val="accent1">
                    <a:lumMod val="50000"/>
                  </a:schemeClr>
                </a:solidFill>
              </a:rPr>
              <a:t>WILL</a:t>
            </a:r>
          </a:p>
          <a:p>
            <a:pPr algn="ctr"/>
            <a:r>
              <a:rPr lang="en-US" sz="5400" dirty="0">
                <a:solidFill>
                  <a:schemeClr val="accent1">
                    <a:lumMod val="50000"/>
                  </a:schemeClr>
                </a:solidFill>
              </a:rPr>
              <a:t>EMOTIONS</a:t>
            </a:r>
          </a:p>
          <a:p>
            <a:pPr algn="ctr"/>
            <a:endParaRPr lang="en-US" sz="5400" dirty="0">
              <a:solidFill>
                <a:schemeClr val="accent1">
                  <a:lumMod val="50000"/>
                </a:schemeClr>
              </a:solidFill>
            </a:endParaRPr>
          </a:p>
          <a:p>
            <a:pPr algn="ctr"/>
            <a:r>
              <a:rPr lang="en-US" sz="5400" dirty="0">
                <a:solidFill>
                  <a:schemeClr val="accent1">
                    <a:lumMod val="50000"/>
                  </a:schemeClr>
                </a:solidFill>
              </a:rPr>
              <a:t>Are key GATES</a:t>
            </a:r>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POINT #1</a:t>
            </a:r>
          </a:p>
        </p:txBody>
      </p:sp>
      <p:pic>
        <p:nvPicPr>
          <p:cNvPr id="2" name="Picture 1">
            <a:extLst>
              <a:ext uri="{FF2B5EF4-FFF2-40B4-BE49-F238E27FC236}">
                <a16:creationId xmlns:a16="http://schemas.microsoft.com/office/drawing/2014/main" id="{057337CE-0955-472C-AC58-BF192D631C9D}"/>
              </a:ext>
            </a:extLst>
          </p:cNvPr>
          <p:cNvPicPr>
            <a:picLocks noChangeAspect="1"/>
          </p:cNvPicPr>
          <p:nvPr/>
        </p:nvPicPr>
        <p:blipFill>
          <a:blip r:embed="rId2"/>
          <a:stretch>
            <a:fillRect/>
          </a:stretch>
        </p:blipFill>
        <p:spPr>
          <a:xfrm>
            <a:off x="1635" y="0"/>
            <a:ext cx="3365284" cy="2725148"/>
          </a:xfrm>
          <a:prstGeom prst="rect">
            <a:avLst/>
          </a:prstGeom>
        </p:spPr>
      </p:pic>
    </p:spTree>
    <p:extLst>
      <p:ext uri="{BB962C8B-B14F-4D97-AF65-F5344CB8AC3E}">
        <p14:creationId xmlns:p14="http://schemas.microsoft.com/office/powerpoint/2010/main" val="912816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1" y="2726872"/>
            <a:ext cx="3407343"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559743" y="683112"/>
            <a:ext cx="5319881" cy="5170646"/>
          </a:xfrm>
          <a:prstGeom prst="rect">
            <a:avLst/>
          </a:prstGeom>
          <a:noFill/>
        </p:spPr>
        <p:txBody>
          <a:bodyPr wrap="square" rtlCol="0">
            <a:spAutoFit/>
          </a:bodyPr>
          <a:lstStyle/>
          <a:p>
            <a:r>
              <a:rPr lang="en-US" sz="6600" dirty="0">
                <a:solidFill>
                  <a:schemeClr val="accent1">
                    <a:lumMod val="50000"/>
                  </a:schemeClr>
                </a:solidFill>
              </a:rPr>
              <a:t>Pride goes before destruction, a haughty spirit before a fall</a:t>
            </a:r>
            <a:r>
              <a:rPr lang="en-US" dirty="0"/>
              <a:t>.</a:t>
            </a:r>
            <a:endParaRPr lang="en-US" sz="59500" dirty="0">
              <a:solidFill>
                <a:schemeClr val="accent1">
                  <a:lumMod val="50000"/>
                </a:schemeClr>
              </a:solidFill>
            </a:endParaRP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SCRIPTURE</a:t>
            </a:r>
          </a:p>
        </p:txBody>
      </p:sp>
      <p:sp>
        <p:nvSpPr>
          <p:cNvPr id="2" name="TextBox 1">
            <a:extLst>
              <a:ext uri="{FF2B5EF4-FFF2-40B4-BE49-F238E27FC236}">
                <a16:creationId xmlns:a16="http://schemas.microsoft.com/office/drawing/2014/main" id="{F94DB843-2AEC-455F-BF29-E6340FF1FBA7}"/>
              </a:ext>
            </a:extLst>
          </p:cNvPr>
          <p:cNvSpPr txBox="1"/>
          <p:nvPr/>
        </p:nvSpPr>
        <p:spPr>
          <a:xfrm>
            <a:off x="457200" y="4419600"/>
            <a:ext cx="2503121" cy="1850571"/>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22F425CB-A81F-4E61-8ACA-5BEA0F678CFB}"/>
              </a:ext>
            </a:extLst>
          </p:cNvPr>
          <p:cNvSpPr txBox="1"/>
          <p:nvPr/>
        </p:nvSpPr>
        <p:spPr>
          <a:xfrm>
            <a:off x="380103" y="4454289"/>
            <a:ext cx="2503121" cy="1815882"/>
          </a:xfrm>
          <a:prstGeom prst="rect">
            <a:avLst/>
          </a:prstGeom>
          <a:noFill/>
        </p:spPr>
        <p:txBody>
          <a:bodyPr wrap="square" rtlCol="0">
            <a:spAutoFit/>
          </a:bodyPr>
          <a:lstStyle/>
          <a:p>
            <a:pPr algn="ctr"/>
            <a:r>
              <a:rPr lang="en-US" sz="4000" dirty="0">
                <a:solidFill>
                  <a:schemeClr val="accent2">
                    <a:lumMod val="75000"/>
                  </a:schemeClr>
                </a:solidFill>
              </a:rPr>
              <a:t>PROVERBS </a:t>
            </a:r>
          </a:p>
          <a:p>
            <a:pPr algn="ctr"/>
            <a:r>
              <a:rPr lang="en-US" sz="7200" dirty="0">
                <a:solidFill>
                  <a:schemeClr val="accent2">
                    <a:lumMod val="75000"/>
                  </a:schemeClr>
                </a:solidFill>
              </a:rPr>
              <a:t>16:18</a:t>
            </a:r>
            <a:endParaRPr lang="en-US" sz="4800" dirty="0">
              <a:solidFill>
                <a:schemeClr val="accent2">
                  <a:lumMod val="75000"/>
                </a:schemeClr>
              </a:solidFill>
            </a:endParaRPr>
          </a:p>
        </p:txBody>
      </p:sp>
      <p:pic>
        <p:nvPicPr>
          <p:cNvPr id="8" name="Picture 7">
            <a:extLst>
              <a:ext uri="{FF2B5EF4-FFF2-40B4-BE49-F238E27FC236}">
                <a16:creationId xmlns:a16="http://schemas.microsoft.com/office/drawing/2014/main" id="{193BCF86-240F-4C26-9CCF-8F64F39BC912}"/>
              </a:ext>
            </a:extLst>
          </p:cNvPr>
          <p:cNvPicPr>
            <a:picLocks noChangeAspect="1"/>
          </p:cNvPicPr>
          <p:nvPr/>
        </p:nvPicPr>
        <p:blipFill>
          <a:blip r:embed="rId2"/>
          <a:stretch>
            <a:fillRect/>
          </a:stretch>
        </p:blipFill>
        <p:spPr>
          <a:xfrm>
            <a:off x="0" y="0"/>
            <a:ext cx="3366919" cy="2726871"/>
          </a:xfrm>
          <a:prstGeom prst="rect">
            <a:avLst/>
          </a:prstGeom>
        </p:spPr>
      </p:pic>
    </p:spTree>
    <p:extLst>
      <p:ext uri="{BB962C8B-B14F-4D97-AF65-F5344CB8AC3E}">
        <p14:creationId xmlns:p14="http://schemas.microsoft.com/office/powerpoint/2010/main" val="1031459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519319" y="1362574"/>
            <a:ext cx="5763358" cy="4524315"/>
          </a:xfrm>
          <a:prstGeom prst="rect">
            <a:avLst/>
          </a:prstGeom>
          <a:noFill/>
        </p:spPr>
        <p:txBody>
          <a:bodyPr wrap="square" rtlCol="0">
            <a:spAutoFit/>
          </a:bodyPr>
          <a:lstStyle/>
          <a:p>
            <a:pPr algn="ctr"/>
            <a:r>
              <a:rPr lang="en-US" sz="5400" dirty="0">
                <a:solidFill>
                  <a:schemeClr val="accent1">
                    <a:lumMod val="75000"/>
                  </a:schemeClr>
                </a:solidFill>
              </a:rPr>
              <a:t>PRIDE is a key attitude when it comes to the influence of unclean spirits</a:t>
            </a:r>
            <a:endParaRPr lang="en-US" sz="36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POINT #2</a:t>
            </a:r>
          </a:p>
        </p:txBody>
      </p:sp>
      <p:pic>
        <p:nvPicPr>
          <p:cNvPr id="2" name="Picture 1">
            <a:extLst>
              <a:ext uri="{FF2B5EF4-FFF2-40B4-BE49-F238E27FC236}">
                <a16:creationId xmlns:a16="http://schemas.microsoft.com/office/drawing/2014/main" id="{057337CE-0955-472C-AC58-BF192D631C9D}"/>
              </a:ext>
            </a:extLst>
          </p:cNvPr>
          <p:cNvPicPr>
            <a:picLocks noChangeAspect="1"/>
          </p:cNvPicPr>
          <p:nvPr/>
        </p:nvPicPr>
        <p:blipFill>
          <a:blip r:embed="rId2"/>
          <a:stretch>
            <a:fillRect/>
          </a:stretch>
        </p:blipFill>
        <p:spPr>
          <a:xfrm>
            <a:off x="1635" y="0"/>
            <a:ext cx="3365284" cy="2725148"/>
          </a:xfrm>
          <a:prstGeom prst="rect">
            <a:avLst/>
          </a:prstGeom>
        </p:spPr>
      </p:pic>
    </p:spTree>
    <p:extLst>
      <p:ext uri="{BB962C8B-B14F-4D97-AF65-F5344CB8AC3E}">
        <p14:creationId xmlns:p14="http://schemas.microsoft.com/office/powerpoint/2010/main" val="173868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394761" y="175280"/>
            <a:ext cx="5763358" cy="6186309"/>
          </a:xfrm>
          <a:prstGeom prst="rect">
            <a:avLst/>
          </a:prstGeom>
          <a:noFill/>
        </p:spPr>
        <p:txBody>
          <a:bodyPr wrap="square" rtlCol="0">
            <a:spAutoFit/>
          </a:bodyPr>
          <a:lstStyle/>
          <a:p>
            <a:pPr algn="ctr"/>
            <a:r>
              <a:rPr lang="en-US" sz="5400" dirty="0">
                <a:solidFill>
                  <a:schemeClr val="accent1">
                    <a:lumMod val="75000"/>
                  </a:schemeClr>
                </a:solidFill>
              </a:rPr>
              <a:t>PRIDE was the approach to Adam and Eve</a:t>
            </a:r>
          </a:p>
          <a:p>
            <a:pPr algn="ctr"/>
            <a:endParaRPr lang="en-US" sz="5400" dirty="0">
              <a:solidFill>
                <a:schemeClr val="accent1">
                  <a:lumMod val="75000"/>
                </a:schemeClr>
              </a:solidFill>
            </a:endParaRPr>
          </a:p>
          <a:p>
            <a:pPr algn="ctr"/>
            <a:r>
              <a:rPr lang="en-US" sz="5400" dirty="0">
                <a:solidFill>
                  <a:schemeClr val="accent1">
                    <a:lumMod val="75000"/>
                  </a:schemeClr>
                </a:solidFill>
              </a:rPr>
              <a:t>PRIDE was the approach to Jesus of Nazareth</a:t>
            </a:r>
            <a:endParaRPr lang="en-US" sz="36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POINT #2</a:t>
            </a:r>
          </a:p>
        </p:txBody>
      </p:sp>
      <p:pic>
        <p:nvPicPr>
          <p:cNvPr id="2" name="Picture 1">
            <a:extLst>
              <a:ext uri="{FF2B5EF4-FFF2-40B4-BE49-F238E27FC236}">
                <a16:creationId xmlns:a16="http://schemas.microsoft.com/office/drawing/2014/main" id="{057337CE-0955-472C-AC58-BF192D631C9D}"/>
              </a:ext>
            </a:extLst>
          </p:cNvPr>
          <p:cNvPicPr>
            <a:picLocks noChangeAspect="1"/>
          </p:cNvPicPr>
          <p:nvPr/>
        </p:nvPicPr>
        <p:blipFill>
          <a:blip r:embed="rId2"/>
          <a:stretch>
            <a:fillRect/>
          </a:stretch>
        </p:blipFill>
        <p:spPr>
          <a:xfrm>
            <a:off x="1635" y="0"/>
            <a:ext cx="3365284" cy="2725148"/>
          </a:xfrm>
          <a:prstGeom prst="rect">
            <a:avLst/>
          </a:prstGeom>
        </p:spPr>
      </p:pic>
    </p:spTree>
    <p:extLst>
      <p:ext uri="{BB962C8B-B14F-4D97-AF65-F5344CB8AC3E}">
        <p14:creationId xmlns:p14="http://schemas.microsoft.com/office/powerpoint/2010/main" val="244129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1" y="2726872"/>
            <a:ext cx="3407343"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671722" y="2001773"/>
            <a:ext cx="5319881" cy="3139321"/>
          </a:xfrm>
          <a:prstGeom prst="rect">
            <a:avLst/>
          </a:prstGeom>
          <a:noFill/>
        </p:spPr>
        <p:txBody>
          <a:bodyPr wrap="square" rtlCol="0">
            <a:spAutoFit/>
          </a:bodyPr>
          <a:lstStyle/>
          <a:p>
            <a:r>
              <a:rPr lang="en-US" sz="6600" dirty="0">
                <a:solidFill>
                  <a:schemeClr val="accent1">
                    <a:lumMod val="50000"/>
                  </a:schemeClr>
                </a:solidFill>
              </a:rPr>
              <a:t>and do not give the devil a foothold</a:t>
            </a:r>
            <a:endParaRPr lang="en-US" sz="59500" dirty="0">
              <a:solidFill>
                <a:schemeClr val="accent1">
                  <a:lumMod val="50000"/>
                </a:schemeClr>
              </a:solidFill>
            </a:endParaRP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SCRIPTURE</a:t>
            </a:r>
          </a:p>
        </p:txBody>
      </p:sp>
      <p:sp>
        <p:nvSpPr>
          <p:cNvPr id="2" name="TextBox 1">
            <a:extLst>
              <a:ext uri="{FF2B5EF4-FFF2-40B4-BE49-F238E27FC236}">
                <a16:creationId xmlns:a16="http://schemas.microsoft.com/office/drawing/2014/main" id="{F94DB843-2AEC-455F-BF29-E6340FF1FBA7}"/>
              </a:ext>
            </a:extLst>
          </p:cNvPr>
          <p:cNvSpPr txBox="1"/>
          <p:nvPr/>
        </p:nvSpPr>
        <p:spPr>
          <a:xfrm>
            <a:off x="457200" y="4419600"/>
            <a:ext cx="2503121" cy="1850571"/>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22F425CB-A81F-4E61-8ACA-5BEA0F678CFB}"/>
              </a:ext>
            </a:extLst>
          </p:cNvPr>
          <p:cNvSpPr txBox="1"/>
          <p:nvPr/>
        </p:nvSpPr>
        <p:spPr>
          <a:xfrm>
            <a:off x="380103" y="4454289"/>
            <a:ext cx="2503121" cy="1815882"/>
          </a:xfrm>
          <a:prstGeom prst="rect">
            <a:avLst/>
          </a:prstGeom>
          <a:noFill/>
        </p:spPr>
        <p:txBody>
          <a:bodyPr wrap="square" rtlCol="0">
            <a:spAutoFit/>
          </a:bodyPr>
          <a:lstStyle/>
          <a:p>
            <a:pPr algn="ctr"/>
            <a:r>
              <a:rPr lang="en-US" sz="4000" dirty="0">
                <a:solidFill>
                  <a:schemeClr val="accent2">
                    <a:lumMod val="75000"/>
                  </a:schemeClr>
                </a:solidFill>
              </a:rPr>
              <a:t>Ephesians </a:t>
            </a:r>
          </a:p>
          <a:p>
            <a:pPr algn="ctr"/>
            <a:r>
              <a:rPr lang="en-US" sz="7200" dirty="0">
                <a:solidFill>
                  <a:schemeClr val="accent2">
                    <a:lumMod val="75000"/>
                  </a:schemeClr>
                </a:solidFill>
              </a:rPr>
              <a:t>4:27</a:t>
            </a:r>
            <a:endParaRPr lang="en-US" sz="4800" dirty="0">
              <a:solidFill>
                <a:schemeClr val="accent2">
                  <a:lumMod val="75000"/>
                </a:schemeClr>
              </a:solidFill>
            </a:endParaRPr>
          </a:p>
        </p:txBody>
      </p:sp>
      <p:pic>
        <p:nvPicPr>
          <p:cNvPr id="8" name="Picture 7">
            <a:extLst>
              <a:ext uri="{FF2B5EF4-FFF2-40B4-BE49-F238E27FC236}">
                <a16:creationId xmlns:a16="http://schemas.microsoft.com/office/drawing/2014/main" id="{193BCF86-240F-4C26-9CCF-8F64F39BC912}"/>
              </a:ext>
            </a:extLst>
          </p:cNvPr>
          <p:cNvPicPr>
            <a:picLocks noChangeAspect="1"/>
          </p:cNvPicPr>
          <p:nvPr/>
        </p:nvPicPr>
        <p:blipFill>
          <a:blip r:embed="rId2"/>
          <a:stretch>
            <a:fillRect/>
          </a:stretch>
        </p:blipFill>
        <p:spPr>
          <a:xfrm>
            <a:off x="0" y="0"/>
            <a:ext cx="3366919" cy="2726871"/>
          </a:xfrm>
          <a:prstGeom prst="rect">
            <a:avLst/>
          </a:prstGeom>
        </p:spPr>
      </p:pic>
    </p:spTree>
    <p:extLst>
      <p:ext uri="{BB962C8B-B14F-4D97-AF65-F5344CB8AC3E}">
        <p14:creationId xmlns:p14="http://schemas.microsoft.com/office/powerpoint/2010/main" val="500192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519319" y="1362574"/>
            <a:ext cx="5763358" cy="4524315"/>
          </a:xfrm>
          <a:prstGeom prst="rect">
            <a:avLst/>
          </a:prstGeom>
          <a:noFill/>
        </p:spPr>
        <p:txBody>
          <a:bodyPr wrap="square" rtlCol="0">
            <a:spAutoFit/>
          </a:bodyPr>
          <a:lstStyle/>
          <a:p>
            <a:pPr algn="ctr"/>
            <a:r>
              <a:rPr lang="en-US" sz="5400" dirty="0">
                <a:solidFill>
                  <a:schemeClr val="accent1">
                    <a:lumMod val="75000"/>
                  </a:schemeClr>
                </a:solidFill>
              </a:rPr>
              <a:t>The enemy is always seeking TERRITORY over which to exercise authority</a:t>
            </a:r>
            <a:endParaRPr lang="en-US" sz="36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POINT #3</a:t>
            </a:r>
          </a:p>
        </p:txBody>
      </p:sp>
      <p:pic>
        <p:nvPicPr>
          <p:cNvPr id="2" name="Picture 1">
            <a:extLst>
              <a:ext uri="{FF2B5EF4-FFF2-40B4-BE49-F238E27FC236}">
                <a16:creationId xmlns:a16="http://schemas.microsoft.com/office/drawing/2014/main" id="{057337CE-0955-472C-AC58-BF192D631C9D}"/>
              </a:ext>
            </a:extLst>
          </p:cNvPr>
          <p:cNvPicPr>
            <a:picLocks noChangeAspect="1"/>
          </p:cNvPicPr>
          <p:nvPr/>
        </p:nvPicPr>
        <p:blipFill>
          <a:blip r:embed="rId2"/>
          <a:stretch>
            <a:fillRect/>
          </a:stretch>
        </p:blipFill>
        <p:spPr>
          <a:xfrm>
            <a:off x="1635" y="0"/>
            <a:ext cx="3365284" cy="2725148"/>
          </a:xfrm>
          <a:prstGeom prst="rect">
            <a:avLst/>
          </a:prstGeom>
        </p:spPr>
      </p:pic>
    </p:spTree>
    <p:extLst>
      <p:ext uri="{BB962C8B-B14F-4D97-AF65-F5344CB8AC3E}">
        <p14:creationId xmlns:p14="http://schemas.microsoft.com/office/powerpoint/2010/main" val="1825954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1" y="2726872"/>
            <a:ext cx="3407343"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431937" y="1216757"/>
            <a:ext cx="5716557" cy="4708981"/>
          </a:xfrm>
          <a:prstGeom prst="rect">
            <a:avLst/>
          </a:prstGeom>
          <a:noFill/>
        </p:spPr>
        <p:txBody>
          <a:bodyPr wrap="square" rtlCol="0">
            <a:spAutoFit/>
          </a:bodyPr>
          <a:lstStyle/>
          <a:p>
            <a:r>
              <a:rPr lang="en-US" sz="6000" dirty="0">
                <a:solidFill>
                  <a:schemeClr val="accent1">
                    <a:lumMod val="50000"/>
                  </a:schemeClr>
                </a:solidFill>
              </a:rPr>
              <a:t>Submit yourselves, then, to God. Resist the devil, and he will flee from you.</a:t>
            </a:r>
            <a:endParaRPr lang="en-US" sz="23900" dirty="0">
              <a:solidFill>
                <a:schemeClr val="accent1">
                  <a:lumMod val="50000"/>
                </a:schemeClr>
              </a:solidFill>
            </a:endParaRP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SCRIPTURE</a:t>
            </a:r>
          </a:p>
        </p:txBody>
      </p:sp>
      <p:sp>
        <p:nvSpPr>
          <p:cNvPr id="2" name="TextBox 1">
            <a:extLst>
              <a:ext uri="{FF2B5EF4-FFF2-40B4-BE49-F238E27FC236}">
                <a16:creationId xmlns:a16="http://schemas.microsoft.com/office/drawing/2014/main" id="{F94DB843-2AEC-455F-BF29-E6340FF1FBA7}"/>
              </a:ext>
            </a:extLst>
          </p:cNvPr>
          <p:cNvSpPr txBox="1"/>
          <p:nvPr/>
        </p:nvSpPr>
        <p:spPr>
          <a:xfrm>
            <a:off x="457200" y="4419600"/>
            <a:ext cx="2503121" cy="1850571"/>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22F425CB-A81F-4E61-8ACA-5BEA0F678CFB}"/>
              </a:ext>
            </a:extLst>
          </p:cNvPr>
          <p:cNvSpPr txBox="1"/>
          <p:nvPr/>
        </p:nvSpPr>
        <p:spPr>
          <a:xfrm>
            <a:off x="152400" y="4419600"/>
            <a:ext cx="2742903" cy="2062103"/>
          </a:xfrm>
          <a:prstGeom prst="rect">
            <a:avLst/>
          </a:prstGeom>
          <a:noFill/>
        </p:spPr>
        <p:txBody>
          <a:bodyPr wrap="square" rtlCol="0">
            <a:spAutoFit/>
          </a:bodyPr>
          <a:lstStyle/>
          <a:p>
            <a:pPr algn="ctr"/>
            <a:r>
              <a:rPr lang="en-US" sz="8000" dirty="0">
                <a:solidFill>
                  <a:schemeClr val="accent2">
                    <a:lumMod val="75000"/>
                  </a:schemeClr>
                </a:solidFill>
              </a:rPr>
              <a:t>James </a:t>
            </a:r>
            <a:r>
              <a:rPr lang="en-US" sz="4800" dirty="0">
                <a:solidFill>
                  <a:schemeClr val="accent2">
                    <a:lumMod val="75000"/>
                  </a:schemeClr>
                </a:solidFill>
              </a:rPr>
              <a:t>4:7</a:t>
            </a:r>
            <a:endParaRPr lang="en-US" sz="5400" dirty="0">
              <a:solidFill>
                <a:schemeClr val="accent2">
                  <a:lumMod val="75000"/>
                </a:schemeClr>
              </a:solidFill>
            </a:endParaRPr>
          </a:p>
        </p:txBody>
      </p:sp>
      <p:pic>
        <p:nvPicPr>
          <p:cNvPr id="8" name="Picture 7">
            <a:extLst>
              <a:ext uri="{FF2B5EF4-FFF2-40B4-BE49-F238E27FC236}">
                <a16:creationId xmlns:a16="http://schemas.microsoft.com/office/drawing/2014/main" id="{193BCF86-240F-4C26-9CCF-8F64F39BC912}"/>
              </a:ext>
            </a:extLst>
          </p:cNvPr>
          <p:cNvPicPr>
            <a:picLocks noChangeAspect="1"/>
          </p:cNvPicPr>
          <p:nvPr/>
        </p:nvPicPr>
        <p:blipFill>
          <a:blip r:embed="rId2"/>
          <a:stretch>
            <a:fillRect/>
          </a:stretch>
        </p:blipFill>
        <p:spPr>
          <a:xfrm>
            <a:off x="0" y="0"/>
            <a:ext cx="3366919" cy="2726871"/>
          </a:xfrm>
          <a:prstGeom prst="rect">
            <a:avLst/>
          </a:prstGeom>
        </p:spPr>
      </p:pic>
    </p:spTree>
    <p:extLst>
      <p:ext uri="{BB962C8B-B14F-4D97-AF65-F5344CB8AC3E}">
        <p14:creationId xmlns:p14="http://schemas.microsoft.com/office/powerpoint/2010/main" val="834855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81038"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422999" y="1997838"/>
            <a:ext cx="5763358" cy="2862322"/>
          </a:xfrm>
          <a:prstGeom prst="rect">
            <a:avLst/>
          </a:prstGeom>
          <a:noFill/>
        </p:spPr>
        <p:txBody>
          <a:bodyPr wrap="square" rtlCol="0">
            <a:spAutoFit/>
          </a:bodyPr>
          <a:lstStyle/>
          <a:p>
            <a:pPr algn="ctr"/>
            <a:r>
              <a:rPr lang="en-US" sz="5400" dirty="0">
                <a:solidFill>
                  <a:schemeClr val="accent1">
                    <a:lumMod val="75000"/>
                  </a:schemeClr>
                </a:solidFill>
              </a:rPr>
              <a:t>SUBMISSION to God comes before RESISTING the devil</a:t>
            </a:r>
            <a:endParaRPr lang="en-US" sz="36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POINT #4</a:t>
            </a:r>
          </a:p>
        </p:txBody>
      </p:sp>
      <p:pic>
        <p:nvPicPr>
          <p:cNvPr id="2" name="Picture 1">
            <a:extLst>
              <a:ext uri="{FF2B5EF4-FFF2-40B4-BE49-F238E27FC236}">
                <a16:creationId xmlns:a16="http://schemas.microsoft.com/office/drawing/2014/main" id="{057337CE-0955-472C-AC58-BF192D631C9D}"/>
              </a:ext>
            </a:extLst>
          </p:cNvPr>
          <p:cNvPicPr>
            <a:picLocks noChangeAspect="1"/>
          </p:cNvPicPr>
          <p:nvPr/>
        </p:nvPicPr>
        <p:blipFill>
          <a:blip r:embed="rId2"/>
          <a:stretch>
            <a:fillRect/>
          </a:stretch>
        </p:blipFill>
        <p:spPr>
          <a:xfrm>
            <a:off x="1635" y="0"/>
            <a:ext cx="3365284" cy="2725148"/>
          </a:xfrm>
          <a:prstGeom prst="rect">
            <a:avLst/>
          </a:prstGeom>
        </p:spPr>
      </p:pic>
    </p:spTree>
    <p:extLst>
      <p:ext uri="{BB962C8B-B14F-4D97-AF65-F5344CB8AC3E}">
        <p14:creationId xmlns:p14="http://schemas.microsoft.com/office/powerpoint/2010/main" val="3515170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81038"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352800" y="1362574"/>
            <a:ext cx="5763358" cy="3693319"/>
          </a:xfrm>
          <a:prstGeom prst="rect">
            <a:avLst/>
          </a:prstGeom>
          <a:noFill/>
        </p:spPr>
        <p:txBody>
          <a:bodyPr wrap="square" rtlCol="0">
            <a:spAutoFit/>
          </a:bodyPr>
          <a:lstStyle/>
          <a:p>
            <a:pPr algn="ctr"/>
            <a:r>
              <a:rPr lang="en-US" sz="5400" dirty="0">
                <a:solidFill>
                  <a:schemeClr val="accent1">
                    <a:lumMod val="75000"/>
                  </a:schemeClr>
                </a:solidFill>
              </a:rPr>
              <a:t>SUBMISSION to God + RESISTANCE to the Devil = The Devil Fleeing</a:t>
            </a:r>
            <a:endParaRPr lang="en-US" sz="36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POINT #4</a:t>
            </a:r>
          </a:p>
        </p:txBody>
      </p:sp>
      <p:pic>
        <p:nvPicPr>
          <p:cNvPr id="2" name="Picture 1">
            <a:extLst>
              <a:ext uri="{FF2B5EF4-FFF2-40B4-BE49-F238E27FC236}">
                <a16:creationId xmlns:a16="http://schemas.microsoft.com/office/drawing/2014/main" id="{057337CE-0955-472C-AC58-BF192D631C9D}"/>
              </a:ext>
            </a:extLst>
          </p:cNvPr>
          <p:cNvPicPr>
            <a:picLocks noChangeAspect="1"/>
          </p:cNvPicPr>
          <p:nvPr/>
        </p:nvPicPr>
        <p:blipFill>
          <a:blip r:embed="rId2"/>
          <a:stretch>
            <a:fillRect/>
          </a:stretch>
        </p:blipFill>
        <p:spPr>
          <a:xfrm>
            <a:off x="1635" y="0"/>
            <a:ext cx="3365284" cy="2725148"/>
          </a:xfrm>
          <a:prstGeom prst="rect">
            <a:avLst/>
          </a:prstGeom>
        </p:spPr>
      </p:pic>
    </p:spTree>
    <p:extLst>
      <p:ext uri="{BB962C8B-B14F-4D97-AF65-F5344CB8AC3E}">
        <p14:creationId xmlns:p14="http://schemas.microsoft.com/office/powerpoint/2010/main" val="711163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1" y="2726872"/>
            <a:ext cx="3407343"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431937" y="1216757"/>
            <a:ext cx="5716557" cy="4708981"/>
          </a:xfrm>
          <a:prstGeom prst="rect">
            <a:avLst/>
          </a:prstGeom>
          <a:noFill/>
        </p:spPr>
        <p:txBody>
          <a:bodyPr wrap="square" rtlCol="0">
            <a:spAutoFit/>
          </a:bodyPr>
          <a:lstStyle/>
          <a:p>
            <a:r>
              <a:rPr lang="en-US" sz="6000" dirty="0">
                <a:solidFill>
                  <a:schemeClr val="accent1">
                    <a:lumMod val="50000"/>
                  </a:schemeClr>
                </a:solidFill>
              </a:rPr>
              <a:t>When the devil had finished all this tempting, he left him until an opportune time.</a:t>
            </a:r>
            <a:endParaRPr lang="en-US" sz="23900" dirty="0">
              <a:solidFill>
                <a:schemeClr val="accent1">
                  <a:lumMod val="50000"/>
                </a:schemeClr>
              </a:solidFill>
            </a:endParaRP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SCRIPTURE</a:t>
            </a:r>
          </a:p>
        </p:txBody>
      </p:sp>
      <p:sp>
        <p:nvSpPr>
          <p:cNvPr id="2" name="TextBox 1">
            <a:extLst>
              <a:ext uri="{FF2B5EF4-FFF2-40B4-BE49-F238E27FC236}">
                <a16:creationId xmlns:a16="http://schemas.microsoft.com/office/drawing/2014/main" id="{F94DB843-2AEC-455F-BF29-E6340FF1FBA7}"/>
              </a:ext>
            </a:extLst>
          </p:cNvPr>
          <p:cNvSpPr txBox="1"/>
          <p:nvPr/>
        </p:nvSpPr>
        <p:spPr>
          <a:xfrm>
            <a:off x="457200" y="4419600"/>
            <a:ext cx="2503121" cy="1850571"/>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22F425CB-A81F-4E61-8ACA-5BEA0F678CFB}"/>
              </a:ext>
            </a:extLst>
          </p:cNvPr>
          <p:cNvSpPr txBox="1"/>
          <p:nvPr/>
        </p:nvSpPr>
        <p:spPr>
          <a:xfrm>
            <a:off x="152400" y="4419600"/>
            <a:ext cx="2742903" cy="2062103"/>
          </a:xfrm>
          <a:prstGeom prst="rect">
            <a:avLst/>
          </a:prstGeom>
          <a:noFill/>
        </p:spPr>
        <p:txBody>
          <a:bodyPr wrap="square" rtlCol="0">
            <a:spAutoFit/>
          </a:bodyPr>
          <a:lstStyle/>
          <a:p>
            <a:pPr algn="ctr"/>
            <a:r>
              <a:rPr lang="en-US" sz="8000" dirty="0">
                <a:solidFill>
                  <a:schemeClr val="accent2">
                    <a:lumMod val="75000"/>
                  </a:schemeClr>
                </a:solidFill>
              </a:rPr>
              <a:t>Luke  </a:t>
            </a:r>
            <a:r>
              <a:rPr lang="en-US" sz="4800" dirty="0">
                <a:solidFill>
                  <a:schemeClr val="accent2">
                    <a:lumMod val="75000"/>
                  </a:schemeClr>
                </a:solidFill>
              </a:rPr>
              <a:t>4:13</a:t>
            </a:r>
            <a:endParaRPr lang="en-US" sz="5400" dirty="0">
              <a:solidFill>
                <a:schemeClr val="accent2">
                  <a:lumMod val="75000"/>
                </a:schemeClr>
              </a:solidFill>
            </a:endParaRPr>
          </a:p>
        </p:txBody>
      </p:sp>
      <p:pic>
        <p:nvPicPr>
          <p:cNvPr id="8" name="Picture 7">
            <a:extLst>
              <a:ext uri="{FF2B5EF4-FFF2-40B4-BE49-F238E27FC236}">
                <a16:creationId xmlns:a16="http://schemas.microsoft.com/office/drawing/2014/main" id="{193BCF86-240F-4C26-9CCF-8F64F39BC912}"/>
              </a:ext>
            </a:extLst>
          </p:cNvPr>
          <p:cNvPicPr>
            <a:picLocks noChangeAspect="1"/>
          </p:cNvPicPr>
          <p:nvPr/>
        </p:nvPicPr>
        <p:blipFill>
          <a:blip r:embed="rId2"/>
          <a:stretch>
            <a:fillRect/>
          </a:stretch>
        </p:blipFill>
        <p:spPr>
          <a:xfrm>
            <a:off x="0" y="0"/>
            <a:ext cx="3366919" cy="2726871"/>
          </a:xfrm>
          <a:prstGeom prst="rect">
            <a:avLst/>
          </a:prstGeom>
        </p:spPr>
      </p:pic>
    </p:spTree>
    <p:extLst>
      <p:ext uri="{BB962C8B-B14F-4D97-AF65-F5344CB8AC3E}">
        <p14:creationId xmlns:p14="http://schemas.microsoft.com/office/powerpoint/2010/main" val="3497009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373780" y="1265295"/>
            <a:ext cx="5763358" cy="4524315"/>
          </a:xfrm>
          <a:prstGeom prst="rect">
            <a:avLst/>
          </a:prstGeom>
          <a:noFill/>
        </p:spPr>
        <p:txBody>
          <a:bodyPr wrap="square" rtlCol="0">
            <a:spAutoFit/>
          </a:bodyPr>
          <a:lstStyle/>
          <a:p>
            <a:pPr algn="ctr"/>
            <a:r>
              <a:rPr lang="en-US" sz="5400" dirty="0">
                <a:solidFill>
                  <a:schemeClr val="accent1">
                    <a:lumMod val="75000"/>
                  </a:schemeClr>
                </a:solidFill>
              </a:rPr>
              <a:t>Scripture seems to indicate that fallen angels and impure spirits/demons are two different things </a:t>
            </a:r>
            <a:endParaRPr lang="en-US" sz="36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REVIEW</a:t>
            </a:r>
          </a:p>
        </p:txBody>
      </p:sp>
      <p:pic>
        <p:nvPicPr>
          <p:cNvPr id="2" name="Picture 1">
            <a:extLst>
              <a:ext uri="{FF2B5EF4-FFF2-40B4-BE49-F238E27FC236}">
                <a16:creationId xmlns:a16="http://schemas.microsoft.com/office/drawing/2014/main" id="{057337CE-0955-472C-AC58-BF192D631C9D}"/>
              </a:ext>
            </a:extLst>
          </p:cNvPr>
          <p:cNvPicPr>
            <a:picLocks noChangeAspect="1"/>
          </p:cNvPicPr>
          <p:nvPr/>
        </p:nvPicPr>
        <p:blipFill>
          <a:blip r:embed="rId2"/>
          <a:stretch>
            <a:fillRect/>
          </a:stretch>
        </p:blipFill>
        <p:spPr>
          <a:xfrm>
            <a:off x="1635" y="0"/>
            <a:ext cx="3365284" cy="2725148"/>
          </a:xfrm>
          <a:prstGeom prst="rect">
            <a:avLst/>
          </a:prstGeom>
        </p:spPr>
      </p:pic>
    </p:spTree>
    <p:extLst>
      <p:ext uri="{BB962C8B-B14F-4D97-AF65-F5344CB8AC3E}">
        <p14:creationId xmlns:p14="http://schemas.microsoft.com/office/powerpoint/2010/main" val="916691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1" y="2726872"/>
            <a:ext cx="3407343"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439886" y="100226"/>
            <a:ext cx="5716557" cy="6555641"/>
          </a:xfrm>
          <a:prstGeom prst="rect">
            <a:avLst/>
          </a:prstGeom>
          <a:noFill/>
        </p:spPr>
        <p:txBody>
          <a:bodyPr wrap="square" rtlCol="0">
            <a:spAutoFit/>
          </a:bodyPr>
          <a:lstStyle/>
          <a:p>
            <a:r>
              <a:rPr lang="en-US" sz="6000" dirty="0">
                <a:solidFill>
                  <a:schemeClr val="accent1">
                    <a:lumMod val="50000"/>
                  </a:schemeClr>
                </a:solidFill>
              </a:rPr>
              <a:t>“When an impure spirit comes out of a person, it goes through arid places seeking rest and does not find it.</a:t>
            </a:r>
            <a:endParaRPr lang="en-US" sz="148100" dirty="0">
              <a:solidFill>
                <a:schemeClr val="accent1">
                  <a:lumMod val="50000"/>
                </a:schemeClr>
              </a:solidFill>
            </a:endParaRP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SCRIPTURE</a:t>
            </a:r>
          </a:p>
        </p:txBody>
      </p:sp>
      <p:sp>
        <p:nvSpPr>
          <p:cNvPr id="2" name="TextBox 1">
            <a:extLst>
              <a:ext uri="{FF2B5EF4-FFF2-40B4-BE49-F238E27FC236}">
                <a16:creationId xmlns:a16="http://schemas.microsoft.com/office/drawing/2014/main" id="{F94DB843-2AEC-455F-BF29-E6340FF1FBA7}"/>
              </a:ext>
            </a:extLst>
          </p:cNvPr>
          <p:cNvSpPr txBox="1"/>
          <p:nvPr/>
        </p:nvSpPr>
        <p:spPr>
          <a:xfrm>
            <a:off x="457200" y="4419600"/>
            <a:ext cx="2503121" cy="1850571"/>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22F425CB-A81F-4E61-8ACA-5BEA0F678CFB}"/>
              </a:ext>
            </a:extLst>
          </p:cNvPr>
          <p:cNvSpPr txBox="1"/>
          <p:nvPr/>
        </p:nvSpPr>
        <p:spPr>
          <a:xfrm>
            <a:off x="152400" y="4419600"/>
            <a:ext cx="2742903" cy="2062103"/>
          </a:xfrm>
          <a:prstGeom prst="rect">
            <a:avLst/>
          </a:prstGeom>
          <a:noFill/>
        </p:spPr>
        <p:txBody>
          <a:bodyPr wrap="square" rtlCol="0">
            <a:spAutoFit/>
          </a:bodyPr>
          <a:lstStyle/>
          <a:p>
            <a:pPr algn="ctr"/>
            <a:r>
              <a:rPr lang="en-US" sz="8000" dirty="0">
                <a:solidFill>
                  <a:schemeClr val="accent2">
                    <a:lumMod val="75000"/>
                  </a:schemeClr>
                </a:solidFill>
              </a:rPr>
              <a:t>Matt  </a:t>
            </a:r>
            <a:r>
              <a:rPr lang="en-US" sz="4800" dirty="0">
                <a:solidFill>
                  <a:schemeClr val="accent2">
                    <a:lumMod val="75000"/>
                  </a:schemeClr>
                </a:solidFill>
              </a:rPr>
              <a:t>12:43-45</a:t>
            </a:r>
            <a:endParaRPr lang="en-US" sz="5400" dirty="0">
              <a:solidFill>
                <a:schemeClr val="accent2">
                  <a:lumMod val="75000"/>
                </a:schemeClr>
              </a:solidFill>
            </a:endParaRPr>
          </a:p>
        </p:txBody>
      </p:sp>
      <p:pic>
        <p:nvPicPr>
          <p:cNvPr id="8" name="Picture 7">
            <a:extLst>
              <a:ext uri="{FF2B5EF4-FFF2-40B4-BE49-F238E27FC236}">
                <a16:creationId xmlns:a16="http://schemas.microsoft.com/office/drawing/2014/main" id="{193BCF86-240F-4C26-9CCF-8F64F39BC912}"/>
              </a:ext>
            </a:extLst>
          </p:cNvPr>
          <p:cNvPicPr>
            <a:picLocks noChangeAspect="1"/>
          </p:cNvPicPr>
          <p:nvPr/>
        </p:nvPicPr>
        <p:blipFill>
          <a:blip r:embed="rId2"/>
          <a:stretch>
            <a:fillRect/>
          </a:stretch>
        </p:blipFill>
        <p:spPr>
          <a:xfrm>
            <a:off x="0" y="0"/>
            <a:ext cx="3366919" cy="2726871"/>
          </a:xfrm>
          <a:prstGeom prst="rect">
            <a:avLst/>
          </a:prstGeom>
        </p:spPr>
      </p:pic>
    </p:spTree>
    <p:extLst>
      <p:ext uri="{BB962C8B-B14F-4D97-AF65-F5344CB8AC3E}">
        <p14:creationId xmlns:p14="http://schemas.microsoft.com/office/powerpoint/2010/main" val="1711116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1" y="2726872"/>
            <a:ext cx="3407343"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439886" y="100226"/>
            <a:ext cx="5716557" cy="5909310"/>
          </a:xfrm>
          <a:prstGeom prst="rect">
            <a:avLst/>
          </a:prstGeom>
          <a:noFill/>
        </p:spPr>
        <p:txBody>
          <a:bodyPr wrap="square" rtlCol="0">
            <a:spAutoFit/>
          </a:bodyPr>
          <a:lstStyle/>
          <a:p>
            <a:r>
              <a:rPr lang="en-US" sz="5400" dirty="0">
                <a:solidFill>
                  <a:schemeClr val="accent1">
                    <a:lumMod val="50000"/>
                  </a:schemeClr>
                </a:solidFill>
              </a:rPr>
              <a:t>Then it says, ‘I will return to the house I left.’ When it arrives, it finds the house unoccupied, swept clean and put in order. </a:t>
            </a:r>
            <a:endParaRPr lang="en-US" sz="123400" dirty="0">
              <a:solidFill>
                <a:schemeClr val="accent1">
                  <a:lumMod val="50000"/>
                </a:schemeClr>
              </a:solidFill>
            </a:endParaRP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SCRIPTURE</a:t>
            </a:r>
          </a:p>
        </p:txBody>
      </p:sp>
      <p:sp>
        <p:nvSpPr>
          <p:cNvPr id="2" name="TextBox 1">
            <a:extLst>
              <a:ext uri="{FF2B5EF4-FFF2-40B4-BE49-F238E27FC236}">
                <a16:creationId xmlns:a16="http://schemas.microsoft.com/office/drawing/2014/main" id="{F94DB843-2AEC-455F-BF29-E6340FF1FBA7}"/>
              </a:ext>
            </a:extLst>
          </p:cNvPr>
          <p:cNvSpPr txBox="1"/>
          <p:nvPr/>
        </p:nvSpPr>
        <p:spPr>
          <a:xfrm>
            <a:off x="457200" y="4419600"/>
            <a:ext cx="2503121" cy="1850571"/>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22F425CB-A81F-4E61-8ACA-5BEA0F678CFB}"/>
              </a:ext>
            </a:extLst>
          </p:cNvPr>
          <p:cNvSpPr txBox="1"/>
          <p:nvPr/>
        </p:nvSpPr>
        <p:spPr>
          <a:xfrm>
            <a:off x="152400" y="4419600"/>
            <a:ext cx="2742903" cy="2062103"/>
          </a:xfrm>
          <a:prstGeom prst="rect">
            <a:avLst/>
          </a:prstGeom>
          <a:noFill/>
        </p:spPr>
        <p:txBody>
          <a:bodyPr wrap="square" rtlCol="0">
            <a:spAutoFit/>
          </a:bodyPr>
          <a:lstStyle/>
          <a:p>
            <a:pPr algn="ctr"/>
            <a:r>
              <a:rPr lang="en-US" sz="8000" dirty="0">
                <a:solidFill>
                  <a:schemeClr val="accent2">
                    <a:lumMod val="75000"/>
                  </a:schemeClr>
                </a:solidFill>
              </a:rPr>
              <a:t>Matt  </a:t>
            </a:r>
            <a:r>
              <a:rPr lang="en-US" sz="4800" dirty="0">
                <a:solidFill>
                  <a:schemeClr val="accent2">
                    <a:lumMod val="75000"/>
                  </a:schemeClr>
                </a:solidFill>
              </a:rPr>
              <a:t>12:43-45</a:t>
            </a:r>
            <a:endParaRPr lang="en-US" sz="5400" dirty="0">
              <a:solidFill>
                <a:schemeClr val="accent2">
                  <a:lumMod val="75000"/>
                </a:schemeClr>
              </a:solidFill>
            </a:endParaRPr>
          </a:p>
        </p:txBody>
      </p:sp>
      <p:pic>
        <p:nvPicPr>
          <p:cNvPr id="8" name="Picture 7">
            <a:extLst>
              <a:ext uri="{FF2B5EF4-FFF2-40B4-BE49-F238E27FC236}">
                <a16:creationId xmlns:a16="http://schemas.microsoft.com/office/drawing/2014/main" id="{193BCF86-240F-4C26-9CCF-8F64F39BC912}"/>
              </a:ext>
            </a:extLst>
          </p:cNvPr>
          <p:cNvPicPr>
            <a:picLocks noChangeAspect="1"/>
          </p:cNvPicPr>
          <p:nvPr/>
        </p:nvPicPr>
        <p:blipFill>
          <a:blip r:embed="rId2"/>
          <a:stretch>
            <a:fillRect/>
          </a:stretch>
        </p:blipFill>
        <p:spPr>
          <a:xfrm>
            <a:off x="0" y="0"/>
            <a:ext cx="3366919" cy="2726871"/>
          </a:xfrm>
          <a:prstGeom prst="rect">
            <a:avLst/>
          </a:prstGeom>
        </p:spPr>
      </p:pic>
    </p:spTree>
    <p:extLst>
      <p:ext uri="{BB962C8B-B14F-4D97-AF65-F5344CB8AC3E}">
        <p14:creationId xmlns:p14="http://schemas.microsoft.com/office/powerpoint/2010/main" val="1138536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1" y="2726872"/>
            <a:ext cx="3407343"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439886" y="100226"/>
            <a:ext cx="5716557" cy="6740307"/>
          </a:xfrm>
          <a:prstGeom prst="rect">
            <a:avLst/>
          </a:prstGeom>
          <a:noFill/>
        </p:spPr>
        <p:txBody>
          <a:bodyPr wrap="square" rtlCol="0">
            <a:spAutoFit/>
          </a:bodyPr>
          <a:lstStyle/>
          <a:p>
            <a:r>
              <a:rPr lang="en-US" sz="4800" dirty="0">
                <a:solidFill>
                  <a:schemeClr val="accent1">
                    <a:lumMod val="50000"/>
                  </a:schemeClr>
                </a:solidFill>
              </a:rPr>
              <a:t>Then it goes and takes with it seven other spirits more wicked than itself, and they go in and live there. And the final condition of that person is worse than the first.</a:t>
            </a:r>
            <a:endParaRPr lang="en-US" sz="102800" dirty="0">
              <a:solidFill>
                <a:schemeClr val="accent1">
                  <a:lumMod val="50000"/>
                </a:schemeClr>
              </a:solidFill>
            </a:endParaRP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SCRIPTURE</a:t>
            </a:r>
          </a:p>
        </p:txBody>
      </p:sp>
      <p:sp>
        <p:nvSpPr>
          <p:cNvPr id="2" name="TextBox 1">
            <a:extLst>
              <a:ext uri="{FF2B5EF4-FFF2-40B4-BE49-F238E27FC236}">
                <a16:creationId xmlns:a16="http://schemas.microsoft.com/office/drawing/2014/main" id="{F94DB843-2AEC-455F-BF29-E6340FF1FBA7}"/>
              </a:ext>
            </a:extLst>
          </p:cNvPr>
          <p:cNvSpPr txBox="1"/>
          <p:nvPr/>
        </p:nvSpPr>
        <p:spPr>
          <a:xfrm>
            <a:off x="457200" y="4419600"/>
            <a:ext cx="2503121" cy="1850571"/>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22F425CB-A81F-4E61-8ACA-5BEA0F678CFB}"/>
              </a:ext>
            </a:extLst>
          </p:cNvPr>
          <p:cNvSpPr txBox="1"/>
          <p:nvPr/>
        </p:nvSpPr>
        <p:spPr>
          <a:xfrm>
            <a:off x="152400" y="4419600"/>
            <a:ext cx="2742903" cy="2062103"/>
          </a:xfrm>
          <a:prstGeom prst="rect">
            <a:avLst/>
          </a:prstGeom>
          <a:noFill/>
        </p:spPr>
        <p:txBody>
          <a:bodyPr wrap="square" rtlCol="0">
            <a:spAutoFit/>
          </a:bodyPr>
          <a:lstStyle/>
          <a:p>
            <a:pPr algn="ctr"/>
            <a:r>
              <a:rPr lang="en-US" sz="8000" dirty="0">
                <a:solidFill>
                  <a:schemeClr val="accent2">
                    <a:lumMod val="75000"/>
                  </a:schemeClr>
                </a:solidFill>
              </a:rPr>
              <a:t>Matt  </a:t>
            </a:r>
            <a:r>
              <a:rPr lang="en-US" sz="4800" dirty="0">
                <a:solidFill>
                  <a:schemeClr val="accent2">
                    <a:lumMod val="75000"/>
                  </a:schemeClr>
                </a:solidFill>
              </a:rPr>
              <a:t>12:43-45</a:t>
            </a:r>
            <a:endParaRPr lang="en-US" sz="5400" dirty="0">
              <a:solidFill>
                <a:schemeClr val="accent2">
                  <a:lumMod val="75000"/>
                </a:schemeClr>
              </a:solidFill>
            </a:endParaRPr>
          </a:p>
        </p:txBody>
      </p:sp>
      <p:pic>
        <p:nvPicPr>
          <p:cNvPr id="8" name="Picture 7">
            <a:extLst>
              <a:ext uri="{FF2B5EF4-FFF2-40B4-BE49-F238E27FC236}">
                <a16:creationId xmlns:a16="http://schemas.microsoft.com/office/drawing/2014/main" id="{193BCF86-240F-4C26-9CCF-8F64F39BC912}"/>
              </a:ext>
            </a:extLst>
          </p:cNvPr>
          <p:cNvPicPr>
            <a:picLocks noChangeAspect="1"/>
          </p:cNvPicPr>
          <p:nvPr/>
        </p:nvPicPr>
        <p:blipFill>
          <a:blip r:embed="rId2"/>
          <a:stretch>
            <a:fillRect/>
          </a:stretch>
        </p:blipFill>
        <p:spPr>
          <a:xfrm>
            <a:off x="0" y="0"/>
            <a:ext cx="3366919" cy="2726871"/>
          </a:xfrm>
          <a:prstGeom prst="rect">
            <a:avLst/>
          </a:prstGeom>
        </p:spPr>
      </p:pic>
    </p:spTree>
    <p:extLst>
      <p:ext uri="{BB962C8B-B14F-4D97-AF65-F5344CB8AC3E}">
        <p14:creationId xmlns:p14="http://schemas.microsoft.com/office/powerpoint/2010/main" val="837658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81038"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408880" y="1640680"/>
            <a:ext cx="5763358" cy="3693319"/>
          </a:xfrm>
          <a:prstGeom prst="rect">
            <a:avLst/>
          </a:prstGeom>
          <a:noFill/>
        </p:spPr>
        <p:txBody>
          <a:bodyPr wrap="square" rtlCol="0">
            <a:spAutoFit/>
          </a:bodyPr>
          <a:lstStyle/>
          <a:p>
            <a:pPr algn="ctr"/>
            <a:r>
              <a:rPr lang="en-US" sz="5400" dirty="0">
                <a:solidFill>
                  <a:schemeClr val="accent1">
                    <a:lumMod val="75000"/>
                  </a:schemeClr>
                </a:solidFill>
              </a:rPr>
              <a:t>There are REST PERIODS/SABBATHS imposed upon the Enemy</a:t>
            </a:r>
            <a:endParaRPr lang="en-US" sz="36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POINT #5</a:t>
            </a:r>
          </a:p>
        </p:txBody>
      </p:sp>
      <p:pic>
        <p:nvPicPr>
          <p:cNvPr id="2" name="Picture 1">
            <a:extLst>
              <a:ext uri="{FF2B5EF4-FFF2-40B4-BE49-F238E27FC236}">
                <a16:creationId xmlns:a16="http://schemas.microsoft.com/office/drawing/2014/main" id="{057337CE-0955-472C-AC58-BF192D631C9D}"/>
              </a:ext>
            </a:extLst>
          </p:cNvPr>
          <p:cNvPicPr>
            <a:picLocks noChangeAspect="1"/>
          </p:cNvPicPr>
          <p:nvPr/>
        </p:nvPicPr>
        <p:blipFill>
          <a:blip r:embed="rId2"/>
          <a:stretch>
            <a:fillRect/>
          </a:stretch>
        </p:blipFill>
        <p:spPr>
          <a:xfrm>
            <a:off x="1635" y="0"/>
            <a:ext cx="3365284" cy="2725148"/>
          </a:xfrm>
          <a:prstGeom prst="rect">
            <a:avLst/>
          </a:prstGeom>
        </p:spPr>
      </p:pic>
    </p:spTree>
    <p:extLst>
      <p:ext uri="{BB962C8B-B14F-4D97-AF65-F5344CB8AC3E}">
        <p14:creationId xmlns:p14="http://schemas.microsoft.com/office/powerpoint/2010/main" val="1577049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81038"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505200" y="175280"/>
            <a:ext cx="5763358" cy="6186309"/>
          </a:xfrm>
          <a:prstGeom prst="rect">
            <a:avLst/>
          </a:prstGeom>
          <a:noFill/>
        </p:spPr>
        <p:txBody>
          <a:bodyPr wrap="square" rtlCol="0">
            <a:spAutoFit/>
          </a:bodyPr>
          <a:lstStyle/>
          <a:p>
            <a:pPr algn="ctr"/>
            <a:r>
              <a:rPr lang="en-US" sz="5400" dirty="0">
                <a:solidFill>
                  <a:schemeClr val="accent1">
                    <a:lumMod val="75000"/>
                  </a:schemeClr>
                </a:solidFill>
              </a:rPr>
              <a:t>Our job is to take advantage of the BREAK to STRENGTHEN the walls and gates and FILL THE HOUSE with GOD</a:t>
            </a:r>
            <a:endParaRPr lang="en-US" sz="36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POINT #5</a:t>
            </a:r>
          </a:p>
        </p:txBody>
      </p:sp>
      <p:pic>
        <p:nvPicPr>
          <p:cNvPr id="2" name="Picture 1">
            <a:extLst>
              <a:ext uri="{FF2B5EF4-FFF2-40B4-BE49-F238E27FC236}">
                <a16:creationId xmlns:a16="http://schemas.microsoft.com/office/drawing/2014/main" id="{057337CE-0955-472C-AC58-BF192D631C9D}"/>
              </a:ext>
            </a:extLst>
          </p:cNvPr>
          <p:cNvPicPr>
            <a:picLocks noChangeAspect="1"/>
          </p:cNvPicPr>
          <p:nvPr/>
        </p:nvPicPr>
        <p:blipFill>
          <a:blip r:embed="rId2"/>
          <a:stretch>
            <a:fillRect/>
          </a:stretch>
        </p:blipFill>
        <p:spPr>
          <a:xfrm>
            <a:off x="1635" y="0"/>
            <a:ext cx="3365284" cy="2725148"/>
          </a:xfrm>
          <a:prstGeom prst="rect">
            <a:avLst/>
          </a:prstGeom>
        </p:spPr>
      </p:pic>
    </p:spTree>
    <p:extLst>
      <p:ext uri="{BB962C8B-B14F-4D97-AF65-F5344CB8AC3E}">
        <p14:creationId xmlns:p14="http://schemas.microsoft.com/office/powerpoint/2010/main" val="2207051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394761" y="2071927"/>
            <a:ext cx="5763358" cy="3785652"/>
          </a:xfrm>
          <a:prstGeom prst="rect">
            <a:avLst/>
          </a:prstGeom>
          <a:noFill/>
        </p:spPr>
        <p:txBody>
          <a:bodyPr wrap="square" rtlCol="0">
            <a:spAutoFit/>
          </a:bodyPr>
          <a:lstStyle/>
          <a:p>
            <a:pPr algn="ctr"/>
            <a:r>
              <a:rPr lang="en-US" sz="4800" dirty="0">
                <a:solidFill>
                  <a:schemeClr val="accent1">
                    <a:lumMod val="75000"/>
                  </a:schemeClr>
                </a:solidFill>
              </a:rPr>
              <a:t>Where does the ENEMY exercise authority in my MIND, WILL, and EMOTIONS?</a:t>
            </a:r>
          </a:p>
        </p:txBody>
      </p:sp>
      <p:sp>
        <p:nvSpPr>
          <p:cNvPr id="7" name="TextBox 6">
            <a:extLst>
              <a:ext uri="{FF2B5EF4-FFF2-40B4-BE49-F238E27FC236}">
                <a16:creationId xmlns:a16="http://schemas.microsoft.com/office/drawing/2014/main" id="{8F3482DD-BDA2-413F-8B5C-187EDE7949BC}"/>
              </a:ext>
            </a:extLst>
          </p:cNvPr>
          <p:cNvSpPr txBox="1"/>
          <p:nvPr/>
        </p:nvSpPr>
        <p:spPr>
          <a:xfrm>
            <a:off x="299895" y="2872146"/>
            <a:ext cx="2982686" cy="707886"/>
          </a:xfrm>
          <a:prstGeom prst="rect">
            <a:avLst/>
          </a:prstGeom>
          <a:noFill/>
        </p:spPr>
        <p:txBody>
          <a:bodyPr wrap="square" rtlCol="0">
            <a:spAutoFit/>
          </a:bodyPr>
          <a:lstStyle/>
          <a:p>
            <a:pPr algn="ctr"/>
            <a:r>
              <a:rPr lang="en-US" sz="4000" dirty="0">
                <a:solidFill>
                  <a:srgbClr val="8A231F"/>
                </a:solidFill>
              </a:rPr>
              <a:t>CONCLUSION</a:t>
            </a:r>
          </a:p>
        </p:txBody>
      </p:sp>
      <p:pic>
        <p:nvPicPr>
          <p:cNvPr id="2" name="Picture 1">
            <a:extLst>
              <a:ext uri="{FF2B5EF4-FFF2-40B4-BE49-F238E27FC236}">
                <a16:creationId xmlns:a16="http://schemas.microsoft.com/office/drawing/2014/main" id="{FE8C23C9-7961-42BB-8334-C257A1113F5D}"/>
              </a:ext>
            </a:extLst>
          </p:cNvPr>
          <p:cNvPicPr>
            <a:picLocks noChangeAspect="1"/>
          </p:cNvPicPr>
          <p:nvPr/>
        </p:nvPicPr>
        <p:blipFill>
          <a:blip r:embed="rId2"/>
          <a:stretch>
            <a:fillRect/>
          </a:stretch>
        </p:blipFill>
        <p:spPr>
          <a:xfrm>
            <a:off x="1635" y="1724"/>
            <a:ext cx="3365284" cy="2725148"/>
          </a:xfrm>
          <a:prstGeom prst="rect">
            <a:avLst/>
          </a:prstGeom>
        </p:spPr>
      </p:pic>
    </p:spTree>
    <p:extLst>
      <p:ext uri="{BB962C8B-B14F-4D97-AF65-F5344CB8AC3E}">
        <p14:creationId xmlns:p14="http://schemas.microsoft.com/office/powerpoint/2010/main" val="1669755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394761" y="2071927"/>
            <a:ext cx="5763358" cy="2308324"/>
          </a:xfrm>
          <a:prstGeom prst="rect">
            <a:avLst/>
          </a:prstGeom>
          <a:noFill/>
        </p:spPr>
        <p:txBody>
          <a:bodyPr wrap="square" rtlCol="0">
            <a:spAutoFit/>
          </a:bodyPr>
          <a:lstStyle/>
          <a:p>
            <a:pPr algn="ctr"/>
            <a:r>
              <a:rPr lang="en-US" sz="4800" dirty="0">
                <a:solidFill>
                  <a:schemeClr val="accent1">
                    <a:lumMod val="75000"/>
                  </a:schemeClr>
                </a:solidFill>
              </a:rPr>
              <a:t>Where do I need to be CLOTHED in  HUMILITY?</a:t>
            </a:r>
          </a:p>
        </p:txBody>
      </p:sp>
      <p:sp>
        <p:nvSpPr>
          <p:cNvPr id="7" name="TextBox 6">
            <a:extLst>
              <a:ext uri="{FF2B5EF4-FFF2-40B4-BE49-F238E27FC236}">
                <a16:creationId xmlns:a16="http://schemas.microsoft.com/office/drawing/2014/main" id="{8F3482DD-BDA2-413F-8B5C-187EDE7949BC}"/>
              </a:ext>
            </a:extLst>
          </p:cNvPr>
          <p:cNvSpPr txBox="1"/>
          <p:nvPr/>
        </p:nvSpPr>
        <p:spPr>
          <a:xfrm>
            <a:off x="299895" y="2872146"/>
            <a:ext cx="2982686" cy="707886"/>
          </a:xfrm>
          <a:prstGeom prst="rect">
            <a:avLst/>
          </a:prstGeom>
          <a:noFill/>
        </p:spPr>
        <p:txBody>
          <a:bodyPr wrap="square" rtlCol="0">
            <a:spAutoFit/>
          </a:bodyPr>
          <a:lstStyle/>
          <a:p>
            <a:pPr algn="ctr"/>
            <a:r>
              <a:rPr lang="en-US" sz="4000" dirty="0">
                <a:solidFill>
                  <a:srgbClr val="8A231F"/>
                </a:solidFill>
              </a:rPr>
              <a:t>CONCLUSION</a:t>
            </a:r>
          </a:p>
        </p:txBody>
      </p:sp>
      <p:pic>
        <p:nvPicPr>
          <p:cNvPr id="2" name="Picture 1">
            <a:extLst>
              <a:ext uri="{FF2B5EF4-FFF2-40B4-BE49-F238E27FC236}">
                <a16:creationId xmlns:a16="http://schemas.microsoft.com/office/drawing/2014/main" id="{FE8C23C9-7961-42BB-8334-C257A1113F5D}"/>
              </a:ext>
            </a:extLst>
          </p:cNvPr>
          <p:cNvPicPr>
            <a:picLocks noChangeAspect="1"/>
          </p:cNvPicPr>
          <p:nvPr/>
        </p:nvPicPr>
        <p:blipFill>
          <a:blip r:embed="rId2"/>
          <a:stretch>
            <a:fillRect/>
          </a:stretch>
        </p:blipFill>
        <p:spPr>
          <a:xfrm>
            <a:off x="1635" y="1724"/>
            <a:ext cx="3365284" cy="2725148"/>
          </a:xfrm>
          <a:prstGeom prst="rect">
            <a:avLst/>
          </a:prstGeom>
        </p:spPr>
      </p:pic>
    </p:spTree>
    <p:extLst>
      <p:ext uri="{BB962C8B-B14F-4D97-AF65-F5344CB8AC3E}">
        <p14:creationId xmlns:p14="http://schemas.microsoft.com/office/powerpoint/2010/main" val="3760205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394761" y="2071927"/>
            <a:ext cx="5763358" cy="2308324"/>
          </a:xfrm>
          <a:prstGeom prst="rect">
            <a:avLst/>
          </a:prstGeom>
          <a:noFill/>
        </p:spPr>
        <p:txBody>
          <a:bodyPr wrap="square" rtlCol="0">
            <a:spAutoFit/>
          </a:bodyPr>
          <a:lstStyle/>
          <a:p>
            <a:pPr algn="ctr"/>
            <a:r>
              <a:rPr lang="en-US" sz="4800" dirty="0">
                <a:solidFill>
                  <a:schemeClr val="accent1">
                    <a:lumMod val="75000"/>
                  </a:schemeClr>
                </a:solidFill>
              </a:rPr>
              <a:t>What area of my LIFE needs to be SUBMITTED to God?</a:t>
            </a:r>
          </a:p>
        </p:txBody>
      </p:sp>
      <p:sp>
        <p:nvSpPr>
          <p:cNvPr id="7" name="TextBox 6">
            <a:extLst>
              <a:ext uri="{FF2B5EF4-FFF2-40B4-BE49-F238E27FC236}">
                <a16:creationId xmlns:a16="http://schemas.microsoft.com/office/drawing/2014/main" id="{8F3482DD-BDA2-413F-8B5C-187EDE7949BC}"/>
              </a:ext>
            </a:extLst>
          </p:cNvPr>
          <p:cNvSpPr txBox="1"/>
          <p:nvPr/>
        </p:nvSpPr>
        <p:spPr>
          <a:xfrm>
            <a:off x="299895" y="2872146"/>
            <a:ext cx="2982686" cy="707886"/>
          </a:xfrm>
          <a:prstGeom prst="rect">
            <a:avLst/>
          </a:prstGeom>
          <a:noFill/>
        </p:spPr>
        <p:txBody>
          <a:bodyPr wrap="square" rtlCol="0">
            <a:spAutoFit/>
          </a:bodyPr>
          <a:lstStyle/>
          <a:p>
            <a:pPr algn="ctr"/>
            <a:r>
              <a:rPr lang="en-US" sz="4000" dirty="0">
                <a:solidFill>
                  <a:srgbClr val="8A231F"/>
                </a:solidFill>
              </a:rPr>
              <a:t>CONCLUSION</a:t>
            </a:r>
          </a:p>
        </p:txBody>
      </p:sp>
      <p:pic>
        <p:nvPicPr>
          <p:cNvPr id="2" name="Picture 1">
            <a:extLst>
              <a:ext uri="{FF2B5EF4-FFF2-40B4-BE49-F238E27FC236}">
                <a16:creationId xmlns:a16="http://schemas.microsoft.com/office/drawing/2014/main" id="{FE8C23C9-7961-42BB-8334-C257A1113F5D}"/>
              </a:ext>
            </a:extLst>
          </p:cNvPr>
          <p:cNvPicPr>
            <a:picLocks noChangeAspect="1"/>
          </p:cNvPicPr>
          <p:nvPr/>
        </p:nvPicPr>
        <p:blipFill>
          <a:blip r:embed="rId2"/>
          <a:stretch>
            <a:fillRect/>
          </a:stretch>
        </p:blipFill>
        <p:spPr>
          <a:xfrm>
            <a:off x="1635" y="1724"/>
            <a:ext cx="3365284" cy="2725148"/>
          </a:xfrm>
          <a:prstGeom prst="rect">
            <a:avLst/>
          </a:prstGeom>
        </p:spPr>
      </p:pic>
    </p:spTree>
    <p:extLst>
      <p:ext uri="{BB962C8B-B14F-4D97-AF65-F5344CB8AC3E}">
        <p14:creationId xmlns:p14="http://schemas.microsoft.com/office/powerpoint/2010/main" val="2521515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394761" y="2071927"/>
            <a:ext cx="5763358" cy="2308324"/>
          </a:xfrm>
          <a:prstGeom prst="rect">
            <a:avLst/>
          </a:prstGeom>
          <a:noFill/>
        </p:spPr>
        <p:txBody>
          <a:bodyPr wrap="square" rtlCol="0">
            <a:spAutoFit/>
          </a:bodyPr>
          <a:lstStyle/>
          <a:p>
            <a:pPr algn="ctr"/>
            <a:r>
              <a:rPr lang="en-US" sz="4800" dirty="0">
                <a:solidFill>
                  <a:schemeClr val="accent1">
                    <a:lumMod val="75000"/>
                  </a:schemeClr>
                </a:solidFill>
              </a:rPr>
              <a:t>Where in my life do I need to RESIST the Enemy?</a:t>
            </a:r>
          </a:p>
        </p:txBody>
      </p:sp>
      <p:sp>
        <p:nvSpPr>
          <p:cNvPr id="7" name="TextBox 6">
            <a:extLst>
              <a:ext uri="{FF2B5EF4-FFF2-40B4-BE49-F238E27FC236}">
                <a16:creationId xmlns:a16="http://schemas.microsoft.com/office/drawing/2014/main" id="{8F3482DD-BDA2-413F-8B5C-187EDE7949BC}"/>
              </a:ext>
            </a:extLst>
          </p:cNvPr>
          <p:cNvSpPr txBox="1"/>
          <p:nvPr/>
        </p:nvSpPr>
        <p:spPr>
          <a:xfrm>
            <a:off x="299895" y="2872146"/>
            <a:ext cx="2982686" cy="707886"/>
          </a:xfrm>
          <a:prstGeom prst="rect">
            <a:avLst/>
          </a:prstGeom>
          <a:noFill/>
        </p:spPr>
        <p:txBody>
          <a:bodyPr wrap="square" rtlCol="0">
            <a:spAutoFit/>
          </a:bodyPr>
          <a:lstStyle/>
          <a:p>
            <a:pPr algn="ctr"/>
            <a:r>
              <a:rPr lang="en-US" sz="4000" dirty="0">
                <a:solidFill>
                  <a:srgbClr val="8A231F"/>
                </a:solidFill>
              </a:rPr>
              <a:t>CONCLUSION</a:t>
            </a:r>
          </a:p>
        </p:txBody>
      </p:sp>
      <p:pic>
        <p:nvPicPr>
          <p:cNvPr id="2" name="Picture 1">
            <a:extLst>
              <a:ext uri="{FF2B5EF4-FFF2-40B4-BE49-F238E27FC236}">
                <a16:creationId xmlns:a16="http://schemas.microsoft.com/office/drawing/2014/main" id="{FE8C23C9-7961-42BB-8334-C257A1113F5D}"/>
              </a:ext>
            </a:extLst>
          </p:cNvPr>
          <p:cNvPicPr>
            <a:picLocks noChangeAspect="1"/>
          </p:cNvPicPr>
          <p:nvPr/>
        </p:nvPicPr>
        <p:blipFill>
          <a:blip r:embed="rId2"/>
          <a:stretch>
            <a:fillRect/>
          </a:stretch>
        </p:blipFill>
        <p:spPr>
          <a:xfrm>
            <a:off x="1635" y="1724"/>
            <a:ext cx="3365284" cy="2725148"/>
          </a:xfrm>
          <a:prstGeom prst="rect">
            <a:avLst/>
          </a:prstGeom>
        </p:spPr>
      </p:pic>
    </p:spTree>
    <p:extLst>
      <p:ext uri="{BB962C8B-B14F-4D97-AF65-F5344CB8AC3E}">
        <p14:creationId xmlns:p14="http://schemas.microsoft.com/office/powerpoint/2010/main" val="711832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394761" y="358630"/>
            <a:ext cx="5763358" cy="6001643"/>
          </a:xfrm>
          <a:prstGeom prst="rect">
            <a:avLst/>
          </a:prstGeom>
          <a:noFill/>
        </p:spPr>
        <p:txBody>
          <a:bodyPr wrap="square" rtlCol="0">
            <a:spAutoFit/>
          </a:bodyPr>
          <a:lstStyle/>
          <a:p>
            <a:pPr algn="ctr"/>
            <a:r>
              <a:rPr lang="en-US" sz="4800" dirty="0">
                <a:solidFill>
                  <a:schemeClr val="accent1">
                    <a:lumMod val="75000"/>
                  </a:schemeClr>
                </a:solidFill>
              </a:rPr>
              <a:t>Where in my life am I SUBMITTED and RESISTING and the ENEMY has been THROWN OUT but I need HEALING/RECOVERY GRACE</a:t>
            </a:r>
          </a:p>
        </p:txBody>
      </p:sp>
      <p:sp>
        <p:nvSpPr>
          <p:cNvPr id="7" name="TextBox 6">
            <a:extLst>
              <a:ext uri="{FF2B5EF4-FFF2-40B4-BE49-F238E27FC236}">
                <a16:creationId xmlns:a16="http://schemas.microsoft.com/office/drawing/2014/main" id="{8F3482DD-BDA2-413F-8B5C-187EDE7949BC}"/>
              </a:ext>
            </a:extLst>
          </p:cNvPr>
          <p:cNvSpPr txBox="1"/>
          <p:nvPr/>
        </p:nvSpPr>
        <p:spPr>
          <a:xfrm>
            <a:off x="299895" y="2872146"/>
            <a:ext cx="2982686" cy="707886"/>
          </a:xfrm>
          <a:prstGeom prst="rect">
            <a:avLst/>
          </a:prstGeom>
          <a:noFill/>
        </p:spPr>
        <p:txBody>
          <a:bodyPr wrap="square" rtlCol="0">
            <a:spAutoFit/>
          </a:bodyPr>
          <a:lstStyle/>
          <a:p>
            <a:pPr algn="ctr"/>
            <a:r>
              <a:rPr lang="en-US" sz="4000" dirty="0">
                <a:solidFill>
                  <a:srgbClr val="8A231F"/>
                </a:solidFill>
              </a:rPr>
              <a:t>CONCLUSION</a:t>
            </a:r>
          </a:p>
        </p:txBody>
      </p:sp>
      <p:pic>
        <p:nvPicPr>
          <p:cNvPr id="2" name="Picture 1">
            <a:extLst>
              <a:ext uri="{FF2B5EF4-FFF2-40B4-BE49-F238E27FC236}">
                <a16:creationId xmlns:a16="http://schemas.microsoft.com/office/drawing/2014/main" id="{FE8C23C9-7961-42BB-8334-C257A1113F5D}"/>
              </a:ext>
            </a:extLst>
          </p:cNvPr>
          <p:cNvPicPr>
            <a:picLocks noChangeAspect="1"/>
          </p:cNvPicPr>
          <p:nvPr/>
        </p:nvPicPr>
        <p:blipFill>
          <a:blip r:embed="rId2"/>
          <a:stretch>
            <a:fillRect/>
          </a:stretch>
        </p:blipFill>
        <p:spPr>
          <a:xfrm>
            <a:off x="1635" y="1724"/>
            <a:ext cx="3365284" cy="2725148"/>
          </a:xfrm>
          <a:prstGeom prst="rect">
            <a:avLst/>
          </a:prstGeom>
        </p:spPr>
      </p:pic>
    </p:spTree>
    <p:extLst>
      <p:ext uri="{BB962C8B-B14F-4D97-AF65-F5344CB8AC3E}">
        <p14:creationId xmlns:p14="http://schemas.microsoft.com/office/powerpoint/2010/main" val="516073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287486" y="590779"/>
            <a:ext cx="5763358" cy="5355312"/>
          </a:xfrm>
          <a:prstGeom prst="rect">
            <a:avLst/>
          </a:prstGeom>
          <a:noFill/>
        </p:spPr>
        <p:txBody>
          <a:bodyPr wrap="square" rtlCol="0">
            <a:spAutoFit/>
          </a:bodyPr>
          <a:lstStyle/>
          <a:p>
            <a:pPr algn="ctr"/>
            <a:r>
              <a:rPr lang="en-US" sz="5400" dirty="0">
                <a:solidFill>
                  <a:schemeClr val="accent1">
                    <a:lumMod val="75000"/>
                  </a:schemeClr>
                </a:solidFill>
              </a:rPr>
              <a:t>Jesus is not interested in the testimony of unclean spirits but of grace-touched people. </a:t>
            </a:r>
            <a:endParaRPr lang="en-US" sz="36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REVIEW</a:t>
            </a:r>
          </a:p>
        </p:txBody>
      </p:sp>
      <p:pic>
        <p:nvPicPr>
          <p:cNvPr id="2" name="Picture 1">
            <a:extLst>
              <a:ext uri="{FF2B5EF4-FFF2-40B4-BE49-F238E27FC236}">
                <a16:creationId xmlns:a16="http://schemas.microsoft.com/office/drawing/2014/main" id="{057337CE-0955-472C-AC58-BF192D631C9D}"/>
              </a:ext>
            </a:extLst>
          </p:cNvPr>
          <p:cNvPicPr>
            <a:picLocks noChangeAspect="1"/>
          </p:cNvPicPr>
          <p:nvPr/>
        </p:nvPicPr>
        <p:blipFill>
          <a:blip r:embed="rId2"/>
          <a:stretch>
            <a:fillRect/>
          </a:stretch>
        </p:blipFill>
        <p:spPr>
          <a:xfrm>
            <a:off x="1635" y="0"/>
            <a:ext cx="3365284" cy="2725148"/>
          </a:xfrm>
          <a:prstGeom prst="rect">
            <a:avLst/>
          </a:prstGeom>
        </p:spPr>
      </p:pic>
    </p:spTree>
    <p:extLst>
      <p:ext uri="{BB962C8B-B14F-4D97-AF65-F5344CB8AC3E}">
        <p14:creationId xmlns:p14="http://schemas.microsoft.com/office/powerpoint/2010/main" val="3758224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287486" y="590779"/>
            <a:ext cx="5763358" cy="5355312"/>
          </a:xfrm>
          <a:prstGeom prst="rect">
            <a:avLst/>
          </a:prstGeom>
          <a:noFill/>
        </p:spPr>
        <p:txBody>
          <a:bodyPr wrap="square" rtlCol="0">
            <a:spAutoFit/>
          </a:bodyPr>
          <a:lstStyle/>
          <a:p>
            <a:pPr algn="ctr"/>
            <a:r>
              <a:rPr lang="en-US" sz="5400" dirty="0">
                <a:solidFill>
                  <a:schemeClr val="accent1">
                    <a:lumMod val="75000"/>
                  </a:schemeClr>
                </a:solidFill>
              </a:rPr>
              <a:t>We should be most interested that our name is in the book of life NOT that demons must obey our commands</a:t>
            </a:r>
            <a:endParaRPr lang="en-US" sz="3600" dirty="0">
              <a:solidFill>
                <a:schemeClr val="accent1">
                  <a:lumMod val="75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REVIEW</a:t>
            </a:r>
          </a:p>
        </p:txBody>
      </p:sp>
      <p:pic>
        <p:nvPicPr>
          <p:cNvPr id="2" name="Picture 1">
            <a:extLst>
              <a:ext uri="{FF2B5EF4-FFF2-40B4-BE49-F238E27FC236}">
                <a16:creationId xmlns:a16="http://schemas.microsoft.com/office/drawing/2014/main" id="{057337CE-0955-472C-AC58-BF192D631C9D}"/>
              </a:ext>
            </a:extLst>
          </p:cNvPr>
          <p:cNvPicPr>
            <a:picLocks noChangeAspect="1"/>
          </p:cNvPicPr>
          <p:nvPr/>
        </p:nvPicPr>
        <p:blipFill>
          <a:blip r:embed="rId2"/>
          <a:stretch>
            <a:fillRect/>
          </a:stretch>
        </p:blipFill>
        <p:spPr>
          <a:xfrm>
            <a:off x="1635" y="0"/>
            <a:ext cx="3365284" cy="2725148"/>
          </a:xfrm>
          <a:prstGeom prst="rect">
            <a:avLst/>
          </a:prstGeom>
        </p:spPr>
      </p:pic>
    </p:spTree>
    <p:extLst>
      <p:ext uri="{BB962C8B-B14F-4D97-AF65-F5344CB8AC3E}">
        <p14:creationId xmlns:p14="http://schemas.microsoft.com/office/powerpoint/2010/main" val="3296289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352800" y="1362574"/>
            <a:ext cx="5763358" cy="4524315"/>
          </a:xfrm>
          <a:prstGeom prst="rect">
            <a:avLst/>
          </a:prstGeom>
          <a:noFill/>
        </p:spPr>
        <p:txBody>
          <a:bodyPr wrap="square" rtlCol="0">
            <a:spAutoFit/>
          </a:bodyPr>
          <a:lstStyle/>
          <a:p>
            <a:pPr algn="ctr"/>
            <a:r>
              <a:rPr lang="en-US" sz="5400" dirty="0">
                <a:solidFill>
                  <a:schemeClr val="accent1">
                    <a:lumMod val="50000"/>
                  </a:schemeClr>
                </a:solidFill>
              </a:rPr>
              <a:t>Healing often came by a touch – </a:t>
            </a:r>
          </a:p>
          <a:p>
            <a:pPr algn="ctr"/>
            <a:endParaRPr lang="en-US" sz="5400" dirty="0">
              <a:solidFill>
                <a:schemeClr val="accent1">
                  <a:lumMod val="50000"/>
                </a:schemeClr>
              </a:solidFill>
            </a:endParaRPr>
          </a:p>
          <a:p>
            <a:pPr algn="ctr"/>
            <a:r>
              <a:rPr lang="en-US" sz="5400" dirty="0">
                <a:solidFill>
                  <a:schemeClr val="accent1">
                    <a:lumMod val="50000"/>
                  </a:schemeClr>
                </a:solidFill>
              </a:rPr>
              <a:t>Cleansing by a command.</a:t>
            </a:r>
            <a:endParaRPr lang="en-US" sz="3600" dirty="0">
              <a:solidFill>
                <a:schemeClr val="accent1">
                  <a:lumMod val="50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REVIEW</a:t>
            </a:r>
          </a:p>
        </p:txBody>
      </p:sp>
      <p:pic>
        <p:nvPicPr>
          <p:cNvPr id="2" name="Picture 1">
            <a:extLst>
              <a:ext uri="{FF2B5EF4-FFF2-40B4-BE49-F238E27FC236}">
                <a16:creationId xmlns:a16="http://schemas.microsoft.com/office/drawing/2014/main" id="{057337CE-0955-472C-AC58-BF192D631C9D}"/>
              </a:ext>
            </a:extLst>
          </p:cNvPr>
          <p:cNvPicPr>
            <a:picLocks noChangeAspect="1"/>
          </p:cNvPicPr>
          <p:nvPr/>
        </p:nvPicPr>
        <p:blipFill>
          <a:blip r:embed="rId2"/>
          <a:stretch>
            <a:fillRect/>
          </a:stretch>
        </p:blipFill>
        <p:spPr>
          <a:xfrm>
            <a:off x="1635" y="0"/>
            <a:ext cx="3365284" cy="2725148"/>
          </a:xfrm>
          <a:prstGeom prst="rect">
            <a:avLst/>
          </a:prstGeom>
        </p:spPr>
      </p:pic>
    </p:spTree>
    <p:extLst>
      <p:ext uri="{BB962C8B-B14F-4D97-AF65-F5344CB8AC3E}">
        <p14:creationId xmlns:p14="http://schemas.microsoft.com/office/powerpoint/2010/main" val="4222240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381038" y="1640680"/>
            <a:ext cx="5763358" cy="3693319"/>
          </a:xfrm>
          <a:prstGeom prst="rect">
            <a:avLst/>
          </a:prstGeom>
          <a:noFill/>
        </p:spPr>
        <p:txBody>
          <a:bodyPr wrap="square" rtlCol="0">
            <a:spAutoFit/>
          </a:bodyPr>
          <a:lstStyle/>
          <a:p>
            <a:pPr algn="ctr"/>
            <a:r>
              <a:rPr lang="en-US" sz="5400" dirty="0">
                <a:solidFill>
                  <a:schemeClr val="accent1">
                    <a:lumMod val="50000"/>
                  </a:schemeClr>
                </a:solidFill>
              </a:rPr>
              <a:t>ILLNESS &amp; DEMONIC ACTIVITY OFTEN OCCUR TOGETHER</a:t>
            </a:r>
            <a:endParaRPr lang="en-US" sz="3600" dirty="0">
              <a:solidFill>
                <a:schemeClr val="accent1">
                  <a:lumMod val="50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REVIEW</a:t>
            </a:r>
          </a:p>
        </p:txBody>
      </p:sp>
      <p:pic>
        <p:nvPicPr>
          <p:cNvPr id="2" name="Picture 1">
            <a:extLst>
              <a:ext uri="{FF2B5EF4-FFF2-40B4-BE49-F238E27FC236}">
                <a16:creationId xmlns:a16="http://schemas.microsoft.com/office/drawing/2014/main" id="{057337CE-0955-472C-AC58-BF192D631C9D}"/>
              </a:ext>
            </a:extLst>
          </p:cNvPr>
          <p:cNvPicPr>
            <a:picLocks noChangeAspect="1"/>
          </p:cNvPicPr>
          <p:nvPr/>
        </p:nvPicPr>
        <p:blipFill>
          <a:blip r:embed="rId2"/>
          <a:stretch>
            <a:fillRect/>
          </a:stretch>
        </p:blipFill>
        <p:spPr>
          <a:xfrm>
            <a:off x="1635" y="0"/>
            <a:ext cx="3365284" cy="2725148"/>
          </a:xfrm>
          <a:prstGeom prst="rect">
            <a:avLst/>
          </a:prstGeom>
        </p:spPr>
      </p:pic>
    </p:spTree>
    <p:extLst>
      <p:ext uri="{BB962C8B-B14F-4D97-AF65-F5344CB8AC3E}">
        <p14:creationId xmlns:p14="http://schemas.microsoft.com/office/powerpoint/2010/main" val="2920683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505200" y="1362574"/>
            <a:ext cx="5763358" cy="4524315"/>
          </a:xfrm>
          <a:prstGeom prst="rect">
            <a:avLst/>
          </a:prstGeom>
          <a:noFill/>
        </p:spPr>
        <p:txBody>
          <a:bodyPr wrap="square" rtlCol="0">
            <a:spAutoFit/>
          </a:bodyPr>
          <a:lstStyle/>
          <a:p>
            <a:pPr algn="ctr"/>
            <a:r>
              <a:rPr lang="en-US" sz="5400" dirty="0">
                <a:solidFill>
                  <a:schemeClr val="accent1">
                    <a:lumMod val="50000"/>
                  </a:schemeClr>
                </a:solidFill>
              </a:rPr>
              <a:t>SOME KEY PRINCIPLES WHEN IT COMES TO THE DEVIL/UNCLEAN SPIRITS</a:t>
            </a:r>
            <a:endParaRPr lang="en-US" sz="3600" dirty="0">
              <a:solidFill>
                <a:schemeClr val="accent1">
                  <a:lumMod val="50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INTRO</a:t>
            </a:r>
          </a:p>
        </p:txBody>
      </p:sp>
      <p:pic>
        <p:nvPicPr>
          <p:cNvPr id="2" name="Picture 1">
            <a:extLst>
              <a:ext uri="{FF2B5EF4-FFF2-40B4-BE49-F238E27FC236}">
                <a16:creationId xmlns:a16="http://schemas.microsoft.com/office/drawing/2014/main" id="{057337CE-0955-472C-AC58-BF192D631C9D}"/>
              </a:ext>
            </a:extLst>
          </p:cNvPr>
          <p:cNvPicPr>
            <a:picLocks noChangeAspect="1"/>
          </p:cNvPicPr>
          <p:nvPr/>
        </p:nvPicPr>
        <p:blipFill>
          <a:blip r:embed="rId2"/>
          <a:stretch>
            <a:fillRect/>
          </a:stretch>
        </p:blipFill>
        <p:spPr>
          <a:xfrm>
            <a:off x="1635" y="0"/>
            <a:ext cx="3365284" cy="2725148"/>
          </a:xfrm>
          <a:prstGeom prst="rect">
            <a:avLst/>
          </a:prstGeom>
        </p:spPr>
      </p:pic>
    </p:spTree>
    <p:extLst>
      <p:ext uri="{BB962C8B-B14F-4D97-AF65-F5344CB8AC3E}">
        <p14:creationId xmlns:p14="http://schemas.microsoft.com/office/powerpoint/2010/main" val="344217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1" y="2726872"/>
            <a:ext cx="3407343"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444016" y="268528"/>
            <a:ext cx="5716557" cy="6740307"/>
          </a:xfrm>
          <a:prstGeom prst="rect">
            <a:avLst/>
          </a:prstGeom>
          <a:noFill/>
        </p:spPr>
        <p:txBody>
          <a:bodyPr wrap="square" rtlCol="0">
            <a:spAutoFit/>
          </a:bodyPr>
          <a:lstStyle/>
          <a:p>
            <a:r>
              <a:rPr lang="en-US" sz="4800" dirty="0">
                <a:solidFill>
                  <a:schemeClr val="accent1">
                    <a:lumMod val="50000"/>
                  </a:schemeClr>
                </a:solidFill>
              </a:rPr>
              <a:t>May God himself, the God of peace, sanctify you through and through. May your whole spirit, </a:t>
            </a:r>
            <a:r>
              <a:rPr lang="en-US" sz="4800" u="sng" dirty="0">
                <a:solidFill>
                  <a:schemeClr val="accent1">
                    <a:lumMod val="50000"/>
                  </a:schemeClr>
                </a:solidFill>
              </a:rPr>
              <a:t>soul</a:t>
            </a:r>
            <a:r>
              <a:rPr lang="en-US" sz="4800" dirty="0">
                <a:solidFill>
                  <a:schemeClr val="accent1">
                    <a:lumMod val="50000"/>
                  </a:schemeClr>
                </a:solidFill>
              </a:rPr>
              <a:t> and body be kept blameless at the coming of our Lord Jesus Christ.</a:t>
            </a:r>
            <a:endParaRPr lang="en-US" sz="59500" dirty="0">
              <a:solidFill>
                <a:schemeClr val="accent1">
                  <a:lumMod val="50000"/>
                </a:schemeClr>
              </a:solidFill>
            </a:endParaRPr>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SCRIPTURE</a:t>
            </a:r>
          </a:p>
        </p:txBody>
      </p:sp>
      <p:sp>
        <p:nvSpPr>
          <p:cNvPr id="2" name="TextBox 1">
            <a:extLst>
              <a:ext uri="{FF2B5EF4-FFF2-40B4-BE49-F238E27FC236}">
                <a16:creationId xmlns:a16="http://schemas.microsoft.com/office/drawing/2014/main" id="{F94DB843-2AEC-455F-BF29-E6340FF1FBA7}"/>
              </a:ext>
            </a:extLst>
          </p:cNvPr>
          <p:cNvSpPr txBox="1"/>
          <p:nvPr/>
        </p:nvSpPr>
        <p:spPr>
          <a:xfrm>
            <a:off x="457200" y="4419600"/>
            <a:ext cx="2503121" cy="1850571"/>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22F425CB-A81F-4E61-8ACA-5BEA0F678CFB}"/>
              </a:ext>
            </a:extLst>
          </p:cNvPr>
          <p:cNvSpPr txBox="1"/>
          <p:nvPr/>
        </p:nvSpPr>
        <p:spPr>
          <a:xfrm>
            <a:off x="392182" y="4176470"/>
            <a:ext cx="2503121" cy="2554545"/>
          </a:xfrm>
          <a:prstGeom prst="rect">
            <a:avLst/>
          </a:prstGeom>
          <a:noFill/>
        </p:spPr>
        <p:txBody>
          <a:bodyPr wrap="square" rtlCol="0">
            <a:spAutoFit/>
          </a:bodyPr>
          <a:lstStyle/>
          <a:p>
            <a:pPr algn="ctr"/>
            <a:r>
              <a:rPr lang="en-US" sz="6000" dirty="0">
                <a:solidFill>
                  <a:schemeClr val="accent2">
                    <a:lumMod val="75000"/>
                  </a:schemeClr>
                </a:solidFill>
              </a:rPr>
              <a:t>1 </a:t>
            </a:r>
            <a:r>
              <a:rPr lang="en-US" sz="6000" dirty="0" err="1">
                <a:solidFill>
                  <a:schemeClr val="accent2">
                    <a:lumMod val="75000"/>
                  </a:schemeClr>
                </a:solidFill>
              </a:rPr>
              <a:t>Thess</a:t>
            </a:r>
            <a:r>
              <a:rPr lang="en-US" sz="8000" dirty="0">
                <a:solidFill>
                  <a:schemeClr val="accent2">
                    <a:lumMod val="75000"/>
                  </a:schemeClr>
                </a:solidFill>
              </a:rPr>
              <a:t> 5:23</a:t>
            </a:r>
            <a:endParaRPr lang="en-US" sz="5400" dirty="0">
              <a:solidFill>
                <a:schemeClr val="accent2">
                  <a:lumMod val="75000"/>
                </a:schemeClr>
              </a:solidFill>
            </a:endParaRPr>
          </a:p>
        </p:txBody>
      </p:sp>
      <p:pic>
        <p:nvPicPr>
          <p:cNvPr id="8" name="Picture 7">
            <a:extLst>
              <a:ext uri="{FF2B5EF4-FFF2-40B4-BE49-F238E27FC236}">
                <a16:creationId xmlns:a16="http://schemas.microsoft.com/office/drawing/2014/main" id="{193BCF86-240F-4C26-9CCF-8F64F39BC912}"/>
              </a:ext>
            </a:extLst>
          </p:cNvPr>
          <p:cNvPicPr>
            <a:picLocks noChangeAspect="1"/>
          </p:cNvPicPr>
          <p:nvPr/>
        </p:nvPicPr>
        <p:blipFill>
          <a:blip r:embed="rId2"/>
          <a:stretch>
            <a:fillRect/>
          </a:stretch>
        </p:blipFill>
        <p:spPr>
          <a:xfrm>
            <a:off x="0" y="0"/>
            <a:ext cx="3366919" cy="2726871"/>
          </a:xfrm>
          <a:prstGeom prst="rect">
            <a:avLst/>
          </a:prstGeom>
        </p:spPr>
      </p:pic>
    </p:spTree>
    <p:extLst>
      <p:ext uri="{BB962C8B-B14F-4D97-AF65-F5344CB8AC3E}">
        <p14:creationId xmlns:p14="http://schemas.microsoft.com/office/powerpoint/2010/main" val="3704791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2C11C-5565-4EDF-BEBF-F4B156CD7E74}"/>
              </a:ext>
            </a:extLst>
          </p:cNvPr>
          <p:cNvSpPr/>
          <p:nvPr/>
        </p:nvSpPr>
        <p:spPr>
          <a:xfrm>
            <a:off x="0" y="2726872"/>
            <a:ext cx="3352800" cy="10831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ACD620-DDA6-48D6-A301-ED9FBD494305}"/>
              </a:ext>
            </a:extLst>
          </p:cNvPr>
          <p:cNvSpPr/>
          <p:nvPr/>
        </p:nvSpPr>
        <p:spPr>
          <a:xfrm>
            <a:off x="0" y="3810000"/>
            <a:ext cx="3366919" cy="3047999"/>
          </a:xfrm>
          <a:prstGeom prst="rect">
            <a:avLst/>
          </a:prstGeom>
          <a:solidFill>
            <a:srgbClr val="8A231F"/>
          </a:solidFill>
          <a:ln>
            <a:solidFill>
              <a:srgbClr val="8A2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8038A4-5073-46B0-88C0-541FF2FEC859}"/>
              </a:ext>
            </a:extLst>
          </p:cNvPr>
          <p:cNvSpPr/>
          <p:nvPr/>
        </p:nvSpPr>
        <p:spPr>
          <a:xfrm>
            <a:off x="3366919" y="0"/>
            <a:ext cx="5777081" cy="685799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64EDBB-2190-4B14-BFBF-BC0AB8738C43}"/>
              </a:ext>
            </a:extLst>
          </p:cNvPr>
          <p:cNvSpPr txBox="1"/>
          <p:nvPr/>
        </p:nvSpPr>
        <p:spPr>
          <a:xfrm>
            <a:off x="3394761" y="1997838"/>
            <a:ext cx="5763358" cy="2862322"/>
          </a:xfrm>
          <a:prstGeom prst="rect">
            <a:avLst/>
          </a:prstGeom>
          <a:noFill/>
        </p:spPr>
        <p:txBody>
          <a:bodyPr wrap="square" rtlCol="0">
            <a:spAutoFit/>
          </a:bodyPr>
          <a:lstStyle/>
          <a:p>
            <a:pPr algn="ctr"/>
            <a:r>
              <a:rPr lang="en-US" sz="5400" dirty="0">
                <a:solidFill>
                  <a:schemeClr val="accent1">
                    <a:lumMod val="50000"/>
                  </a:schemeClr>
                </a:solidFill>
              </a:rPr>
              <a:t>The SOUL seems to be the PRIME target</a:t>
            </a:r>
            <a:endParaRPr lang="en-US" sz="3600" dirty="0">
              <a:solidFill>
                <a:schemeClr val="accent1">
                  <a:lumMod val="50000"/>
                </a:schemeClr>
              </a:solidFill>
            </a:endParaRPr>
          </a:p>
          <a:p>
            <a:endParaRPr lang="en-US" dirty="0"/>
          </a:p>
        </p:txBody>
      </p:sp>
      <p:sp>
        <p:nvSpPr>
          <p:cNvPr id="7" name="TextBox 6">
            <a:extLst>
              <a:ext uri="{FF2B5EF4-FFF2-40B4-BE49-F238E27FC236}">
                <a16:creationId xmlns:a16="http://schemas.microsoft.com/office/drawing/2014/main" id="{8F3482DD-BDA2-413F-8B5C-187EDE7949BC}"/>
              </a:ext>
            </a:extLst>
          </p:cNvPr>
          <p:cNvSpPr txBox="1"/>
          <p:nvPr/>
        </p:nvSpPr>
        <p:spPr>
          <a:xfrm>
            <a:off x="152400" y="2852937"/>
            <a:ext cx="2982686" cy="830997"/>
          </a:xfrm>
          <a:prstGeom prst="rect">
            <a:avLst/>
          </a:prstGeom>
          <a:noFill/>
        </p:spPr>
        <p:txBody>
          <a:bodyPr wrap="square" rtlCol="0">
            <a:spAutoFit/>
          </a:bodyPr>
          <a:lstStyle/>
          <a:p>
            <a:pPr algn="ctr"/>
            <a:r>
              <a:rPr lang="en-US" sz="4800" dirty="0">
                <a:solidFill>
                  <a:srgbClr val="8A231F"/>
                </a:solidFill>
              </a:rPr>
              <a:t>POINT #1</a:t>
            </a:r>
          </a:p>
        </p:txBody>
      </p:sp>
      <p:pic>
        <p:nvPicPr>
          <p:cNvPr id="2" name="Picture 1">
            <a:extLst>
              <a:ext uri="{FF2B5EF4-FFF2-40B4-BE49-F238E27FC236}">
                <a16:creationId xmlns:a16="http://schemas.microsoft.com/office/drawing/2014/main" id="{057337CE-0955-472C-AC58-BF192D631C9D}"/>
              </a:ext>
            </a:extLst>
          </p:cNvPr>
          <p:cNvPicPr>
            <a:picLocks noChangeAspect="1"/>
          </p:cNvPicPr>
          <p:nvPr/>
        </p:nvPicPr>
        <p:blipFill>
          <a:blip r:embed="rId2"/>
          <a:stretch>
            <a:fillRect/>
          </a:stretch>
        </p:blipFill>
        <p:spPr>
          <a:xfrm>
            <a:off x="1635" y="0"/>
            <a:ext cx="3365284" cy="2725148"/>
          </a:xfrm>
          <a:prstGeom prst="rect">
            <a:avLst/>
          </a:prstGeom>
        </p:spPr>
      </p:pic>
    </p:spTree>
    <p:extLst>
      <p:ext uri="{BB962C8B-B14F-4D97-AF65-F5344CB8AC3E}">
        <p14:creationId xmlns:p14="http://schemas.microsoft.com/office/powerpoint/2010/main" val="9997046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7958BCF2561F4E933D5DE3003915E1" ma:contentTypeVersion="7" ma:contentTypeDescription="Create a new document." ma:contentTypeScope="" ma:versionID="685482c18827e1efe21316e9956bb0b5">
  <xsd:schema xmlns:xsd="http://www.w3.org/2001/XMLSchema" xmlns:xs="http://www.w3.org/2001/XMLSchema" xmlns:p="http://schemas.microsoft.com/office/2006/metadata/properties" xmlns:ns3="f1de84c5-8ec0-4a44-bb5d-ae2076cefafc" targetNamespace="http://schemas.microsoft.com/office/2006/metadata/properties" ma:root="true" ma:fieldsID="20757d554a3c4a285a45728499bea301" ns3:_="">
    <xsd:import namespace="f1de84c5-8ec0-4a44-bb5d-ae2076cefaf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de84c5-8ec0-4a44-bb5d-ae2076cefaf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A719A0-CA97-4C9D-8299-07483EA2EA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de84c5-8ec0-4a44-bb5d-ae2076cefa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36DBD1-9EB8-4827-A8CA-AE6EE6C7AD42}">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1de84c5-8ec0-4a44-bb5d-ae2076cefafc"/>
    <ds:schemaRef ds:uri="http://purl.org/dc/elements/1.1/"/>
    <ds:schemaRef ds:uri="http://www.w3.org/XML/1998/namespace"/>
  </ds:schemaRefs>
</ds:datastoreItem>
</file>

<file path=customXml/itemProps3.xml><?xml version="1.0" encoding="utf-8"?>
<ds:datastoreItem xmlns:ds="http://schemas.openxmlformats.org/officeDocument/2006/customXml" ds:itemID="{C27EA7FF-8108-4804-B8A7-94F1AFF8B7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582</TotalTime>
  <Words>510</Words>
  <Application>Microsoft Office PowerPoint</Application>
  <PresentationFormat>On-screen Show (4:3)</PresentationFormat>
  <Paragraphs>76</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Adobe Garamond Pro</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Webmaster VCAG</dc:creator>
  <cp:lastModifiedBy>Douglas Martin</cp:lastModifiedBy>
  <cp:revision>58</cp:revision>
  <cp:lastPrinted>2019-11-03T15:02:32Z</cp:lastPrinted>
  <dcterms:created xsi:type="dcterms:W3CDTF">2019-08-07T14:36:19Z</dcterms:created>
  <dcterms:modified xsi:type="dcterms:W3CDTF">2019-11-17T15:33:42Z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0x010100967958BCF2561F4E933D5DE3003915E1</vt:lpwstr>
  </property>
</Properties>
</file>