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88" r:id="rId7"/>
    <p:sldId id="258" r:id="rId8"/>
    <p:sldId id="305" r:id="rId9"/>
    <p:sldId id="306" r:id="rId10"/>
    <p:sldId id="307" r:id="rId11"/>
    <p:sldId id="293" r:id="rId12"/>
    <p:sldId id="336" r:id="rId13"/>
    <p:sldId id="337" r:id="rId14"/>
    <p:sldId id="346" r:id="rId15"/>
    <p:sldId id="345" r:id="rId16"/>
    <p:sldId id="344" r:id="rId17"/>
    <p:sldId id="315" r:id="rId18"/>
    <p:sldId id="338" r:id="rId19"/>
    <p:sldId id="317" r:id="rId20"/>
    <p:sldId id="339" r:id="rId21"/>
    <p:sldId id="318" r:id="rId22"/>
    <p:sldId id="340" r:id="rId23"/>
    <p:sldId id="319" r:id="rId24"/>
    <p:sldId id="341" r:id="rId25"/>
    <p:sldId id="320" r:id="rId26"/>
    <p:sldId id="342" r:id="rId27"/>
    <p:sldId id="321" r:id="rId28"/>
    <p:sldId id="343" r:id="rId29"/>
    <p:sldId id="316" r:id="rId30"/>
    <p:sldId id="347" r:id="rId31"/>
    <p:sldId id="322" r:id="rId32"/>
    <p:sldId id="348" r:id="rId33"/>
    <p:sldId id="323" r:id="rId34"/>
    <p:sldId id="349" r:id="rId35"/>
    <p:sldId id="324" r:id="rId36"/>
    <p:sldId id="350" r:id="rId37"/>
    <p:sldId id="351" r:id="rId38"/>
    <p:sldId id="352" r:id="rId39"/>
    <p:sldId id="353"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31F"/>
    <a:srgbClr val="800000"/>
    <a:srgbClr val="66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1C54E-52E8-4B36-A144-AF0E62B72788}" v="3" dt="2019-09-15T13:24:07.078"/>
    <p1510:client id="{6E33BE1C-9D89-4D1D-82BD-5898C2C2F267}" v="27" dt="2019-09-14T21:17:38.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62840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31824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83718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9432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D1A55-7B36-407E-87E0-A48B4827F64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11647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D1A55-7B36-407E-87E0-A48B4827F649}"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50824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D1A55-7B36-407E-87E0-A48B4827F649}"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7905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DD1A55-7B36-407E-87E0-A48B4827F649}"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177311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D1A55-7B36-407E-87E0-A48B4827F649}"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7674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D1A55-7B36-407E-87E0-A48B4827F649}"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5083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D1A55-7B36-407E-87E0-A48B4827F649}"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64903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D1A55-7B36-407E-87E0-A48B4827F649}" type="datetimeFigureOut">
              <a:rPr lang="en-US" smtClean="0"/>
              <a:t>9/15/2019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ABFF8-0717-4A75-899D-287E21CC984B}" type="slidenum">
              <a:rPr lang="en-US" smtClean="0"/>
              <a:t>‹#›</a:t>
            </a:fld>
            <a:endParaRPr lang="en-US"/>
          </a:p>
        </p:txBody>
      </p:sp>
    </p:spTree>
    <p:extLst>
      <p:ext uri="{BB962C8B-B14F-4D97-AF65-F5344CB8AC3E}">
        <p14:creationId xmlns:p14="http://schemas.microsoft.com/office/powerpoint/2010/main" val="4262684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iblegateway.com/passage/?search=John+9&amp;version=NIV#fen-NIV-26480a"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683553-F19B-4F36-980D-8971AA7EC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F91932B-C7EF-4AC5-85B3-9E7E726A495B}"/>
              </a:ext>
            </a:extLst>
          </p:cNvPr>
          <p:cNvSpPr txBox="1"/>
          <p:nvPr/>
        </p:nvSpPr>
        <p:spPr>
          <a:xfrm>
            <a:off x="148857" y="4475784"/>
            <a:ext cx="5050464" cy="1446550"/>
          </a:xfrm>
          <a:prstGeom prst="rect">
            <a:avLst/>
          </a:prstGeom>
          <a:noFill/>
        </p:spPr>
        <p:txBody>
          <a:bodyPr wrap="square" rtlCol="0">
            <a:spAutoFit/>
          </a:bodyPr>
          <a:lstStyle/>
          <a:p>
            <a:r>
              <a:rPr lang="en-US" sz="4400" i="1" dirty="0">
                <a:solidFill>
                  <a:srgbClr val="002060"/>
                </a:solidFill>
                <a:effectLst>
                  <a:outerShdw blurRad="38100" dist="38100" dir="2700000" algn="tl">
                    <a:srgbClr val="000000">
                      <a:alpha val="43137"/>
                    </a:srgbClr>
                  </a:outerShdw>
                </a:effectLst>
                <a:latin typeface="Adobe Garamond Pro" panose="02020502060506020403" pitchFamily="18" charset="0"/>
              </a:rPr>
              <a:t>THE LAME WALK &amp; THE BLIND SEE</a:t>
            </a:r>
            <a:endParaRPr lang="en-US" sz="4400" i="1" dirty="0">
              <a:solidFill>
                <a:srgbClr val="660033"/>
              </a:solidFill>
              <a:effectLst>
                <a:outerShdw blurRad="38100" dist="38100" dir="2700000" algn="tl">
                  <a:srgbClr val="000000">
                    <a:alpha val="43137"/>
                  </a:srgbClr>
                </a:outerShdw>
              </a:effectLst>
              <a:latin typeface="Adobe Garamond Pro" panose="02020502060506020403" pitchFamily="18" charset="0"/>
            </a:endParaRPr>
          </a:p>
        </p:txBody>
      </p:sp>
      <p:sp>
        <p:nvSpPr>
          <p:cNvPr id="2" name="TextBox 1">
            <a:extLst>
              <a:ext uri="{FF2B5EF4-FFF2-40B4-BE49-F238E27FC236}">
                <a16:creationId xmlns:a16="http://schemas.microsoft.com/office/drawing/2014/main" id="{8F626C36-10FB-4341-A75C-90AC5F557751}"/>
              </a:ext>
            </a:extLst>
          </p:cNvPr>
          <p:cNvSpPr txBox="1"/>
          <p:nvPr/>
        </p:nvSpPr>
        <p:spPr>
          <a:xfrm>
            <a:off x="3689498" y="2923954"/>
            <a:ext cx="344219" cy="1323439"/>
          </a:xfrm>
          <a:prstGeom prst="rect">
            <a:avLst/>
          </a:prstGeom>
          <a:noFill/>
        </p:spPr>
        <p:txBody>
          <a:bodyPr wrap="square" rtlCol="0">
            <a:spAutoFit/>
          </a:bodyPr>
          <a:lstStyle/>
          <a:p>
            <a:r>
              <a:rPr lang="en-US" sz="8000" dirty="0">
                <a:solidFill>
                  <a:srgbClr val="800000"/>
                </a:solidFill>
                <a:latin typeface="Adobe Garamond Pro" panose="02020502060506020403" pitchFamily="18" charset="0"/>
              </a:rPr>
              <a:t>:</a:t>
            </a:r>
          </a:p>
        </p:txBody>
      </p:sp>
    </p:spTree>
    <p:extLst>
      <p:ext uri="{BB962C8B-B14F-4D97-AF65-F5344CB8AC3E}">
        <p14:creationId xmlns:p14="http://schemas.microsoft.com/office/powerpoint/2010/main" val="61946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338699"/>
            <a:ext cx="5763358" cy="5355312"/>
          </a:xfrm>
          <a:prstGeom prst="rect">
            <a:avLst/>
          </a:prstGeom>
          <a:noFill/>
        </p:spPr>
        <p:txBody>
          <a:bodyPr wrap="square" rtlCol="0">
            <a:spAutoFit/>
          </a:bodyPr>
          <a:lstStyle/>
          <a:p>
            <a:pPr algn="ctr"/>
            <a:r>
              <a:rPr lang="en-US" sz="5400" dirty="0">
                <a:solidFill>
                  <a:schemeClr val="accent1">
                    <a:lumMod val="75000"/>
                  </a:schemeClr>
                </a:solidFill>
              </a:rPr>
              <a:t>THE EYE</a:t>
            </a:r>
          </a:p>
          <a:p>
            <a:pPr algn="ctr"/>
            <a:endParaRPr lang="en-US" sz="5400" dirty="0">
              <a:solidFill>
                <a:schemeClr val="accent1">
                  <a:lumMod val="75000"/>
                </a:schemeClr>
              </a:solidFill>
            </a:endParaRPr>
          </a:p>
          <a:p>
            <a:pPr algn="ctr"/>
            <a:r>
              <a:rPr lang="en-US" sz="5400" dirty="0">
                <a:solidFill>
                  <a:schemeClr val="accent1">
                    <a:lumMod val="75000"/>
                  </a:schemeClr>
                </a:solidFill>
              </a:rPr>
              <a:t>Those who cannot see (Spirit &amp; Body)</a:t>
            </a:r>
          </a:p>
          <a:p>
            <a:pPr algn="ctr"/>
            <a:r>
              <a:rPr lang="en-US" sz="5400" dirty="0">
                <a:solidFill>
                  <a:schemeClr val="accent1">
                    <a:lumMod val="75000"/>
                  </a:schemeClr>
                </a:solidFill>
              </a:rPr>
              <a:t>Those who will not see (Soul)</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INTRO</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pic>
        <p:nvPicPr>
          <p:cNvPr id="2" name="Picture 1">
            <a:extLst>
              <a:ext uri="{FF2B5EF4-FFF2-40B4-BE49-F238E27FC236}">
                <a16:creationId xmlns:a16="http://schemas.microsoft.com/office/drawing/2014/main" id="{9935877C-F472-4DD2-8BD1-4AC3C07290E0}"/>
              </a:ext>
            </a:extLst>
          </p:cNvPr>
          <p:cNvPicPr>
            <a:picLocks noChangeAspect="1"/>
          </p:cNvPicPr>
          <p:nvPr/>
        </p:nvPicPr>
        <p:blipFill>
          <a:blip r:embed="rId3"/>
          <a:stretch>
            <a:fillRect/>
          </a:stretch>
        </p:blipFill>
        <p:spPr>
          <a:xfrm>
            <a:off x="3352800" y="1775534"/>
            <a:ext cx="5761350" cy="4321013"/>
          </a:xfrm>
          <a:prstGeom prst="rect">
            <a:avLst/>
          </a:prstGeom>
        </p:spPr>
      </p:pic>
    </p:spTree>
    <p:extLst>
      <p:ext uri="{BB962C8B-B14F-4D97-AF65-F5344CB8AC3E}">
        <p14:creationId xmlns:p14="http://schemas.microsoft.com/office/powerpoint/2010/main" val="426970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729316"/>
            <a:ext cx="5763358" cy="4524315"/>
          </a:xfrm>
          <a:prstGeom prst="rect">
            <a:avLst/>
          </a:prstGeom>
          <a:noFill/>
        </p:spPr>
        <p:txBody>
          <a:bodyPr wrap="square" rtlCol="0">
            <a:spAutoFit/>
          </a:bodyPr>
          <a:lstStyle/>
          <a:p>
            <a:pPr algn="ctr"/>
            <a:r>
              <a:rPr lang="en-US" sz="5400" dirty="0">
                <a:solidFill>
                  <a:schemeClr val="accent1">
                    <a:lumMod val="75000"/>
                  </a:schemeClr>
                </a:solidFill>
              </a:rPr>
              <a:t>THE EYE</a:t>
            </a:r>
          </a:p>
          <a:p>
            <a:pPr algn="ctr"/>
            <a:endParaRPr lang="en-US" sz="5400" dirty="0">
              <a:solidFill>
                <a:schemeClr val="accent1">
                  <a:lumMod val="75000"/>
                </a:schemeClr>
              </a:solidFill>
            </a:endParaRPr>
          </a:p>
          <a:p>
            <a:pPr algn="ctr"/>
            <a:r>
              <a:rPr lang="en-US" sz="5400" dirty="0">
                <a:solidFill>
                  <a:schemeClr val="accent1">
                    <a:lumMod val="75000"/>
                  </a:schemeClr>
                </a:solidFill>
              </a:rPr>
              <a:t>Some </a:t>
            </a:r>
          </a:p>
          <a:p>
            <a:pPr algn="ctr"/>
            <a:r>
              <a:rPr lang="en-US" sz="5400" dirty="0">
                <a:solidFill>
                  <a:schemeClr val="accent1">
                    <a:lumMod val="75000"/>
                  </a:schemeClr>
                </a:solidFill>
              </a:rPr>
              <a:t>AMAZING </a:t>
            </a:r>
          </a:p>
          <a:p>
            <a:pPr algn="ctr"/>
            <a:r>
              <a:rPr lang="en-US" sz="5400" dirty="0">
                <a:solidFill>
                  <a:schemeClr val="accent1">
                    <a:lumMod val="75000"/>
                  </a:schemeClr>
                </a:solidFill>
              </a:rPr>
              <a:t>facts</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INTRO</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427727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338699"/>
            <a:ext cx="5763358" cy="6186309"/>
          </a:xfrm>
          <a:prstGeom prst="rect">
            <a:avLst/>
          </a:prstGeom>
          <a:noFill/>
        </p:spPr>
        <p:txBody>
          <a:bodyPr wrap="square" rtlCol="0">
            <a:spAutoFit/>
          </a:bodyPr>
          <a:lstStyle/>
          <a:p>
            <a:pPr algn="ctr"/>
            <a:r>
              <a:rPr lang="en-US" sz="5400" dirty="0">
                <a:solidFill>
                  <a:schemeClr val="accent1">
                    <a:lumMod val="75000"/>
                  </a:schemeClr>
                </a:solidFill>
              </a:rPr>
              <a:t>BLINDNESS</a:t>
            </a:r>
          </a:p>
          <a:p>
            <a:pPr algn="ctr"/>
            <a:endParaRPr lang="en-US" sz="5400" dirty="0">
              <a:solidFill>
                <a:schemeClr val="accent1">
                  <a:lumMod val="75000"/>
                </a:schemeClr>
              </a:solidFill>
            </a:endParaRPr>
          </a:p>
          <a:p>
            <a:pPr algn="ctr"/>
            <a:r>
              <a:rPr lang="en-US" sz="5400" dirty="0">
                <a:solidFill>
                  <a:schemeClr val="accent1">
                    <a:lumMod val="75000"/>
                  </a:schemeClr>
                </a:solidFill>
              </a:rPr>
              <a:t>Those who cannot see (Spirit &amp; Body)</a:t>
            </a:r>
          </a:p>
          <a:p>
            <a:pPr algn="ctr"/>
            <a:endParaRPr lang="en-US" sz="5400" dirty="0">
              <a:solidFill>
                <a:schemeClr val="accent1">
                  <a:lumMod val="75000"/>
                </a:schemeClr>
              </a:solidFill>
            </a:endParaRPr>
          </a:p>
          <a:p>
            <a:pPr algn="ctr"/>
            <a:r>
              <a:rPr lang="en-US" sz="5400" dirty="0">
                <a:solidFill>
                  <a:schemeClr val="accent1">
                    <a:lumMod val="75000"/>
                  </a:schemeClr>
                </a:solidFill>
              </a:rPr>
              <a:t>Those who will not see (Soul)</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INTRO</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322723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338699"/>
            <a:ext cx="5763358" cy="5355312"/>
          </a:xfrm>
          <a:prstGeom prst="rect">
            <a:avLst/>
          </a:prstGeom>
          <a:noFill/>
        </p:spPr>
        <p:txBody>
          <a:bodyPr wrap="square" rtlCol="0">
            <a:spAutoFit/>
          </a:bodyPr>
          <a:lstStyle/>
          <a:p>
            <a:pPr algn="ctr"/>
            <a:r>
              <a:rPr lang="en-US" sz="5400" dirty="0">
                <a:solidFill>
                  <a:schemeClr val="accent1">
                    <a:lumMod val="75000"/>
                  </a:schemeClr>
                </a:solidFill>
              </a:rPr>
              <a:t>BLINDNESS</a:t>
            </a:r>
          </a:p>
          <a:p>
            <a:pPr algn="ctr"/>
            <a:endParaRPr lang="en-US" sz="5400" dirty="0">
              <a:solidFill>
                <a:schemeClr val="accent1">
                  <a:lumMod val="75000"/>
                </a:schemeClr>
              </a:solidFill>
            </a:endParaRPr>
          </a:p>
          <a:p>
            <a:pPr algn="ctr"/>
            <a:r>
              <a:rPr lang="en-US" sz="5400" dirty="0">
                <a:solidFill>
                  <a:schemeClr val="accent1">
                    <a:lumMod val="75000"/>
                  </a:schemeClr>
                </a:solidFill>
              </a:rPr>
              <a:t>Those who cannot see (Spirit &amp; Body)</a:t>
            </a:r>
          </a:p>
          <a:p>
            <a:pPr algn="ctr"/>
            <a:r>
              <a:rPr lang="en-US" sz="5400" dirty="0">
                <a:solidFill>
                  <a:schemeClr val="accent1">
                    <a:lumMod val="75000"/>
                  </a:schemeClr>
                </a:solidFill>
              </a:rPr>
              <a:t>Those who will not see (Soul)</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INTRO</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27428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67088" y="233839"/>
            <a:ext cx="5440435" cy="6340197"/>
          </a:xfrm>
          <a:prstGeom prst="rect">
            <a:avLst/>
          </a:prstGeom>
          <a:noFill/>
        </p:spPr>
        <p:txBody>
          <a:bodyPr wrap="square" rtlCol="0">
            <a:spAutoFit/>
          </a:bodyPr>
          <a:lstStyle/>
          <a:p>
            <a:r>
              <a:rPr lang="en-US" sz="2900" b="1" dirty="0">
                <a:solidFill>
                  <a:schemeClr val="accent1">
                    <a:lumMod val="75000"/>
                  </a:schemeClr>
                </a:solidFill>
              </a:rPr>
              <a:t>9 </a:t>
            </a:r>
            <a:r>
              <a:rPr lang="en-US" sz="2900" dirty="0">
                <a:solidFill>
                  <a:schemeClr val="accent1">
                    <a:lumMod val="75000"/>
                  </a:schemeClr>
                </a:solidFill>
              </a:rPr>
              <a:t>As he went along, he saw a man blind from birth. </a:t>
            </a:r>
            <a:r>
              <a:rPr lang="en-US" sz="2900" b="1" baseline="30000" dirty="0">
                <a:solidFill>
                  <a:schemeClr val="accent1">
                    <a:lumMod val="75000"/>
                  </a:schemeClr>
                </a:solidFill>
              </a:rPr>
              <a:t>2 </a:t>
            </a:r>
            <a:r>
              <a:rPr lang="en-US" sz="2900" dirty="0">
                <a:solidFill>
                  <a:schemeClr val="accent1">
                    <a:lumMod val="75000"/>
                  </a:schemeClr>
                </a:solidFill>
              </a:rPr>
              <a:t>His disciples asked him, “Rabbi, who sinned, this man or his parents, that he was born blind?”</a:t>
            </a:r>
          </a:p>
          <a:p>
            <a:r>
              <a:rPr lang="en-US" sz="2900" b="1" baseline="30000" dirty="0">
                <a:solidFill>
                  <a:schemeClr val="accent1">
                    <a:lumMod val="75000"/>
                  </a:schemeClr>
                </a:solidFill>
              </a:rPr>
              <a:t>3 </a:t>
            </a:r>
            <a:r>
              <a:rPr lang="en-US" sz="2900" dirty="0">
                <a:solidFill>
                  <a:schemeClr val="accent1">
                    <a:lumMod val="75000"/>
                  </a:schemeClr>
                </a:solidFill>
              </a:rPr>
              <a:t>“Neither this man nor his parents sinned,” said Jesus, “but this happened so that the works of God might be displayed in him. </a:t>
            </a:r>
            <a:r>
              <a:rPr lang="en-US" sz="2900" b="1" baseline="30000" dirty="0">
                <a:solidFill>
                  <a:schemeClr val="accent1">
                    <a:lumMod val="75000"/>
                  </a:schemeClr>
                </a:solidFill>
              </a:rPr>
              <a:t>4 </a:t>
            </a:r>
            <a:r>
              <a:rPr lang="en-US" sz="2900" dirty="0">
                <a:solidFill>
                  <a:schemeClr val="accent1">
                    <a:lumMod val="75000"/>
                  </a:schemeClr>
                </a:solidFill>
              </a:rPr>
              <a:t>As long as it is day, we must do the works of him who sent me. Night is coming, when no one can work. </a:t>
            </a:r>
            <a:r>
              <a:rPr lang="en-US" sz="2900" b="1" baseline="30000" dirty="0">
                <a:solidFill>
                  <a:schemeClr val="accent1">
                    <a:lumMod val="75000"/>
                  </a:schemeClr>
                </a:solidFill>
              </a:rPr>
              <a:t>5 </a:t>
            </a:r>
            <a:r>
              <a:rPr lang="en-US" sz="2900" dirty="0">
                <a:solidFill>
                  <a:schemeClr val="accent1">
                    <a:lumMod val="75000"/>
                  </a:schemeClr>
                </a:solidFill>
              </a:rPr>
              <a:t>While I am in the world, I am the light of the world.”</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60390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590779"/>
            <a:ext cx="5763358" cy="5355312"/>
          </a:xfrm>
          <a:prstGeom prst="rect">
            <a:avLst/>
          </a:prstGeom>
          <a:noFill/>
        </p:spPr>
        <p:txBody>
          <a:bodyPr wrap="square" rtlCol="0">
            <a:spAutoFit/>
          </a:bodyPr>
          <a:lstStyle/>
          <a:p>
            <a:pPr algn="ctr"/>
            <a:r>
              <a:rPr lang="en-US" sz="5400" dirty="0">
                <a:solidFill>
                  <a:schemeClr val="accent1">
                    <a:lumMod val="75000"/>
                  </a:schemeClr>
                </a:solidFill>
              </a:rPr>
              <a:t>Bad theology</a:t>
            </a:r>
          </a:p>
          <a:p>
            <a:pPr algn="ctr"/>
            <a:endParaRPr lang="en-US" sz="5400" dirty="0">
              <a:solidFill>
                <a:schemeClr val="accent1">
                  <a:lumMod val="75000"/>
                </a:schemeClr>
              </a:solidFill>
            </a:endParaRPr>
          </a:p>
          <a:p>
            <a:pPr algn="ctr"/>
            <a:r>
              <a:rPr lang="en-US" sz="5400" dirty="0">
                <a:solidFill>
                  <a:schemeClr val="accent1">
                    <a:lumMod val="75000"/>
                  </a:schemeClr>
                </a:solidFill>
              </a:rPr>
              <a:t>Grace opportunity</a:t>
            </a:r>
          </a:p>
          <a:p>
            <a:pPr algn="ctr"/>
            <a:endParaRPr lang="en-US" sz="5400" dirty="0">
              <a:solidFill>
                <a:schemeClr val="accent1">
                  <a:lumMod val="75000"/>
                </a:schemeClr>
              </a:solidFill>
            </a:endParaRPr>
          </a:p>
          <a:p>
            <a:pPr algn="ctr"/>
            <a:r>
              <a:rPr lang="en-US" sz="5400" dirty="0">
                <a:solidFill>
                  <a:schemeClr val="accent1">
                    <a:lumMod val="75000"/>
                  </a:schemeClr>
                </a:solidFill>
              </a:rPr>
              <a:t>Light is the first principle of sight</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91669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555641"/>
          </a:xfrm>
          <a:prstGeom prst="rect">
            <a:avLst/>
          </a:prstGeom>
          <a:noFill/>
        </p:spPr>
        <p:txBody>
          <a:bodyPr wrap="square" rtlCol="0">
            <a:spAutoFit/>
          </a:bodyPr>
          <a:lstStyle/>
          <a:p>
            <a:r>
              <a:rPr lang="en-US" sz="2800" b="1" baseline="30000" dirty="0">
                <a:solidFill>
                  <a:schemeClr val="accent1">
                    <a:lumMod val="75000"/>
                  </a:schemeClr>
                </a:solidFill>
              </a:rPr>
              <a:t>6 </a:t>
            </a:r>
            <a:r>
              <a:rPr lang="en-US" sz="2800" dirty="0">
                <a:solidFill>
                  <a:schemeClr val="accent1">
                    <a:lumMod val="75000"/>
                  </a:schemeClr>
                </a:solidFill>
              </a:rPr>
              <a:t>After saying this, he spit on the ground, made some mud with the saliva, and put it on the man’s eyes. </a:t>
            </a:r>
            <a:r>
              <a:rPr lang="en-US" sz="2800" b="1" baseline="30000" dirty="0">
                <a:solidFill>
                  <a:schemeClr val="accent1">
                    <a:lumMod val="75000"/>
                  </a:schemeClr>
                </a:solidFill>
              </a:rPr>
              <a:t>7 </a:t>
            </a:r>
            <a:r>
              <a:rPr lang="en-US" sz="2800" dirty="0">
                <a:solidFill>
                  <a:schemeClr val="accent1">
                    <a:lumMod val="75000"/>
                  </a:schemeClr>
                </a:solidFill>
              </a:rPr>
              <a:t>“Go,” he told him, “wash in the Pool of Siloam” (this word means “Sent”). So the man went and washed, and came home seeing.</a:t>
            </a:r>
          </a:p>
          <a:p>
            <a:r>
              <a:rPr lang="en-US" sz="2800" b="1" baseline="30000" dirty="0">
                <a:solidFill>
                  <a:schemeClr val="accent1">
                    <a:lumMod val="75000"/>
                  </a:schemeClr>
                </a:solidFill>
              </a:rPr>
              <a:t>8 </a:t>
            </a:r>
            <a:r>
              <a:rPr lang="en-US" sz="2800" dirty="0">
                <a:solidFill>
                  <a:schemeClr val="accent1">
                    <a:lumMod val="75000"/>
                  </a:schemeClr>
                </a:solidFill>
              </a:rPr>
              <a:t>His neighbors and those who had formerly seen him begging asked, “Isn’t this the same man who used to sit and beg?” </a:t>
            </a:r>
            <a:r>
              <a:rPr lang="en-US" sz="2800" b="1" baseline="30000" dirty="0">
                <a:solidFill>
                  <a:schemeClr val="accent1">
                    <a:lumMod val="75000"/>
                  </a:schemeClr>
                </a:solidFill>
              </a:rPr>
              <a:t>9 </a:t>
            </a:r>
            <a:r>
              <a:rPr lang="en-US" sz="2800" dirty="0">
                <a:solidFill>
                  <a:schemeClr val="accent1">
                    <a:lumMod val="75000"/>
                  </a:schemeClr>
                </a:solidFill>
              </a:rPr>
              <a:t>Some claimed that he was.  Others said, “No, he only looks like him.”  But he himself insisted, “I am the man.”</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204409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18923" y="0"/>
            <a:ext cx="5763358" cy="7201972"/>
          </a:xfrm>
          <a:prstGeom prst="rect">
            <a:avLst/>
          </a:prstGeom>
          <a:noFill/>
        </p:spPr>
        <p:txBody>
          <a:bodyPr wrap="square" rtlCol="0">
            <a:spAutoFit/>
          </a:bodyPr>
          <a:lstStyle/>
          <a:p>
            <a:pPr algn="ctr"/>
            <a:r>
              <a:rPr lang="en-US" sz="4800" dirty="0">
                <a:solidFill>
                  <a:schemeClr val="accent1">
                    <a:lumMod val="75000"/>
                  </a:schemeClr>
                </a:solidFill>
              </a:rPr>
              <a:t>Mud &amp; Spit </a:t>
            </a:r>
          </a:p>
          <a:p>
            <a:pPr algn="ctr"/>
            <a:r>
              <a:rPr lang="en-US" sz="4800" dirty="0">
                <a:solidFill>
                  <a:schemeClr val="accent1">
                    <a:lumMod val="75000"/>
                  </a:schemeClr>
                </a:solidFill>
              </a:rPr>
              <a:t>Eye- Making Kit</a:t>
            </a:r>
          </a:p>
          <a:p>
            <a:pPr algn="ctr"/>
            <a:endParaRPr lang="en-US" sz="5400" dirty="0">
              <a:solidFill>
                <a:schemeClr val="accent1">
                  <a:lumMod val="75000"/>
                </a:schemeClr>
              </a:solidFill>
            </a:endParaRPr>
          </a:p>
          <a:p>
            <a:pPr algn="ctr"/>
            <a:r>
              <a:rPr lang="en-US" sz="5400" dirty="0">
                <a:solidFill>
                  <a:schemeClr val="accent1">
                    <a:lumMod val="75000"/>
                  </a:schemeClr>
                </a:solidFill>
              </a:rPr>
              <a:t>Long walk for a blind man</a:t>
            </a:r>
          </a:p>
          <a:p>
            <a:pPr algn="ctr"/>
            <a:endParaRPr lang="en-US" sz="5400" dirty="0">
              <a:solidFill>
                <a:schemeClr val="accent1">
                  <a:lumMod val="75000"/>
                </a:schemeClr>
              </a:solidFill>
            </a:endParaRPr>
          </a:p>
          <a:p>
            <a:pPr algn="ctr"/>
            <a:r>
              <a:rPr lang="en-US" sz="4400" dirty="0">
                <a:solidFill>
                  <a:schemeClr val="accent1">
                    <a:lumMod val="75000"/>
                  </a:schemeClr>
                </a:solidFill>
              </a:rPr>
              <a:t>Miracles change people AND challenge those who encounter them</a:t>
            </a:r>
            <a:endParaRPr lang="en-US" sz="28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74965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555641"/>
          </a:xfrm>
          <a:prstGeom prst="rect">
            <a:avLst/>
          </a:prstGeom>
          <a:noFill/>
        </p:spPr>
        <p:txBody>
          <a:bodyPr wrap="square" rtlCol="0">
            <a:spAutoFit/>
          </a:bodyPr>
          <a:lstStyle/>
          <a:p>
            <a:r>
              <a:rPr lang="en-US" sz="2800" b="1" baseline="30000" dirty="0">
                <a:solidFill>
                  <a:schemeClr val="accent1">
                    <a:lumMod val="75000"/>
                  </a:schemeClr>
                </a:solidFill>
              </a:rPr>
              <a:t>10 </a:t>
            </a:r>
            <a:r>
              <a:rPr lang="en-US" sz="2800" dirty="0">
                <a:solidFill>
                  <a:schemeClr val="accent1">
                    <a:lumMod val="75000"/>
                  </a:schemeClr>
                </a:solidFill>
              </a:rPr>
              <a:t>“How then were your eyes opened?” they asked.</a:t>
            </a:r>
          </a:p>
          <a:p>
            <a:r>
              <a:rPr lang="en-US" sz="2800" b="1" baseline="30000" dirty="0">
                <a:solidFill>
                  <a:schemeClr val="accent1">
                    <a:lumMod val="75000"/>
                  </a:schemeClr>
                </a:solidFill>
              </a:rPr>
              <a:t>11 </a:t>
            </a:r>
            <a:r>
              <a:rPr lang="en-US" sz="2800" dirty="0">
                <a:solidFill>
                  <a:schemeClr val="accent1">
                    <a:lumMod val="75000"/>
                  </a:schemeClr>
                </a:solidFill>
              </a:rPr>
              <a:t>He replied, “The man they call Jesus made some mud and put it on my eyes. He told me to go to Siloam and wash. So I went and washed, and then I could see.”</a:t>
            </a:r>
          </a:p>
          <a:p>
            <a:r>
              <a:rPr lang="en-US" sz="2800" b="1" baseline="30000" dirty="0">
                <a:solidFill>
                  <a:schemeClr val="accent1">
                    <a:lumMod val="75000"/>
                  </a:schemeClr>
                </a:solidFill>
              </a:rPr>
              <a:t>12 </a:t>
            </a:r>
            <a:r>
              <a:rPr lang="en-US" sz="2800" dirty="0">
                <a:solidFill>
                  <a:schemeClr val="accent1">
                    <a:lumMod val="75000"/>
                  </a:schemeClr>
                </a:solidFill>
              </a:rPr>
              <a:t>“Where is this man?” they asked him.</a:t>
            </a:r>
          </a:p>
          <a:p>
            <a:r>
              <a:rPr lang="en-US" sz="2800" dirty="0">
                <a:solidFill>
                  <a:schemeClr val="accent1">
                    <a:lumMod val="75000"/>
                  </a:schemeClr>
                </a:solidFill>
              </a:rPr>
              <a:t>“I don’t know,” he said.</a:t>
            </a:r>
          </a:p>
          <a:p>
            <a:r>
              <a:rPr lang="en-US" sz="2800" b="1" baseline="30000" dirty="0">
                <a:solidFill>
                  <a:schemeClr val="accent1">
                    <a:lumMod val="75000"/>
                  </a:schemeClr>
                </a:solidFill>
              </a:rPr>
              <a:t>13 </a:t>
            </a:r>
            <a:r>
              <a:rPr lang="en-US" sz="2800" dirty="0">
                <a:solidFill>
                  <a:schemeClr val="accent1">
                    <a:lumMod val="75000"/>
                  </a:schemeClr>
                </a:solidFill>
              </a:rPr>
              <a:t>They brought to the Pharisees the man who had been blind. </a:t>
            </a:r>
            <a:r>
              <a:rPr lang="en-US" sz="2800" b="1" baseline="30000" dirty="0">
                <a:solidFill>
                  <a:schemeClr val="accent1">
                    <a:lumMod val="75000"/>
                  </a:schemeClr>
                </a:solidFill>
              </a:rPr>
              <a:t>14 </a:t>
            </a:r>
            <a:r>
              <a:rPr lang="en-US" sz="2800" dirty="0">
                <a:solidFill>
                  <a:schemeClr val="accent1">
                    <a:lumMod val="75000"/>
                  </a:schemeClr>
                </a:solidFill>
              </a:rPr>
              <a:t>Now the day on which Jesus had made the mud and opened the man’s eyes was a Sabbath.</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99800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474344"/>
            <a:ext cx="5763358" cy="5909310"/>
          </a:xfrm>
          <a:prstGeom prst="rect">
            <a:avLst/>
          </a:prstGeom>
          <a:noFill/>
        </p:spPr>
        <p:txBody>
          <a:bodyPr wrap="square" rtlCol="0">
            <a:spAutoFit/>
          </a:bodyPr>
          <a:lstStyle/>
          <a:p>
            <a:pPr algn="ctr"/>
            <a:r>
              <a:rPr lang="en-US" sz="4800" dirty="0">
                <a:solidFill>
                  <a:schemeClr val="accent1">
                    <a:lumMod val="75000"/>
                  </a:schemeClr>
                </a:solidFill>
              </a:rPr>
              <a:t>Miracle investigations reveal the light by which people live</a:t>
            </a:r>
          </a:p>
          <a:p>
            <a:pPr algn="ctr"/>
            <a:endParaRPr lang="en-US" sz="5400" dirty="0">
              <a:solidFill>
                <a:schemeClr val="accent1">
                  <a:lumMod val="75000"/>
                </a:schemeClr>
              </a:solidFill>
            </a:endParaRPr>
          </a:p>
          <a:p>
            <a:pPr algn="ctr"/>
            <a:r>
              <a:rPr lang="en-US" sz="5400" dirty="0">
                <a:solidFill>
                  <a:schemeClr val="accent1">
                    <a:lumMod val="75000"/>
                  </a:schemeClr>
                </a:solidFill>
              </a:rPr>
              <a:t>Miracles are great for proper people on proper days</a:t>
            </a:r>
            <a:endParaRPr lang="en-US" sz="28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408893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4020062" y="1859338"/>
            <a:ext cx="4963886" cy="3139321"/>
          </a:xfrm>
          <a:prstGeom prst="rect">
            <a:avLst/>
          </a:prstGeom>
          <a:noFill/>
        </p:spPr>
        <p:txBody>
          <a:bodyPr wrap="square" rtlCol="0">
            <a:spAutoFit/>
          </a:bodyPr>
          <a:lstStyle/>
          <a:p>
            <a:pPr algn="ctr"/>
            <a:r>
              <a:rPr lang="en-US" sz="6000" dirty="0">
                <a:solidFill>
                  <a:schemeClr val="accent1">
                    <a:lumMod val="75000"/>
                  </a:schemeClr>
                </a:solidFill>
              </a:rPr>
              <a:t>CAPERNAUM</a:t>
            </a:r>
          </a:p>
          <a:p>
            <a:pPr algn="ctr"/>
            <a:r>
              <a:rPr lang="en-US" sz="6000" dirty="0">
                <a:solidFill>
                  <a:schemeClr val="accent1">
                    <a:lumMod val="75000"/>
                  </a:schemeClr>
                </a:solidFill>
              </a:rPr>
              <a:t>NAZARETH</a:t>
            </a:r>
          </a:p>
          <a:p>
            <a:pPr algn="ctr"/>
            <a:r>
              <a:rPr lang="en-US" sz="6000" dirty="0">
                <a:solidFill>
                  <a:schemeClr val="accent1">
                    <a:lumMod val="75000"/>
                  </a:schemeClr>
                </a:solidFill>
              </a:rPr>
              <a:t>JERUSALEM</a:t>
            </a:r>
            <a:endParaRPr lang="en-US" sz="40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8" name="Picture 7">
            <a:extLst>
              <a:ext uri="{FF2B5EF4-FFF2-40B4-BE49-F238E27FC236}">
                <a16:creationId xmlns:a16="http://schemas.microsoft.com/office/drawing/2014/main" id="{48731E5D-DBF5-4541-9DD9-52A517D2B44C}"/>
              </a:ext>
            </a:extLst>
          </p:cNvPr>
          <p:cNvPicPr>
            <a:picLocks noChangeAspect="1"/>
          </p:cNvPicPr>
          <p:nvPr/>
        </p:nvPicPr>
        <p:blipFill>
          <a:blip r:embed="rId2"/>
          <a:stretch>
            <a:fillRect/>
          </a:stretch>
        </p:blipFill>
        <p:spPr>
          <a:xfrm>
            <a:off x="-3194" y="0"/>
            <a:ext cx="3359187" cy="2725148"/>
          </a:xfrm>
          <a:prstGeom prst="rect">
            <a:avLst/>
          </a:prstGeom>
        </p:spPr>
      </p:pic>
    </p:spTree>
    <p:extLst>
      <p:ext uri="{BB962C8B-B14F-4D97-AF65-F5344CB8AC3E}">
        <p14:creationId xmlns:p14="http://schemas.microsoft.com/office/powerpoint/2010/main" val="336490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592835" cy="6555641"/>
          </a:xfrm>
          <a:prstGeom prst="rect">
            <a:avLst/>
          </a:prstGeom>
          <a:noFill/>
        </p:spPr>
        <p:txBody>
          <a:bodyPr wrap="square" rtlCol="0">
            <a:spAutoFit/>
          </a:bodyPr>
          <a:lstStyle/>
          <a:p>
            <a:r>
              <a:rPr lang="en-US" sz="2800" b="1" baseline="30000" dirty="0">
                <a:solidFill>
                  <a:schemeClr val="accent1">
                    <a:lumMod val="75000"/>
                  </a:schemeClr>
                </a:solidFill>
              </a:rPr>
              <a:t>15 </a:t>
            </a:r>
            <a:r>
              <a:rPr lang="en-US" sz="2800" dirty="0">
                <a:solidFill>
                  <a:schemeClr val="accent1">
                    <a:lumMod val="75000"/>
                  </a:schemeClr>
                </a:solidFill>
              </a:rPr>
              <a:t>Therefore the Pharisees also asked him how he had received his sight. “He put mud on my eyes,” the man replied, “and I washed, and now I see.”</a:t>
            </a:r>
          </a:p>
          <a:p>
            <a:r>
              <a:rPr lang="en-US" sz="2800" b="1" baseline="30000" dirty="0">
                <a:solidFill>
                  <a:schemeClr val="accent1">
                    <a:lumMod val="75000"/>
                  </a:schemeClr>
                </a:solidFill>
              </a:rPr>
              <a:t>16 </a:t>
            </a:r>
            <a:r>
              <a:rPr lang="en-US" sz="2800" dirty="0">
                <a:solidFill>
                  <a:schemeClr val="accent1">
                    <a:lumMod val="75000"/>
                  </a:schemeClr>
                </a:solidFill>
              </a:rPr>
              <a:t>Some of the Pharisees said, “This man is not from God, for he does not keep the Sabbath.”</a:t>
            </a:r>
          </a:p>
          <a:p>
            <a:r>
              <a:rPr lang="en-US" sz="2800" dirty="0">
                <a:solidFill>
                  <a:schemeClr val="accent1">
                    <a:lumMod val="75000"/>
                  </a:schemeClr>
                </a:solidFill>
              </a:rPr>
              <a:t>But others asked, “How can a sinner perform such signs?” So they were divided.</a:t>
            </a:r>
          </a:p>
          <a:p>
            <a:r>
              <a:rPr lang="en-US" sz="2800" b="1" baseline="30000" dirty="0">
                <a:solidFill>
                  <a:schemeClr val="accent1">
                    <a:lumMod val="75000"/>
                  </a:schemeClr>
                </a:solidFill>
              </a:rPr>
              <a:t>17 </a:t>
            </a:r>
            <a:r>
              <a:rPr lang="en-US" sz="2800" dirty="0">
                <a:solidFill>
                  <a:schemeClr val="accent1">
                    <a:lumMod val="75000"/>
                  </a:schemeClr>
                </a:solidFill>
              </a:rPr>
              <a:t>Then they turned again to the blind man, “What have you to say about him? It was your eyes he opened.”</a:t>
            </a:r>
          </a:p>
          <a:p>
            <a:r>
              <a:rPr lang="en-US" sz="2800" dirty="0">
                <a:solidFill>
                  <a:schemeClr val="accent1">
                    <a:lumMod val="75000"/>
                  </a:schemeClr>
                </a:solidFill>
              </a:rPr>
              <a:t>The man replied, “He is a prophet.”</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02566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474344"/>
            <a:ext cx="5763358" cy="6647974"/>
          </a:xfrm>
          <a:prstGeom prst="rect">
            <a:avLst/>
          </a:prstGeom>
          <a:noFill/>
        </p:spPr>
        <p:txBody>
          <a:bodyPr wrap="square" rtlCol="0">
            <a:spAutoFit/>
          </a:bodyPr>
          <a:lstStyle/>
          <a:p>
            <a:pPr algn="ctr"/>
            <a:r>
              <a:rPr lang="en-US" sz="4800" dirty="0">
                <a:solidFill>
                  <a:schemeClr val="accent1">
                    <a:lumMod val="75000"/>
                  </a:schemeClr>
                </a:solidFill>
              </a:rPr>
              <a:t>When grace and peace hits law and order</a:t>
            </a:r>
          </a:p>
          <a:p>
            <a:pPr algn="ctr"/>
            <a:endParaRPr lang="en-US" sz="5400" dirty="0">
              <a:solidFill>
                <a:schemeClr val="accent1">
                  <a:lumMod val="75000"/>
                </a:schemeClr>
              </a:solidFill>
            </a:endParaRPr>
          </a:p>
          <a:p>
            <a:pPr algn="ctr"/>
            <a:r>
              <a:rPr lang="en-US" sz="5400" dirty="0">
                <a:solidFill>
                  <a:schemeClr val="accent1">
                    <a:lumMod val="75000"/>
                  </a:schemeClr>
                </a:solidFill>
              </a:rPr>
              <a:t>Prophets #1 job is to challenge spiritual blindness</a:t>
            </a:r>
          </a:p>
          <a:p>
            <a:pPr algn="ctr"/>
            <a:r>
              <a:rPr lang="en-US" sz="4800" dirty="0">
                <a:solidFill>
                  <a:schemeClr val="accent1">
                    <a:lumMod val="75000"/>
                  </a:schemeClr>
                </a:solidFill>
              </a:rPr>
              <a:t>(a light / THE LIGHT)</a:t>
            </a:r>
            <a:endParaRPr lang="en-US" sz="2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28998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555641"/>
          </a:xfrm>
          <a:prstGeom prst="rect">
            <a:avLst/>
          </a:prstGeom>
          <a:noFill/>
        </p:spPr>
        <p:txBody>
          <a:bodyPr wrap="square" rtlCol="0">
            <a:spAutoFit/>
          </a:bodyPr>
          <a:lstStyle/>
          <a:p>
            <a:r>
              <a:rPr lang="en-US" sz="3000" b="1" baseline="30000" dirty="0">
                <a:solidFill>
                  <a:schemeClr val="accent1">
                    <a:lumMod val="75000"/>
                  </a:schemeClr>
                </a:solidFill>
              </a:rPr>
              <a:t>18 </a:t>
            </a:r>
            <a:r>
              <a:rPr lang="en-US" sz="3000" dirty="0">
                <a:solidFill>
                  <a:schemeClr val="accent1">
                    <a:lumMod val="75000"/>
                  </a:schemeClr>
                </a:solidFill>
              </a:rPr>
              <a:t>They still did not believe that he had been blind and had received his sight until they sent for the man’s parents. </a:t>
            </a:r>
            <a:r>
              <a:rPr lang="en-US" sz="3000" b="1" baseline="30000" dirty="0">
                <a:solidFill>
                  <a:schemeClr val="accent1">
                    <a:lumMod val="75000"/>
                  </a:schemeClr>
                </a:solidFill>
              </a:rPr>
              <a:t>19 </a:t>
            </a:r>
            <a:r>
              <a:rPr lang="en-US" sz="3000" dirty="0">
                <a:solidFill>
                  <a:schemeClr val="accent1">
                    <a:lumMod val="75000"/>
                  </a:schemeClr>
                </a:solidFill>
              </a:rPr>
              <a:t>“Is this your son?” they asked. “Is this the one you say was born blind? How is it that now he can see?”</a:t>
            </a:r>
          </a:p>
          <a:p>
            <a:r>
              <a:rPr lang="en-US" sz="3000" b="1" baseline="30000" dirty="0">
                <a:solidFill>
                  <a:schemeClr val="accent1">
                    <a:lumMod val="75000"/>
                  </a:schemeClr>
                </a:solidFill>
              </a:rPr>
              <a:t>20 </a:t>
            </a:r>
            <a:r>
              <a:rPr lang="en-US" sz="3000" dirty="0">
                <a:solidFill>
                  <a:schemeClr val="accent1">
                    <a:lumMod val="75000"/>
                  </a:schemeClr>
                </a:solidFill>
              </a:rPr>
              <a:t>“We know he is our son,” the parents answered, “and we know he was born blind. </a:t>
            </a:r>
            <a:r>
              <a:rPr lang="en-US" sz="3000" b="1" baseline="30000" dirty="0">
                <a:solidFill>
                  <a:schemeClr val="accent1">
                    <a:lumMod val="75000"/>
                  </a:schemeClr>
                </a:solidFill>
              </a:rPr>
              <a:t>21 </a:t>
            </a:r>
            <a:r>
              <a:rPr lang="en-US" sz="3000" dirty="0">
                <a:solidFill>
                  <a:schemeClr val="accent1">
                    <a:lumMod val="75000"/>
                  </a:schemeClr>
                </a:solidFill>
              </a:rPr>
              <a:t>But how he can see now, or who opened his eyes, we don’t know. Ask him. He is of age; he will speak for himself.”</a:t>
            </a:r>
            <a:r>
              <a:rPr lang="en-US" sz="2400" dirty="0">
                <a:solidFill>
                  <a:schemeClr val="accent1">
                    <a:lumMod val="75000"/>
                  </a:schemeClr>
                </a:solidFill>
              </a:rPr>
              <a:t> </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3387643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474344"/>
            <a:ext cx="5763358" cy="5632311"/>
          </a:xfrm>
          <a:prstGeom prst="rect">
            <a:avLst/>
          </a:prstGeom>
          <a:noFill/>
        </p:spPr>
        <p:txBody>
          <a:bodyPr wrap="square" rtlCol="0">
            <a:spAutoFit/>
          </a:bodyPr>
          <a:lstStyle/>
          <a:p>
            <a:pPr algn="ctr"/>
            <a:r>
              <a:rPr lang="en-US" sz="4800" dirty="0">
                <a:solidFill>
                  <a:schemeClr val="accent1">
                    <a:lumMod val="75000"/>
                  </a:schemeClr>
                </a:solidFill>
              </a:rPr>
              <a:t>The problem is the choice not the observation.</a:t>
            </a:r>
            <a:endParaRPr lang="en-US" sz="5400" dirty="0">
              <a:solidFill>
                <a:schemeClr val="accent1">
                  <a:lumMod val="75000"/>
                </a:schemeClr>
              </a:solidFill>
            </a:endParaRPr>
          </a:p>
          <a:p>
            <a:pPr algn="ctr"/>
            <a:endParaRPr lang="en-US" sz="5400" dirty="0">
              <a:solidFill>
                <a:schemeClr val="accent1">
                  <a:lumMod val="75000"/>
                </a:schemeClr>
              </a:solidFill>
            </a:endParaRPr>
          </a:p>
          <a:p>
            <a:pPr algn="ctr"/>
            <a:r>
              <a:rPr lang="en-US" sz="5400" dirty="0">
                <a:solidFill>
                  <a:schemeClr val="accent1">
                    <a:lumMod val="75000"/>
                  </a:schemeClr>
                </a:solidFill>
              </a:rPr>
              <a:t>What will one do with what they have seen?</a:t>
            </a:r>
            <a:endParaRPr lang="en-US" sz="4800" dirty="0">
              <a:solidFill>
                <a:schemeClr val="accent1">
                  <a:lumMod val="75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10799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592835" cy="6555641"/>
          </a:xfrm>
          <a:prstGeom prst="rect">
            <a:avLst/>
          </a:prstGeom>
          <a:noFill/>
        </p:spPr>
        <p:txBody>
          <a:bodyPr wrap="square" rtlCol="0">
            <a:spAutoFit/>
          </a:bodyPr>
          <a:lstStyle/>
          <a:p>
            <a:r>
              <a:rPr lang="en-US" sz="2800" dirty="0">
                <a:solidFill>
                  <a:schemeClr val="accent1">
                    <a:lumMod val="75000"/>
                  </a:schemeClr>
                </a:solidFill>
              </a:rPr>
              <a:t> </a:t>
            </a:r>
            <a:r>
              <a:rPr lang="en-US" sz="2800" b="1" baseline="30000" dirty="0">
                <a:solidFill>
                  <a:schemeClr val="accent1">
                    <a:lumMod val="75000"/>
                  </a:schemeClr>
                </a:solidFill>
              </a:rPr>
              <a:t>22 </a:t>
            </a:r>
            <a:r>
              <a:rPr lang="en-US" sz="2800" dirty="0">
                <a:solidFill>
                  <a:schemeClr val="accent1">
                    <a:lumMod val="75000"/>
                  </a:schemeClr>
                </a:solidFill>
              </a:rPr>
              <a:t>His parents said this because they were afraid of the Jewish leaders, who already had decided that anyone who acknowledged that Jesus was the Messiah would be put out of the synagogue. </a:t>
            </a:r>
            <a:r>
              <a:rPr lang="en-US" sz="2800" b="1" baseline="30000" dirty="0">
                <a:solidFill>
                  <a:schemeClr val="accent1">
                    <a:lumMod val="75000"/>
                  </a:schemeClr>
                </a:solidFill>
              </a:rPr>
              <a:t>23 </a:t>
            </a:r>
            <a:r>
              <a:rPr lang="en-US" sz="2800" dirty="0">
                <a:solidFill>
                  <a:schemeClr val="accent1">
                    <a:lumMod val="75000"/>
                  </a:schemeClr>
                </a:solidFill>
              </a:rPr>
              <a:t>That was why his parents said, “He is of age; ask him.”</a:t>
            </a:r>
          </a:p>
          <a:p>
            <a:r>
              <a:rPr lang="en-US" sz="2800" b="1" baseline="30000" dirty="0">
                <a:solidFill>
                  <a:schemeClr val="accent1">
                    <a:lumMod val="75000"/>
                  </a:schemeClr>
                </a:solidFill>
              </a:rPr>
              <a:t>24 </a:t>
            </a:r>
            <a:r>
              <a:rPr lang="en-US" sz="2800" dirty="0">
                <a:solidFill>
                  <a:schemeClr val="accent1">
                    <a:lumMod val="75000"/>
                  </a:schemeClr>
                </a:solidFill>
              </a:rPr>
              <a:t>A second time they summoned the man who had been blind. “Give glory to God by telling the truth,” they said. “We know this man is a sinner.”</a:t>
            </a:r>
          </a:p>
          <a:p>
            <a:r>
              <a:rPr lang="en-US" sz="2800" b="1" baseline="30000" dirty="0">
                <a:solidFill>
                  <a:schemeClr val="accent1">
                    <a:lumMod val="75000"/>
                  </a:schemeClr>
                </a:solidFill>
              </a:rPr>
              <a:t>25 </a:t>
            </a:r>
            <a:r>
              <a:rPr lang="en-US" sz="2800" dirty="0">
                <a:solidFill>
                  <a:schemeClr val="accent1">
                    <a:lumMod val="75000"/>
                  </a:schemeClr>
                </a:solidFill>
              </a:rPr>
              <a:t>He replied, “Whether he is a sinner or not, I don’t know. One thing I do know. I was blind but now I see!”</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364666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197345"/>
            <a:ext cx="5763358" cy="6463308"/>
          </a:xfrm>
          <a:prstGeom prst="rect">
            <a:avLst/>
          </a:prstGeom>
          <a:noFill/>
        </p:spPr>
        <p:txBody>
          <a:bodyPr wrap="square" rtlCol="0">
            <a:spAutoFit/>
          </a:bodyPr>
          <a:lstStyle/>
          <a:p>
            <a:pPr algn="ctr"/>
            <a:r>
              <a:rPr lang="en-US" sz="4800" dirty="0">
                <a:solidFill>
                  <a:schemeClr val="accent1">
                    <a:lumMod val="75000"/>
                  </a:schemeClr>
                </a:solidFill>
              </a:rPr>
              <a:t>Even after a miracle people can wimp out on God</a:t>
            </a:r>
            <a:endParaRPr lang="en-US" sz="5400" dirty="0">
              <a:solidFill>
                <a:schemeClr val="accent1">
                  <a:lumMod val="75000"/>
                </a:schemeClr>
              </a:solidFill>
            </a:endParaRPr>
          </a:p>
          <a:p>
            <a:pPr algn="ctr"/>
            <a:endParaRPr lang="en-US" sz="5400" dirty="0">
              <a:solidFill>
                <a:schemeClr val="accent1">
                  <a:lumMod val="75000"/>
                </a:schemeClr>
              </a:solidFill>
            </a:endParaRPr>
          </a:p>
          <a:p>
            <a:pPr algn="ctr"/>
            <a:r>
              <a:rPr lang="en-US" sz="5400" dirty="0">
                <a:solidFill>
                  <a:schemeClr val="accent1">
                    <a:lumMod val="75000"/>
                  </a:schemeClr>
                </a:solidFill>
              </a:rPr>
              <a:t>A man with an experience is not at the mercy of a man with an argument</a:t>
            </a:r>
            <a:endParaRPr lang="en-US" sz="4800" dirty="0">
              <a:solidFill>
                <a:schemeClr val="accent1">
                  <a:lumMod val="75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349595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555641"/>
          </a:xfrm>
          <a:prstGeom prst="rect">
            <a:avLst/>
          </a:prstGeom>
          <a:noFill/>
        </p:spPr>
        <p:txBody>
          <a:bodyPr wrap="square" rtlCol="0">
            <a:spAutoFit/>
          </a:bodyPr>
          <a:lstStyle/>
          <a:p>
            <a:r>
              <a:rPr lang="en-US" sz="2800" b="1" baseline="30000" dirty="0">
                <a:solidFill>
                  <a:schemeClr val="accent1">
                    <a:lumMod val="75000"/>
                  </a:schemeClr>
                </a:solidFill>
              </a:rPr>
              <a:t>26 </a:t>
            </a:r>
            <a:r>
              <a:rPr lang="en-US" sz="2800" dirty="0">
                <a:solidFill>
                  <a:schemeClr val="accent1">
                    <a:lumMod val="75000"/>
                  </a:schemeClr>
                </a:solidFill>
              </a:rPr>
              <a:t>Then they asked him, “What did he do to you? How did he open your eyes?”</a:t>
            </a:r>
          </a:p>
          <a:p>
            <a:r>
              <a:rPr lang="en-US" sz="2800" b="1" baseline="30000" dirty="0">
                <a:solidFill>
                  <a:schemeClr val="accent1">
                    <a:lumMod val="75000"/>
                  </a:schemeClr>
                </a:solidFill>
              </a:rPr>
              <a:t>27 </a:t>
            </a:r>
            <a:r>
              <a:rPr lang="en-US" sz="2800" dirty="0">
                <a:solidFill>
                  <a:schemeClr val="accent1">
                    <a:lumMod val="75000"/>
                  </a:schemeClr>
                </a:solidFill>
              </a:rPr>
              <a:t>He answered, “I have told you already and you did not listen. Why do you want to hear it again? Do you want to become his disciples too?”</a:t>
            </a:r>
          </a:p>
          <a:p>
            <a:r>
              <a:rPr lang="en-US" sz="2800" b="1" baseline="30000" dirty="0">
                <a:solidFill>
                  <a:schemeClr val="accent1">
                    <a:lumMod val="75000"/>
                  </a:schemeClr>
                </a:solidFill>
              </a:rPr>
              <a:t>28 </a:t>
            </a:r>
            <a:r>
              <a:rPr lang="en-US" sz="2800" dirty="0">
                <a:solidFill>
                  <a:schemeClr val="accent1">
                    <a:lumMod val="75000"/>
                  </a:schemeClr>
                </a:solidFill>
              </a:rPr>
              <a:t>Then they hurled insults at him and said, “You are this fellow’s disciple! We are disciples of Moses! </a:t>
            </a:r>
            <a:r>
              <a:rPr lang="en-US" sz="2800" b="1" baseline="30000" dirty="0">
                <a:solidFill>
                  <a:schemeClr val="accent1">
                    <a:lumMod val="75000"/>
                  </a:schemeClr>
                </a:solidFill>
              </a:rPr>
              <a:t>29 </a:t>
            </a:r>
            <a:r>
              <a:rPr lang="en-US" sz="2800" dirty="0">
                <a:solidFill>
                  <a:schemeClr val="accent1">
                    <a:lumMod val="75000"/>
                  </a:schemeClr>
                </a:solidFill>
              </a:rPr>
              <a:t>We know that God spoke to Moses, but as for this fellow, we don’t even know where he comes from.”</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69536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636945"/>
            <a:ext cx="5763358" cy="5262979"/>
          </a:xfrm>
          <a:prstGeom prst="rect">
            <a:avLst/>
          </a:prstGeom>
          <a:noFill/>
        </p:spPr>
        <p:txBody>
          <a:bodyPr wrap="square" rtlCol="0">
            <a:spAutoFit/>
          </a:bodyPr>
          <a:lstStyle/>
          <a:p>
            <a:pPr algn="ctr"/>
            <a:r>
              <a:rPr lang="en-US" sz="4800" dirty="0">
                <a:solidFill>
                  <a:schemeClr val="accent1">
                    <a:lumMod val="75000"/>
                  </a:schemeClr>
                </a:solidFill>
              </a:rPr>
              <a:t>Lack of faith can mock a phenomenal miracle</a:t>
            </a:r>
          </a:p>
          <a:p>
            <a:pPr algn="ctr"/>
            <a:endParaRPr lang="en-US" sz="4800" dirty="0">
              <a:solidFill>
                <a:schemeClr val="accent1">
                  <a:lumMod val="75000"/>
                </a:schemeClr>
              </a:solidFill>
            </a:endParaRPr>
          </a:p>
          <a:p>
            <a:pPr algn="ctr"/>
            <a:r>
              <a:rPr lang="en-US" sz="4800" dirty="0">
                <a:solidFill>
                  <a:schemeClr val="accent1">
                    <a:lumMod val="75000"/>
                  </a:schemeClr>
                </a:solidFill>
              </a:rPr>
              <a:t>Simple faith can see so clearly that it thinks everyone should go ALL IN</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413491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124754"/>
          </a:xfrm>
          <a:prstGeom prst="rect">
            <a:avLst/>
          </a:prstGeom>
          <a:noFill/>
        </p:spPr>
        <p:txBody>
          <a:bodyPr wrap="square" rtlCol="0">
            <a:spAutoFit/>
          </a:bodyPr>
          <a:lstStyle/>
          <a:p>
            <a:r>
              <a:rPr lang="en-US" sz="2800" b="1" baseline="30000" dirty="0">
                <a:solidFill>
                  <a:schemeClr val="accent1">
                    <a:lumMod val="75000"/>
                  </a:schemeClr>
                </a:solidFill>
              </a:rPr>
              <a:t>30 </a:t>
            </a:r>
            <a:r>
              <a:rPr lang="en-US" sz="2800" dirty="0">
                <a:solidFill>
                  <a:schemeClr val="accent1">
                    <a:lumMod val="75000"/>
                  </a:schemeClr>
                </a:solidFill>
              </a:rPr>
              <a:t>The man answered, “Now that is remarkable! You don’t know where he comes from, yet he opened my eyes. </a:t>
            </a:r>
            <a:r>
              <a:rPr lang="en-US" sz="2800" b="1" baseline="30000" dirty="0">
                <a:solidFill>
                  <a:schemeClr val="accent1">
                    <a:lumMod val="75000"/>
                  </a:schemeClr>
                </a:solidFill>
              </a:rPr>
              <a:t>31 </a:t>
            </a:r>
            <a:r>
              <a:rPr lang="en-US" sz="2800" dirty="0">
                <a:solidFill>
                  <a:schemeClr val="accent1">
                    <a:lumMod val="75000"/>
                  </a:schemeClr>
                </a:solidFill>
              </a:rPr>
              <a:t>We know that God does not listen to sinners. He listens to the godly person who does his will. </a:t>
            </a:r>
            <a:r>
              <a:rPr lang="en-US" sz="2800" b="1" baseline="30000" dirty="0">
                <a:solidFill>
                  <a:schemeClr val="accent1">
                    <a:lumMod val="75000"/>
                  </a:schemeClr>
                </a:solidFill>
              </a:rPr>
              <a:t>32 </a:t>
            </a:r>
            <a:r>
              <a:rPr lang="en-US" sz="2800" dirty="0">
                <a:solidFill>
                  <a:schemeClr val="accent1">
                    <a:lumMod val="75000"/>
                  </a:schemeClr>
                </a:solidFill>
              </a:rPr>
              <a:t>Nobody has ever heard of opening the eyes of a man born blind. </a:t>
            </a:r>
            <a:r>
              <a:rPr lang="en-US" sz="2800" b="1" baseline="30000" dirty="0">
                <a:solidFill>
                  <a:schemeClr val="accent1">
                    <a:lumMod val="75000"/>
                  </a:schemeClr>
                </a:solidFill>
              </a:rPr>
              <a:t>33 </a:t>
            </a:r>
            <a:r>
              <a:rPr lang="en-US" sz="2800" dirty="0">
                <a:solidFill>
                  <a:schemeClr val="accent1">
                    <a:lumMod val="75000"/>
                  </a:schemeClr>
                </a:solidFill>
              </a:rPr>
              <a:t>If this man were not from God, he could do nothing.”</a:t>
            </a:r>
          </a:p>
          <a:p>
            <a:r>
              <a:rPr lang="en-US" sz="2800" b="1" baseline="30000" dirty="0">
                <a:solidFill>
                  <a:schemeClr val="accent1">
                    <a:lumMod val="75000"/>
                  </a:schemeClr>
                </a:solidFill>
              </a:rPr>
              <a:t>34 </a:t>
            </a:r>
            <a:r>
              <a:rPr lang="en-US" sz="2800" dirty="0">
                <a:solidFill>
                  <a:schemeClr val="accent1">
                    <a:lumMod val="75000"/>
                  </a:schemeClr>
                </a:solidFill>
              </a:rPr>
              <a:t>To this they replied, “You were steeped in sin at birth; how dare you lecture us!” And they threw him out.</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36123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636945"/>
            <a:ext cx="5763358" cy="4524315"/>
          </a:xfrm>
          <a:prstGeom prst="rect">
            <a:avLst/>
          </a:prstGeom>
          <a:noFill/>
        </p:spPr>
        <p:txBody>
          <a:bodyPr wrap="square" rtlCol="0">
            <a:spAutoFit/>
          </a:bodyPr>
          <a:lstStyle/>
          <a:p>
            <a:pPr algn="ctr"/>
            <a:r>
              <a:rPr lang="en-US" sz="4800" dirty="0">
                <a:solidFill>
                  <a:schemeClr val="accent1">
                    <a:lumMod val="75000"/>
                  </a:schemeClr>
                </a:solidFill>
              </a:rPr>
              <a:t>Teaching should come after seeing</a:t>
            </a:r>
          </a:p>
          <a:p>
            <a:pPr algn="ctr"/>
            <a:endParaRPr lang="en-US" sz="4800" dirty="0">
              <a:solidFill>
                <a:schemeClr val="accent1">
                  <a:lumMod val="75000"/>
                </a:schemeClr>
              </a:solidFill>
            </a:endParaRPr>
          </a:p>
          <a:p>
            <a:pPr algn="ctr"/>
            <a:r>
              <a:rPr lang="en-US" sz="4800" dirty="0">
                <a:solidFill>
                  <a:schemeClr val="accent1">
                    <a:lumMod val="75000"/>
                  </a:schemeClr>
                </a:solidFill>
              </a:rPr>
              <a:t>Willful blindness lashes out at people who miraculously see</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10423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210424"/>
            <a:ext cx="4963886"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Vision Church wants to be just like Capernaum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A231F"/>
                </a:solidFill>
                <a:effectLst/>
                <a:uLnTx/>
                <a:uFillTx/>
                <a:latin typeface="Calibri" panose="020F0502020204030204"/>
                <a:ea typeface="+mn-ea"/>
                <a:cs typeface="+mn-cs"/>
              </a:rPr>
              <a:t>REVIEW</a:t>
            </a:r>
          </a:p>
        </p:txBody>
      </p:sp>
      <p:pic>
        <p:nvPicPr>
          <p:cNvPr id="9" name="Picture 8">
            <a:extLst>
              <a:ext uri="{FF2B5EF4-FFF2-40B4-BE49-F238E27FC236}">
                <a16:creationId xmlns:a16="http://schemas.microsoft.com/office/drawing/2014/main" id="{F0870BBE-57E9-4CC7-AA0B-D96050416483}"/>
              </a:ext>
            </a:extLst>
          </p:cNvPr>
          <p:cNvPicPr>
            <a:picLocks noChangeAspect="1"/>
          </p:cNvPicPr>
          <p:nvPr/>
        </p:nvPicPr>
        <p:blipFill>
          <a:blip r:embed="rId2"/>
          <a:stretch>
            <a:fillRect/>
          </a:stretch>
        </p:blipFill>
        <p:spPr>
          <a:xfrm>
            <a:off x="-7257" y="-298"/>
            <a:ext cx="3360057" cy="2727169"/>
          </a:xfrm>
          <a:prstGeom prst="rect">
            <a:avLst/>
          </a:prstGeom>
        </p:spPr>
      </p:pic>
    </p:spTree>
    <p:extLst>
      <p:ext uri="{BB962C8B-B14F-4D97-AF65-F5344CB8AC3E}">
        <p14:creationId xmlns:p14="http://schemas.microsoft.com/office/powerpoint/2010/main" val="2223232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494085"/>
          </a:xfrm>
          <a:prstGeom prst="rect">
            <a:avLst/>
          </a:prstGeom>
          <a:noFill/>
        </p:spPr>
        <p:txBody>
          <a:bodyPr wrap="square" rtlCol="0">
            <a:spAutoFit/>
          </a:bodyPr>
          <a:lstStyle/>
          <a:p>
            <a:r>
              <a:rPr lang="en-US" sz="3200" b="1" baseline="30000" dirty="0">
                <a:solidFill>
                  <a:schemeClr val="accent1">
                    <a:lumMod val="75000"/>
                  </a:schemeClr>
                </a:solidFill>
              </a:rPr>
              <a:t>35 </a:t>
            </a:r>
            <a:r>
              <a:rPr lang="en-US" sz="3200" dirty="0">
                <a:solidFill>
                  <a:schemeClr val="accent1">
                    <a:lumMod val="75000"/>
                  </a:schemeClr>
                </a:solidFill>
              </a:rPr>
              <a:t>Jesus heard that they had thrown him out, and when he found him, he said, “Do you believe in the Son of Man?”</a:t>
            </a:r>
          </a:p>
          <a:p>
            <a:r>
              <a:rPr lang="en-US" sz="3200" b="1" baseline="30000" dirty="0">
                <a:solidFill>
                  <a:schemeClr val="accent1">
                    <a:lumMod val="75000"/>
                  </a:schemeClr>
                </a:solidFill>
              </a:rPr>
              <a:t>36 </a:t>
            </a:r>
            <a:r>
              <a:rPr lang="en-US" sz="3200" dirty="0">
                <a:solidFill>
                  <a:schemeClr val="accent1">
                    <a:lumMod val="75000"/>
                  </a:schemeClr>
                </a:solidFill>
              </a:rPr>
              <a:t>“Who is he, sir?” the man asked. “Tell me so that I may believe in him.”</a:t>
            </a:r>
          </a:p>
          <a:p>
            <a:r>
              <a:rPr lang="en-US" sz="3200" b="1" baseline="30000" dirty="0">
                <a:solidFill>
                  <a:schemeClr val="accent1">
                    <a:lumMod val="75000"/>
                  </a:schemeClr>
                </a:solidFill>
              </a:rPr>
              <a:t>37 </a:t>
            </a:r>
            <a:r>
              <a:rPr lang="en-US" sz="3200" dirty="0">
                <a:solidFill>
                  <a:schemeClr val="accent1">
                    <a:lumMod val="75000"/>
                  </a:schemeClr>
                </a:solidFill>
              </a:rPr>
              <a:t>Jesus said, “You have now seen him; in fact, he is the one speaking with you.”</a:t>
            </a:r>
          </a:p>
          <a:p>
            <a:r>
              <a:rPr lang="en-US" sz="3200" b="1" baseline="30000" dirty="0">
                <a:solidFill>
                  <a:schemeClr val="accent1">
                    <a:lumMod val="75000"/>
                  </a:schemeClr>
                </a:solidFill>
              </a:rPr>
              <a:t>38 </a:t>
            </a:r>
            <a:r>
              <a:rPr lang="en-US" sz="3200" dirty="0">
                <a:solidFill>
                  <a:schemeClr val="accent1">
                    <a:lumMod val="75000"/>
                  </a:schemeClr>
                </a:solidFill>
              </a:rPr>
              <a:t>Then the man said, “Lord, I believe,” and he worshiped him.</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39292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636945"/>
            <a:ext cx="5763358" cy="4524315"/>
          </a:xfrm>
          <a:prstGeom prst="rect">
            <a:avLst/>
          </a:prstGeom>
          <a:noFill/>
        </p:spPr>
        <p:txBody>
          <a:bodyPr wrap="square" rtlCol="0">
            <a:spAutoFit/>
          </a:bodyPr>
          <a:lstStyle/>
          <a:p>
            <a:pPr algn="ctr"/>
            <a:r>
              <a:rPr lang="en-US" sz="4800" dirty="0">
                <a:solidFill>
                  <a:schemeClr val="accent1">
                    <a:lumMod val="75000"/>
                  </a:schemeClr>
                </a:solidFill>
              </a:rPr>
              <a:t>There is more to “seeing Jesus” than seeing Jesus</a:t>
            </a:r>
          </a:p>
          <a:p>
            <a:pPr algn="ctr"/>
            <a:endParaRPr lang="en-US" sz="4800" dirty="0">
              <a:solidFill>
                <a:schemeClr val="accent1">
                  <a:lumMod val="75000"/>
                </a:schemeClr>
              </a:solidFill>
            </a:endParaRPr>
          </a:p>
          <a:p>
            <a:pPr algn="ctr"/>
            <a:r>
              <a:rPr lang="en-US" sz="4800" dirty="0">
                <a:solidFill>
                  <a:schemeClr val="accent1">
                    <a:lumMod val="75000"/>
                  </a:schemeClr>
                </a:solidFill>
              </a:rPr>
              <a:t>Faith linked to Grace brings REAL VISION</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07779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494085"/>
          </a:xfrm>
          <a:prstGeom prst="rect">
            <a:avLst/>
          </a:prstGeom>
          <a:noFill/>
        </p:spPr>
        <p:txBody>
          <a:bodyPr wrap="square" rtlCol="0">
            <a:spAutoFit/>
          </a:bodyPr>
          <a:lstStyle/>
          <a:p>
            <a:r>
              <a:rPr lang="en-US" sz="3200" b="1" baseline="30000" dirty="0">
                <a:solidFill>
                  <a:schemeClr val="accent1">
                    <a:lumMod val="75000"/>
                  </a:schemeClr>
                </a:solidFill>
              </a:rPr>
              <a:t>39 </a:t>
            </a:r>
            <a:r>
              <a:rPr lang="en-US" sz="3200" dirty="0">
                <a:solidFill>
                  <a:schemeClr val="accent1">
                    <a:lumMod val="75000"/>
                  </a:schemeClr>
                </a:solidFill>
              </a:rPr>
              <a:t>Jesus said,</a:t>
            </a:r>
            <a:r>
              <a:rPr lang="en-US" sz="3200" baseline="30000" dirty="0">
                <a:solidFill>
                  <a:schemeClr val="accent1">
                    <a:lumMod val="75000"/>
                  </a:schemeClr>
                </a:solidFill>
              </a:rPr>
              <a:t>[</a:t>
            </a:r>
            <a:r>
              <a:rPr lang="en-US" sz="3200" baseline="30000" dirty="0">
                <a:solidFill>
                  <a:schemeClr val="accent1">
                    <a:lumMod val="75000"/>
                  </a:schemeClr>
                </a:solidFill>
                <a:hlinkClick r:id="rId2" tooltip="See footnote a">
                  <a:extLst>
                    <a:ext uri="{A12FA001-AC4F-418D-AE19-62706E023703}">
                      <ahyp:hlinkClr xmlns:ahyp="http://schemas.microsoft.com/office/drawing/2018/hyperlinkcolor" val="tx"/>
                    </a:ext>
                  </a:extLst>
                </a:hlinkClick>
              </a:rPr>
              <a:t>a</a:t>
            </a:r>
            <a:r>
              <a:rPr lang="en-US" sz="3200" baseline="30000" dirty="0">
                <a:solidFill>
                  <a:schemeClr val="accent1">
                    <a:lumMod val="75000"/>
                  </a:schemeClr>
                </a:solidFill>
              </a:rPr>
              <a:t>]</a:t>
            </a:r>
            <a:r>
              <a:rPr lang="en-US" sz="3200" dirty="0">
                <a:solidFill>
                  <a:schemeClr val="accent1">
                    <a:lumMod val="75000"/>
                  </a:schemeClr>
                </a:solidFill>
              </a:rPr>
              <a:t> “For judgment I have come into this world, so that the blind will see and those who see will become blind.”</a:t>
            </a:r>
          </a:p>
          <a:p>
            <a:r>
              <a:rPr lang="en-US" sz="3200" b="1" baseline="30000" dirty="0">
                <a:solidFill>
                  <a:schemeClr val="accent1">
                    <a:lumMod val="75000"/>
                  </a:schemeClr>
                </a:solidFill>
              </a:rPr>
              <a:t>40 </a:t>
            </a:r>
            <a:r>
              <a:rPr lang="en-US" sz="3200" dirty="0">
                <a:solidFill>
                  <a:schemeClr val="accent1">
                    <a:lumMod val="75000"/>
                  </a:schemeClr>
                </a:solidFill>
              </a:rPr>
              <a:t>Some Pharisees who were with him heard him say this and asked, “What? Are we blind too?”</a:t>
            </a:r>
          </a:p>
          <a:p>
            <a:r>
              <a:rPr lang="en-US" sz="3200" b="1" baseline="30000" dirty="0">
                <a:solidFill>
                  <a:schemeClr val="accent1">
                    <a:lumMod val="75000"/>
                  </a:schemeClr>
                </a:solidFill>
              </a:rPr>
              <a:t>41 </a:t>
            </a:r>
            <a:r>
              <a:rPr lang="en-US" sz="3200" dirty="0">
                <a:solidFill>
                  <a:schemeClr val="accent1">
                    <a:lumMod val="75000"/>
                  </a:schemeClr>
                </a:solidFill>
              </a:rPr>
              <a:t>Jesus said, “If you were blind, you would not be guilty of sin; but now that you claim you can see, your guilt remains.</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BLIND</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9:1-41</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3"/>
          <a:stretch>
            <a:fillRect/>
          </a:stretch>
        </p:blipFill>
        <p:spPr>
          <a:xfrm>
            <a:off x="-396" y="-299"/>
            <a:ext cx="3399161" cy="2727170"/>
          </a:xfrm>
          <a:prstGeom prst="rect">
            <a:avLst/>
          </a:prstGeom>
        </p:spPr>
      </p:pic>
    </p:spTree>
    <p:extLst>
      <p:ext uri="{BB962C8B-B14F-4D97-AF65-F5344CB8AC3E}">
        <p14:creationId xmlns:p14="http://schemas.microsoft.com/office/powerpoint/2010/main" val="1950973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64980" y="1835430"/>
            <a:ext cx="5763358" cy="3046988"/>
          </a:xfrm>
          <a:prstGeom prst="rect">
            <a:avLst/>
          </a:prstGeom>
          <a:noFill/>
        </p:spPr>
        <p:txBody>
          <a:bodyPr wrap="square" rtlCol="0">
            <a:spAutoFit/>
          </a:bodyPr>
          <a:lstStyle/>
          <a:p>
            <a:pPr algn="ctr"/>
            <a:r>
              <a:rPr lang="en-US" sz="4800" dirty="0">
                <a:solidFill>
                  <a:schemeClr val="accent1">
                    <a:lumMod val="75000"/>
                  </a:schemeClr>
                </a:solidFill>
              </a:rPr>
              <a:t>The risk of light and revelation is the judgement which follows</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OBSERVE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482664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1317874"/>
            <a:ext cx="5763358" cy="4524315"/>
          </a:xfrm>
          <a:prstGeom prst="rect">
            <a:avLst/>
          </a:prstGeom>
          <a:noFill/>
        </p:spPr>
        <p:txBody>
          <a:bodyPr wrap="square" rtlCol="0">
            <a:spAutoFit/>
          </a:bodyPr>
          <a:lstStyle/>
          <a:p>
            <a:pPr algn="ctr"/>
            <a:r>
              <a:rPr lang="en-US" sz="4800" dirty="0">
                <a:solidFill>
                  <a:schemeClr val="accent1">
                    <a:lumMod val="75000"/>
                  </a:schemeClr>
                </a:solidFill>
              </a:rPr>
              <a:t>Jesus is THE cure for blindness</a:t>
            </a:r>
          </a:p>
          <a:p>
            <a:pPr algn="ctr"/>
            <a:endParaRPr lang="en-US" sz="4800" dirty="0">
              <a:solidFill>
                <a:schemeClr val="accent1">
                  <a:lumMod val="75000"/>
                </a:schemeClr>
              </a:solidFill>
            </a:endParaRPr>
          </a:p>
          <a:p>
            <a:pPr algn="ctr"/>
            <a:r>
              <a:rPr lang="en-US" sz="4800" dirty="0">
                <a:solidFill>
                  <a:schemeClr val="accent1">
                    <a:lumMod val="75000"/>
                  </a:schemeClr>
                </a:solidFill>
              </a:rPr>
              <a:t>SPIRITUAL</a:t>
            </a:r>
          </a:p>
          <a:p>
            <a:pPr algn="ctr"/>
            <a:r>
              <a:rPr lang="en-US" sz="4800" dirty="0">
                <a:solidFill>
                  <a:schemeClr val="accent1">
                    <a:lumMod val="75000"/>
                  </a:schemeClr>
                </a:solidFill>
              </a:rPr>
              <a:t>PSYCHOLOGICAL</a:t>
            </a:r>
          </a:p>
          <a:p>
            <a:pPr algn="ctr"/>
            <a:r>
              <a:rPr lang="en-US" sz="4800" dirty="0">
                <a:solidFill>
                  <a:schemeClr val="accent1">
                    <a:lumMod val="75000"/>
                  </a:schemeClr>
                </a:solidFill>
              </a:rPr>
              <a:t>PHYSICAL</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068379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797509"/>
            <a:ext cx="5763358" cy="5262979"/>
          </a:xfrm>
          <a:prstGeom prst="rect">
            <a:avLst/>
          </a:prstGeom>
          <a:noFill/>
        </p:spPr>
        <p:txBody>
          <a:bodyPr wrap="square" rtlCol="0">
            <a:spAutoFit/>
          </a:bodyPr>
          <a:lstStyle/>
          <a:p>
            <a:pPr algn="ctr"/>
            <a:r>
              <a:rPr lang="en-US" sz="4800" dirty="0">
                <a:solidFill>
                  <a:schemeClr val="accent1">
                    <a:lumMod val="75000"/>
                  </a:schemeClr>
                </a:solidFill>
              </a:rPr>
              <a:t>Where is your </a:t>
            </a:r>
            <a:r>
              <a:rPr lang="en-US" sz="4800" dirty="0" err="1">
                <a:solidFill>
                  <a:schemeClr val="accent1">
                    <a:lumMod val="75000"/>
                  </a:schemeClr>
                </a:solidFill>
              </a:rPr>
              <a:t>blindspot</a:t>
            </a:r>
            <a:r>
              <a:rPr lang="en-US" sz="4800" dirty="0">
                <a:solidFill>
                  <a:schemeClr val="accent1">
                    <a:lumMod val="75000"/>
                  </a:schemeClr>
                </a:solidFill>
              </a:rPr>
              <a:t>?</a:t>
            </a:r>
          </a:p>
          <a:p>
            <a:pPr algn="ctr"/>
            <a:endParaRPr lang="en-US" sz="4800" dirty="0">
              <a:solidFill>
                <a:schemeClr val="accent1">
                  <a:lumMod val="75000"/>
                </a:schemeClr>
              </a:solidFill>
            </a:endParaRPr>
          </a:p>
          <a:p>
            <a:pPr algn="ctr"/>
            <a:r>
              <a:rPr lang="en-US" sz="4800" dirty="0">
                <a:solidFill>
                  <a:schemeClr val="accent1">
                    <a:lumMod val="75000"/>
                  </a:schemeClr>
                </a:solidFill>
              </a:rPr>
              <a:t>What do you have a sense you should be seeing but you are not?</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532335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797509"/>
            <a:ext cx="5763358" cy="5262979"/>
          </a:xfrm>
          <a:prstGeom prst="rect">
            <a:avLst/>
          </a:prstGeom>
          <a:noFill/>
        </p:spPr>
        <p:txBody>
          <a:bodyPr wrap="square" rtlCol="0">
            <a:spAutoFit/>
          </a:bodyPr>
          <a:lstStyle/>
          <a:p>
            <a:pPr algn="ctr"/>
            <a:r>
              <a:rPr lang="en-US" sz="4800" dirty="0">
                <a:solidFill>
                  <a:schemeClr val="accent1">
                    <a:lumMod val="75000"/>
                  </a:schemeClr>
                </a:solidFill>
              </a:rPr>
              <a:t>The Word of God is a great “eye-salve” do  you need some?</a:t>
            </a:r>
          </a:p>
          <a:p>
            <a:pPr algn="ctr"/>
            <a:endParaRPr lang="en-US" sz="4800" dirty="0">
              <a:solidFill>
                <a:schemeClr val="accent1">
                  <a:lumMod val="75000"/>
                </a:schemeClr>
              </a:solidFill>
            </a:endParaRPr>
          </a:p>
          <a:p>
            <a:pPr algn="ctr"/>
            <a:r>
              <a:rPr lang="en-US" sz="4800" dirty="0">
                <a:solidFill>
                  <a:schemeClr val="accent1">
                    <a:lumMod val="75000"/>
                  </a:schemeClr>
                </a:solidFill>
              </a:rPr>
              <a:t>Where is darkness persisting, Jesus is LIGHT!</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415149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498446"/>
            <a:ext cx="4963886" cy="6186309"/>
          </a:xfrm>
          <a:prstGeom prst="rect">
            <a:avLst/>
          </a:prstGeom>
          <a:noFill/>
        </p:spPr>
        <p:txBody>
          <a:bodyPr wrap="square" rtlCol="0">
            <a:spAutoFit/>
          </a:bodyPr>
          <a:lstStyle/>
          <a:p>
            <a:pPr algn="ctr"/>
            <a:r>
              <a:rPr lang="en-US" sz="5400" dirty="0">
                <a:solidFill>
                  <a:schemeClr val="accent1">
                    <a:lumMod val="75000"/>
                  </a:schemeClr>
                </a:solidFill>
              </a:rPr>
              <a:t>ALL THE GRACE OF HEAVEN AVAILABLE</a:t>
            </a:r>
          </a:p>
          <a:p>
            <a:pPr algn="ctr"/>
            <a:endParaRPr lang="en-US" sz="5400" dirty="0">
              <a:solidFill>
                <a:schemeClr val="accent1">
                  <a:lumMod val="75000"/>
                </a:schemeClr>
              </a:solidFill>
            </a:endParaRPr>
          </a:p>
          <a:p>
            <a:pPr algn="ctr"/>
            <a:r>
              <a:rPr lang="en-US" sz="5400" dirty="0">
                <a:solidFill>
                  <a:schemeClr val="accent1">
                    <a:lumMod val="75000"/>
                  </a:schemeClr>
                </a:solidFill>
              </a:rPr>
              <a:t>FAITH IS THE GREAT CONNECTOR</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10" name="Picture 9">
            <a:extLst>
              <a:ext uri="{FF2B5EF4-FFF2-40B4-BE49-F238E27FC236}">
                <a16:creationId xmlns:a16="http://schemas.microsoft.com/office/drawing/2014/main" id="{0A0F3E85-1C61-44B2-BC93-90941FB9F0FA}"/>
              </a:ext>
            </a:extLst>
          </p:cNvPr>
          <p:cNvPicPr>
            <a:picLocks noChangeAspect="1"/>
          </p:cNvPicPr>
          <p:nvPr/>
        </p:nvPicPr>
        <p:blipFill>
          <a:blip r:embed="rId2"/>
          <a:stretch>
            <a:fillRect/>
          </a:stretch>
        </p:blipFill>
        <p:spPr>
          <a:xfrm>
            <a:off x="-396" y="-297"/>
            <a:ext cx="3352800" cy="2727168"/>
          </a:xfrm>
          <a:prstGeom prst="rect">
            <a:avLst/>
          </a:prstGeom>
        </p:spPr>
      </p:pic>
    </p:spTree>
    <p:extLst>
      <p:ext uri="{BB962C8B-B14F-4D97-AF65-F5344CB8AC3E}">
        <p14:creationId xmlns:p14="http://schemas.microsoft.com/office/powerpoint/2010/main" val="86681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59397" y="1997838"/>
            <a:ext cx="4963886" cy="36933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FAITH willing to </a:t>
            </a:r>
            <a:r>
              <a:rPr kumimoji="0" lang="en-US" sz="5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acknowledge</a:t>
            </a: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God in the tiniest way.</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A231F"/>
                </a:solidFill>
                <a:effectLst/>
                <a:uLnTx/>
                <a:uFillTx/>
                <a:latin typeface="Calibri" panose="020F0502020204030204"/>
                <a:ea typeface="+mn-ea"/>
                <a:cs typeface="+mn-cs"/>
              </a:rPr>
              <a:t>REVIEW</a:t>
            </a:r>
          </a:p>
        </p:txBody>
      </p:sp>
      <p:pic>
        <p:nvPicPr>
          <p:cNvPr id="2" name="Picture 1">
            <a:extLst>
              <a:ext uri="{FF2B5EF4-FFF2-40B4-BE49-F238E27FC236}">
                <a16:creationId xmlns:a16="http://schemas.microsoft.com/office/drawing/2014/main" id="{F8ED1BD4-C8C0-4461-B87C-1B0557B3A326}"/>
              </a:ext>
            </a:extLst>
          </p:cNvPr>
          <p:cNvPicPr>
            <a:picLocks noChangeAspect="1"/>
          </p:cNvPicPr>
          <p:nvPr/>
        </p:nvPicPr>
        <p:blipFill>
          <a:blip r:embed="rId2"/>
          <a:stretch>
            <a:fillRect/>
          </a:stretch>
        </p:blipFill>
        <p:spPr>
          <a:xfrm>
            <a:off x="-146" y="0"/>
            <a:ext cx="3353091" cy="2725148"/>
          </a:xfrm>
          <a:prstGeom prst="rect">
            <a:avLst/>
          </a:prstGeom>
        </p:spPr>
      </p:pic>
    </p:spTree>
    <p:extLst>
      <p:ext uri="{BB962C8B-B14F-4D97-AF65-F5344CB8AC3E}">
        <p14:creationId xmlns:p14="http://schemas.microsoft.com/office/powerpoint/2010/main" val="10822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166841"/>
            <a:ext cx="4963886"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FAITH that is willing to </a:t>
            </a:r>
            <a:r>
              <a:rPr kumimoji="0" lang="en-US" sz="5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accept</a:t>
            </a: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God’s Word as the ultimate authority.</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A231F"/>
                </a:solidFill>
                <a:effectLst/>
                <a:uLnTx/>
                <a:uFillTx/>
                <a:latin typeface="Calibri" panose="020F0502020204030204"/>
                <a:ea typeface="+mn-ea"/>
                <a:cs typeface="+mn-cs"/>
              </a:rPr>
              <a:t>REVIEW</a:t>
            </a:r>
          </a:p>
        </p:txBody>
      </p:sp>
      <p:pic>
        <p:nvPicPr>
          <p:cNvPr id="2" name="Picture 1">
            <a:extLst>
              <a:ext uri="{FF2B5EF4-FFF2-40B4-BE49-F238E27FC236}">
                <a16:creationId xmlns:a16="http://schemas.microsoft.com/office/drawing/2014/main" id="{F8ED1BD4-C8C0-4461-B87C-1B0557B3A326}"/>
              </a:ext>
            </a:extLst>
          </p:cNvPr>
          <p:cNvPicPr>
            <a:picLocks noChangeAspect="1"/>
          </p:cNvPicPr>
          <p:nvPr/>
        </p:nvPicPr>
        <p:blipFill>
          <a:blip r:embed="rId2"/>
          <a:stretch>
            <a:fillRect/>
          </a:stretch>
        </p:blipFill>
        <p:spPr>
          <a:xfrm>
            <a:off x="-146" y="0"/>
            <a:ext cx="3353091" cy="2725148"/>
          </a:xfrm>
          <a:prstGeom prst="rect">
            <a:avLst/>
          </a:prstGeom>
        </p:spPr>
      </p:pic>
    </p:spTree>
    <p:extLst>
      <p:ext uri="{BB962C8B-B14F-4D97-AF65-F5344CB8AC3E}">
        <p14:creationId xmlns:p14="http://schemas.microsoft.com/office/powerpoint/2010/main" val="100923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714163"/>
            <a:ext cx="4963886" cy="36933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FAITH that </a:t>
            </a:r>
            <a:r>
              <a:rPr kumimoji="0" lang="en-US" sz="5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ASSERTS</a:t>
            </a: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itself until GRACE happens</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rgbClr val="8A231F"/>
                </a:solidFill>
                <a:latin typeface="Calibri" panose="020F0502020204030204"/>
              </a:rPr>
              <a:t>REVIEW</a:t>
            </a:r>
            <a:endParaRPr kumimoji="0" lang="en-US" sz="4000" b="0" i="0" u="none" strike="noStrike" kern="1200" cap="none" spc="0" normalizeH="0" baseline="0" noProof="0" dirty="0">
              <a:ln>
                <a:noFill/>
              </a:ln>
              <a:solidFill>
                <a:srgbClr val="8A231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8ED1BD4-C8C0-4461-B87C-1B0557B3A326}"/>
              </a:ext>
            </a:extLst>
          </p:cNvPr>
          <p:cNvPicPr>
            <a:picLocks noChangeAspect="1"/>
          </p:cNvPicPr>
          <p:nvPr/>
        </p:nvPicPr>
        <p:blipFill>
          <a:blip r:embed="rId2"/>
          <a:stretch>
            <a:fillRect/>
          </a:stretch>
        </p:blipFill>
        <p:spPr>
          <a:xfrm>
            <a:off x="-146" y="0"/>
            <a:ext cx="3353091" cy="2725148"/>
          </a:xfrm>
          <a:prstGeom prst="rect">
            <a:avLst/>
          </a:prstGeom>
        </p:spPr>
      </p:pic>
    </p:spTree>
    <p:extLst>
      <p:ext uri="{BB962C8B-B14F-4D97-AF65-F5344CB8AC3E}">
        <p14:creationId xmlns:p14="http://schemas.microsoft.com/office/powerpoint/2010/main" val="215563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421775"/>
            <a:ext cx="4963886" cy="3693319"/>
          </a:xfrm>
          <a:prstGeom prst="rect">
            <a:avLst/>
          </a:prstGeom>
          <a:noFill/>
        </p:spPr>
        <p:txBody>
          <a:bodyPr wrap="square" rtlCol="0">
            <a:spAutoFit/>
          </a:bodyPr>
          <a:lstStyle/>
          <a:p>
            <a:pPr algn="ctr"/>
            <a:r>
              <a:rPr lang="en-US" sz="5400" dirty="0">
                <a:solidFill>
                  <a:schemeClr val="accent1">
                    <a:lumMod val="75000"/>
                  </a:schemeClr>
                </a:solidFill>
              </a:rPr>
              <a:t>JERUSALEM NEEDS SOME CAPERNAUM TO COME TO TOWN</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87690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80642" y="1421775"/>
            <a:ext cx="5763358" cy="4431983"/>
          </a:xfrm>
          <a:prstGeom prst="rect">
            <a:avLst/>
          </a:prstGeom>
          <a:noFill/>
        </p:spPr>
        <p:txBody>
          <a:bodyPr wrap="square" rtlCol="0">
            <a:spAutoFit/>
          </a:bodyPr>
          <a:lstStyle/>
          <a:p>
            <a:pPr algn="ctr"/>
            <a:r>
              <a:rPr lang="en-US" sz="5400" dirty="0">
                <a:solidFill>
                  <a:schemeClr val="accent1">
                    <a:lumMod val="75000"/>
                  </a:schemeClr>
                </a:solidFill>
              </a:rPr>
              <a:t>UNFEELING PEOPLE</a:t>
            </a:r>
          </a:p>
          <a:p>
            <a:pPr algn="ctr"/>
            <a:r>
              <a:rPr lang="en-US" sz="5400" dirty="0">
                <a:solidFill>
                  <a:schemeClr val="accent1">
                    <a:lumMod val="75000"/>
                  </a:schemeClr>
                </a:solidFill>
              </a:rPr>
              <a:t>UNABLE PEOPLE</a:t>
            </a:r>
          </a:p>
          <a:p>
            <a:pPr algn="ctr"/>
            <a:r>
              <a:rPr lang="en-US" sz="5400" dirty="0">
                <a:solidFill>
                  <a:schemeClr val="accent1">
                    <a:lumMod val="75000"/>
                  </a:schemeClr>
                </a:solidFill>
              </a:rPr>
              <a:t>CLOSE BUT FAR</a:t>
            </a:r>
          </a:p>
          <a:p>
            <a:pPr algn="ctr"/>
            <a:r>
              <a:rPr lang="en-US" sz="5400" dirty="0">
                <a:solidFill>
                  <a:schemeClr val="accent1">
                    <a:lumMod val="75000"/>
                  </a:schemeClr>
                </a:solidFill>
              </a:rPr>
              <a:t>OFFENDED EASILY</a:t>
            </a:r>
          </a:p>
          <a:p>
            <a:pPr algn="ctr"/>
            <a:r>
              <a:rPr lang="en-US" sz="4800" dirty="0">
                <a:solidFill>
                  <a:schemeClr val="accent1">
                    <a:lumMod val="75000"/>
                  </a:schemeClr>
                </a:solidFill>
              </a:rPr>
              <a:t>NEED A COME BACK</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890336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7" ma:contentTypeDescription="Create a new document." ma:contentTypeScope="" ma:versionID="685482c18827e1efe21316e9956bb0b5">
  <xsd:schema xmlns:xsd="http://www.w3.org/2001/XMLSchema" xmlns:xs="http://www.w3.org/2001/XMLSchema" xmlns:p="http://schemas.microsoft.com/office/2006/metadata/properties" xmlns:ns3="f1de84c5-8ec0-4a44-bb5d-ae2076cefafc" targetNamespace="http://schemas.microsoft.com/office/2006/metadata/properties" ma:root="true" ma:fieldsID="20757d554a3c4a285a45728499bea301"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36DBD1-9EB8-4827-A8CA-AE6EE6C7AD42}">
  <ds:schemaRefs>
    <ds:schemaRef ds:uri="http://purl.org/dc/terms/"/>
    <ds:schemaRef ds:uri="http://schemas.openxmlformats.org/package/2006/metadata/core-properties"/>
    <ds:schemaRef ds:uri="http://purl.org/dc/dcmitype/"/>
    <ds:schemaRef ds:uri="http://schemas.microsoft.com/office/infopath/2007/PartnerControls"/>
    <ds:schemaRef ds:uri="f1de84c5-8ec0-4a44-bb5d-ae2076cefafc"/>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D7A719A0-CA97-4C9D-8299-07483EA2E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EA7FF-8108-4804-B8A7-94F1AFF8B7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433</TotalTime>
  <Words>442</Words>
  <Application>Microsoft Office PowerPoint</Application>
  <PresentationFormat>On-screen Show (4:3)</PresentationFormat>
  <Paragraphs>157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Adobe Garamond 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Webmaster VCAG</dc:creator>
  <cp:lastModifiedBy>Douglas Martin</cp:lastModifiedBy>
  <cp:revision>42</cp:revision>
  <cp:lastPrinted>2019-09-01T14:04:56Z</cp:lastPrinted>
  <dcterms:created xsi:type="dcterms:W3CDTF">2019-08-07T14:36:19Z</dcterms:created>
  <dcterms:modified xsi:type="dcterms:W3CDTF">2019-09-15T13:27:50Z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