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8" r:id="rId4"/>
    <p:sldId id="289" r:id="rId5"/>
    <p:sldId id="258" r:id="rId6"/>
    <p:sldId id="305" r:id="rId7"/>
    <p:sldId id="306" r:id="rId8"/>
    <p:sldId id="307" r:id="rId9"/>
    <p:sldId id="293" r:id="rId10"/>
    <p:sldId id="309" r:id="rId11"/>
    <p:sldId id="336" r:id="rId12"/>
    <p:sldId id="292" r:id="rId13"/>
    <p:sldId id="325" r:id="rId14"/>
    <p:sldId id="310" r:id="rId15"/>
    <p:sldId id="326" r:id="rId16"/>
    <p:sldId id="311" r:id="rId17"/>
    <p:sldId id="327" r:id="rId18"/>
    <p:sldId id="328" r:id="rId19"/>
    <p:sldId id="312" r:id="rId20"/>
    <p:sldId id="329" r:id="rId21"/>
    <p:sldId id="313" r:id="rId22"/>
    <p:sldId id="330" r:id="rId23"/>
    <p:sldId id="314" r:id="rId24"/>
    <p:sldId id="331" r:id="rId25"/>
    <p:sldId id="332" r:id="rId26"/>
    <p:sldId id="333" r:id="rId27"/>
    <p:sldId id="334" r:id="rId28"/>
    <p:sldId id="33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31F"/>
    <a:srgbClr val="800000"/>
    <a:srgbClr val="66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4" d="100"/>
          <a:sy n="44"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62840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31824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83718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9432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D1A55-7B36-407E-87E0-A48B4827F649}"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11647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D1A55-7B36-407E-87E0-A48B4827F649}"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50824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D1A55-7B36-407E-87E0-A48B4827F649}" type="datetimeFigureOut">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7905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DD1A55-7B36-407E-87E0-A48B4827F649}" type="datetimeFigureOut">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177311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D1A55-7B36-407E-87E0-A48B4827F649}" type="datetimeFigureOut">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7674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D1A55-7B36-407E-87E0-A48B4827F649}"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5083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D1A55-7B36-407E-87E0-A48B4827F649}"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64903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D1A55-7B36-407E-87E0-A48B4827F649}" type="datetimeFigureOut">
              <a:rPr lang="en-US" smtClean="0"/>
              <a:t>9/8/2019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ABFF8-0717-4A75-899D-287E21CC984B}" type="slidenum">
              <a:rPr lang="en-US" smtClean="0"/>
              <a:t>‹#›</a:t>
            </a:fld>
            <a:endParaRPr lang="en-US"/>
          </a:p>
        </p:txBody>
      </p:sp>
    </p:spTree>
    <p:extLst>
      <p:ext uri="{BB962C8B-B14F-4D97-AF65-F5344CB8AC3E}">
        <p14:creationId xmlns:p14="http://schemas.microsoft.com/office/powerpoint/2010/main" val="4262684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683553-F19B-4F36-980D-8971AA7EC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F91932B-C7EF-4AC5-85B3-9E7E726A495B}"/>
              </a:ext>
            </a:extLst>
          </p:cNvPr>
          <p:cNvSpPr txBox="1"/>
          <p:nvPr/>
        </p:nvSpPr>
        <p:spPr>
          <a:xfrm>
            <a:off x="148857" y="4475784"/>
            <a:ext cx="5050464" cy="1446550"/>
          </a:xfrm>
          <a:prstGeom prst="rect">
            <a:avLst/>
          </a:prstGeom>
          <a:noFill/>
        </p:spPr>
        <p:txBody>
          <a:bodyPr wrap="square" rtlCol="0">
            <a:spAutoFit/>
          </a:bodyPr>
          <a:lstStyle/>
          <a:p>
            <a:r>
              <a:rPr lang="en-US" sz="4400" i="1" dirty="0">
                <a:solidFill>
                  <a:srgbClr val="002060"/>
                </a:solidFill>
                <a:effectLst>
                  <a:outerShdw blurRad="38100" dist="38100" dir="2700000" algn="tl">
                    <a:srgbClr val="000000">
                      <a:alpha val="43137"/>
                    </a:srgbClr>
                  </a:outerShdw>
                </a:effectLst>
                <a:latin typeface="Adobe Garamond Pro" panose="02020502060506020403" pitchFamily="18" charset="0"/>
              </a:rPr>
              <a:t>THE LAME WALK &amp; THE BLIND SEE</a:t>
            </a:r>
            <a:endParaRPr lang="en-US" sz="4400" i="1" dirty="0">
              <a:solidFill>
                <a:srgbClr val="660033"/>
              </a:solidFill>
              <a:effectLst>
                <a:outerShdw blurRad="38100" dist="38100" dir="2700000" algn="tl">
                  <a:srgbClr val="000000">
                    <a:alpha val="43137"/>
                  </a:srgbClr>
                </a:outerShdw>
              </a:effectLst>
              <a:latin typeface="Adobe Garamond Pro" panose="02020502060506020403" pitchFamily="18" charset="0"/>
            </a:endParaRPr>
          </a:p>
        </p:txBody>
      </p:sp>
      <p:sp>
        <p:nvSpPr>
          <p:cNvPr id="2" name="TextBox 1">
            <a:extLst>
              <a:ext uri="{FF2B5EF4-FFF2-40B4-BE49-F238E27FC236}">
                <a16:creationId xmlns:a16="http://schemas.microsoft.com/office/drawing/2014/main" id="{8F626C36-10FB-4341-A75C-90AC5F557751}"/>
              </a:ext>
            </a:extLst>
          </p:cNvPr>
          <p:cNvSpPr txBox="1"/>
          <p:nvPr/>
        </p:nvSpPr>
        <p:spPr>
          <a:xfrm>
            <a:off x="3689498" y="2923954"/>
            <a:ext cx="344219" cy="1323439"/>
          </a:xfrm>
          <a:prstGeom prst="rect">
            <a:avLst/>
          </a:prstGeom>
          <a:noFill/>
        </p:spPr>
        <p:txBody>
          <a:bodyPr wrap="square" rtlCol="0">
            <a:spAutoFit/>
          </a:bodyPr>
          <a:lstStyle/>
          <a:p>
            <a:r>
              <a:rPr lang="en-US" sz="8000" dirty="0">
                <a:solidFill>
                  <a:srgbClr val="800000"/>
                </a:solidFill>
                <a:latin typeface="Adobe Garamond Pro" panose="02020502060506020403" pitchFamily="18" charset="0"/>
              </a:rPr>
              <a:t>:</a:t>
            </a:r>
          </a:p>
        </p:txBody>
      </p:sp>
    </p:spTree>
    <p:extLst>
      <p:ext uri="{BB962C8B-B14F-4D97-AF65-F5344CB8AC3E}">
        <p14:creationId xmlns:p14="http://schemas.microsoft.com/office/powerpoint/2010/main" val="61946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997838"/>
            <a:ext cx="4963886" cy="2862322"/>
          </a:xfrm>
          <a:prstGeom prst="rect">
            <a:avLst/>
          </a:prstGeom>
          <a:noFill/>
        </p:spPr>
        <p:txBody>
          <a:bodyPr wrap="square" rtlCol="0">
            <a:spAutoFit/>
          </a:bodyPr>
          <a:lstStyle/>
          <a:p>
            <a:pPr algn="ctr"/>
            <a:r>
              <a:rPr lang="en-US" sz="5400" dirty="0">
                <a:solidFill>
                  <a:schemeClr val="accent1">
                    <a:lumMod val="75000"/>
                  </a:schemeClr>
                </a:solidFill>
              </a:rPr>
              <a:t>PARALYZED</a:t>
            </a:r>
          </a:p>
          <a:p>
            <a:pPr algn="ctr"/>
            <a:r>
              <a:rPr lang="en-US" sz="5400" dirty="0">
                <a:solidFill>
                  <a:schemeClr val="accent1">
                    <a:lumMod val="75000"/>
                  </a:schemeClr>
                </a:solidFill>
              </a:rPr>
              <a:t>NOT DOING</a:t>
            </a:r>
          </a:p>
          <a:p>
            <a:pPr algn="ctr"/>
            <a:r>
              <a:rPr lang="en-US" sz="5400" dirty="0">
                <a:solidFill>
                  <a:schemeClr val="accent1">
                    <a:lumMod val="75000"/>
                  </a:schemeClr>
                </a:solidFill>
              </a:rPr>
              <a:t>NOT FEELING</a:t>
            </a: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1339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4020062" y="751343"/>
            <a:ext cx="4963886" cy="5355312"/>
          </a:xfrm>
          <a:prstGeom prst="rect">
            <a:avLst/>
          </a:prstGeom>
          <a:noFill/>
        </p:spPr>
        <p:txBody>
          <a:bodyPr wrap="square" rtlCol="0">
            <a:spAutoFit/>
          </a:bodyPr>
          <a:lstStyle/>
          <a:p>
            <a:pPr algn="ctr"/>
            <a:r>
              <a:rPr lang="en-US" sz="5400" dirty="0">
                <a:solidFill>
                  <a:schemeClr val="accent1">
                    <a:lumMod val="75000"/>
                  </a:schemeClr>
                </a:solidFill>
              </a:rPr>
              <a:t>Many causes of paralysis…</a:t>
            </a:r>
          </a:p>
          <a:p>
            <a:pPr algn="ctr"/>
            <a:endParaRPr lang="en-US" sz="5400" dirty="0">
              <a:solidFill>
                <a:schemeClr val="accent1">
                  <a:lumMod val="75000"/>
                </a:schemeClr>
              </a:solidFill>
            </a:endParaRPr>
          </a:p>
          <a:p>
            <a:pPr algn="ctr"/>
            <a:r>
              <a:rPr lang="en-US" sz="5400" dirty="0">
                <a:solidFill>
                  <a:schemeClr val="accent1">
                    <a:lumMod val="75000"/>
                  </a:schemeClr>
                </a:solidFill>
              </a:rPr>
              <a:t>PHYSICAL</a:t>
            </a:r>
          </a:p>
          <a:p>
            <a:pPr algn="ctr"/>
            <a:r>
              <a:rPr lang="en-US" sz="5400" dirty="0">
                <a:solidFill>
                  <a:schemeClr val="accent1">
                    <a:lumMod val="75000"/>
                  </a:schemeClr>
                </a:solidFill>
              </a:rPr>
              <a:t>PSYCHOLOGICAL</a:t>
            </a:r>
          </a:p>
          <a:p>
            <a:pPr algn="ctr"/>
            <a:r>
              <a:rPr lang="en-US" sz="5400" dirty="0">
                <a:solidFill>
                  <a:schemeClr val="accent1">
                    <a:lumMod val="75000"/>
                  </a:schemeClr>
                </a:solidFill>
              </a:rPr>
              <a:t>SPIRITUAL</a:t>
            </a: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186347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370975"/>
          </a:xfrm>
          <a:prstGeom prst="rect">
            <a:avLst/>
          </a:prstGeom>
          <a:noFill/>
        </p:spPr>
        <p:txBody>
          <a:bodyPr wrap="square" rtlCol="0">
            <a:spAutoFit/>
          </a:bodyPr>
          <a:lstStyle/>
          <a:p>
            <a:r>
              <a:rPr lang="en-US" sz="3400" b="1" dirty="0">
                <a:solidFill>
                  <a:schemeClr val="accent1">
                    <a:lumMod val="75000"/>
                  </a:schemeClr>
                </a:solidFill>
              </a:rPr>
              <a:t>5 </a:t>
            </a:r>
            <a:r>
              <a:rPr lang="en-US" sz="3400" dirty="0">
                <a:solidFill>
                  <a:schemeClr val="accent1">
                    <a:lumMod val="75000"/>
                  </a:schemeClr>
                </a:solidFill>
              </a:rPr>
              <a:t>Some time later, Jesus went up to Jerusalem for one of the Jewish festivals. </a:t>
            </a:r>
            <a:r>
              <a:rPr lang="en-US" sz="3400" b="1" baseline="30000" dirty="0">
                <a:solidFill>
                  <a:schemeClr val="accent1">
                    <a:lumMod val="75000"/>
                  </a:schemeClr>
                </a:solidFill>
              </a:rPr>
              <a:t>2 </a:t>
            </a:r>
            <a:r>
              <a:rPr lang="en-US" sz="3400" dirty="0">
                <a:solidFill>
                  <a:schemeClr val="accent1">
                    <a:lumMod val="75000"/>
                  </a:schemeClr>
                </a:solidFill>
              </a:rPr>
              <a:t>Now there is in Jerusalem near the Sheep Gate a pool, which in Aramaic is called Bethesda and which is surrounded by five covered colonnades. </a:t>
            </a:r>
            <a:r>
              <a:rPr lang="en-US" sz="3400" b="1" baseline="30000" dirty="0">
                <a:solidFill>
                  <a:schemeClr val="accent1">
                    <a:lumMod val="75000"/>
                  </a:schemeClr>
                </a:solidFill>
              </a:rPr>
              <a:t>3 </a:t>
            </a:r>
            <a:r>
              <a:rPr lang="en-US" sz="3400" dirty="0">
                <a:solidFill>
                  <a:schemeClr val="accent1">
                    <a:lumMod val="75000"/>
                  </a:schemeClr>
                </a:solidFill>
              </a:rPr>
              <a:t>Here a great number of disabled people used to lie—</a:t>
            </a:r>
            <a:r>
              <a:rPr lang="en-US" sz="3400" u="sng" dirty="0">
                <a:solidFill>
                  <a:schemeClr val="accent1">
                    <a:lumMod val="75000"/>
                  </a:schemeClr>
                </a:solidFill>
              </a:rPr>
              <a:t>the blind</a:t>
            </a:r>
            <a:r>
              <a:rPr lang="en-US" sz="3400" dirty="0">
                <a:solidFill>
                  <a:schemeClr val="accent1">
                    <a:lumMod val="75000"/>
                  </a:schemeClr>
                </a:solidFill>
              </a:rPr>
              <a:t>, the </a:t>
            </a:r>
            <a:r>
              <a:rPr lang="en-US" sz="3400" u="sng" dirty="0">
                <a:solidFill>
                  <a:schemeClr val="accent1">
                    <a:lumMod val="75000"/>
                  </a:schemeClr>
                </a:solidFill>
              </a:rPr>
              <a:t>lame</a:t>
            </a:r>
            <a:r>
              <a:rPr lang="en-US" sz="3400" dirty="0">
                <a:solidFill>
                  <a:schemeClr val="accent1">
                    <a:lumMod val="75000"/>
                  </a:schemeClr>
                </a:solidFill>
              </a:rPr>
              <a:t>, the </a:t>
            </a:r>
            <a:r>
              <a:rPr lang="en-US" sz="3400" u="sng" dirty="0">
                <a:solidFill>
                  <a:schemeClr val="accent1">
                    <a:lumMod val="75000"/>
                  </a:schemeClr>
                </a:solidFill>
              </a:rPr>
              <a:t>paralyzed</a:t>
            </a:r>
            <a:r>
              <a:rPr lang="en-US" sz="3400" dirty="0">
                <a:solidFill>
                  <a:schemeClr val="accent1">
                    <a:lumMod val="75000"/>
                  </a:schemeClr>
                </a:solidFill>
              </a:rPr>
              <a:t>. </a:t>
            </a:r>
            <a:r>
              <a:rPr lang="en-US" sz="3400" b="1" baseline="30000" dirty="0">
                <a:solidFill>
                  <a:schemeClr val="accent1">
                    <a:lumMod val="75000"/>
                  </a:schemeClr>
                </a:solidFill>
              </a:rPr>
              <a:t>[4] </a:t>
            </a:r>
            <a:endParaRPr lang="en-US" sz="3400" dirty="0">
              <a:solidFill>
                <a:schemeClr val="accent1">
                  <a:lumMod val="75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5:1-18</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48855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75280"/>
            <a:ext cx="4963886" cy="6186309"/>
          </a:xfrm>
          <a:prstGeom prst="rect">
            <a:avLst/>
          </a:prstGeom>
          <a:noFill/>
        </p:spPr>
        <p:txBody>
          <a:bodyPr wrap="square" rtlCol="0">
            <a:spAutoFit/>
          </a:bodyPr>
          <a:lstStyle/>
          <a:p>
            <a:pPr algn="ctr"/>
            <a:r>
              <a:rPr lang="en-US" sz="5400" dirty="0">
                <a:solidFill>
                  <a:schemeClr val="accent1">
                    <a:lumMod val="75000"/>
                  </a:schemeClr>
                </a:solidFill>
              </a:rPr>
              <a:t>CLOSE TO THE TEMPLE &amp; CLOSE TO GRACE &amp; CLOSE TO THE SACRIFICE</a:t>
            </a:r>
          </a:p>
          <a:p>
            <a:pPr algn="ctr"/>
            <a:endParaRPr lang="en-US" sz="5400" dirty="0">
              <a:solidFill>
                <a:schemeClr val="accent1">
                  <a:lumMod val="75000"/>
                </a:schemeClr>
              </a:solidFill>
            </a:endParaRPr>
          </a:p>
          <a:p>
            <a:pPr algn="ctr"/>
            <a:r>
              <a:rPr lang="en-US" sz="5400" dirty="0">
                <a:solidFill>
                  <a:schemeClr val="accent1">
                    <a:lumMod val="75000"/>
                  </a:schemeClr>
                </a:solidFill>
              </a:rPr>
              <a:t>NOT ABLE</a:t>
            </a: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73770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1165" y="58845"/>
            <a:ext cx="5440435" cy="6494085"/>
          </a:xfrm>
          <a:prstGeom prst="rect">
            <a:avLst/>
          </a:prstGeom>
          <a:noFill/>
        </p:spPr>
        <p:txBody>
          <a:bodyPr wrap="square" rtlCol="0">
            <a:spAutoFit/>
          </a:bodyPr>
          <a:lstStyle/>
          <a:p>
            <a:r>
              <a:rPr lang="en-US" sz="3200" b="1" baseline="30000" dirty="0">
                <a:solidFill>
                  <a:schemeClr val="accent1">
                    <a:lumMod val="75000"/>
                  </a:schemeClr>
                </a:solidFill>
              </a:rPr>
              <a:t>5 </a:t>
            </a:r>
            <a:r>
              <a:rPr lang="en-US" sz="3200" dirty="0">
                <a:solidFill>
                  <a:schemeClr val="accent1">
                    <a:lumMod val="75000"/>
                  </a:schemeClr>
                </a:solidFill>
              </a:rPr>
              <a:t>One who was there had been an invalid for thirty-eight years. </a:t>
            </a:r>
            <a:r>
              <a:rPr lang="en-US" sz="3200" b="1" baseline="30000" dirty="0">
                <a:solidFill>
                  <a:schemeClr val="accent1">
                    <a:lumMod val="75000"/>
                  </a:schemeClr>
                </a:solidFill>
              </a:rPr>
              <a:t>6 </a:t>
            </a:r>
            <a:r>
              <a:rPr lang="en-US" sz="3200" dirty="0">
                <a:solidFill>
                  <a:schemeClr val="accent1">
                    <a:lumMod val="75000"/>
                  </a:schemeClr>
                </a:solidFill>
              </a:rPr>
              <a:t>When Jesus saw him lying there and learned that he had been in this condition for a long time, he asked him, “Do you want to get well?”</a:t>
            </a:r>
          </a:p>
          <a:p>
            <a:r>
              <a:rPr lang="en-US" sz="3200" b="1" baseline="30000" dirty="0">
                <a:solidFill>
                  <a:schemeClr val="accent1">
                    <a:lumMod val="75000"/>
                  </a:schemeClr>
                </a:solidFill>
              </a:rPr>
              <a:t>7 </a:t>
            </a:r>
            <a:r>
              <a:rPr lang="en-US" sz="3200" dirty="0">
                <a:solidFill>
                  <a:schemeClr val="accent1">
                    <a:lumMod val="75000"/>
                  </a:schemeClr>
                </a:solidFill>
              </a:rPr>
              <a:t>“Sir,” the invalid replied, “I have no one to help me into the pool when the water is stirred. While I am trying to get in, someone else goes down ahead of me.”</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5:1-18</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55805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75280"/>
            <a:ext cx="4963886" cy="7017306"/>
          </a:xfrm>
          <a:prstGeom prst="rect">
            <a:avLst/>
          </a:prstGeom>
          <a:noFill/>
        </p:spPr>
        <p:txBody>
          <a:bodyPr wrap="square" rtlCol="0">
            <a:spAutoFit/>
          </a:bodyPr>
          <a:lstStyle/>
          <a:p>
            <a:pPr algn="ctr"/>
            <a:r>
              <a:rPr lang="en-US" sz="5400" dirty="0">
                <a:solidFill>
                  <a:schemeClr val="accent1">
                    <a:lumMod val="75000"/>
                  </a:schemeClr>
                </a:solidFill>
              </a:rPr>
              <a:t>LONG-TIME</a:t>
            </a:r>
          </a:p>
          <a:p>
            <a:pPr algn="ctr"/>
            <a:endParaRPr lang="en-US" sz="5400" dirty="0">
              <a:solidFill>
                <a:schemeClr val="accent1">
                  <a:lumMod val="75000"/>
                </a:schemeClr>
              </a:solidFill>
            </a:endParaRPr>
          </a:p>
          <a:p>
            <a:pPr algn="ctr"/>
            <a:r>
              <a:rPr lang="en-US" sz="5400" dirty="0">
                <a:solidFill>
                  <a:schemeClr val="accent1">
                    <a:lumMod val="75000"/>
                  </a:schemeClr>
                </a:solidFill>
              </a:rPr>
              <a:t>“Is there still a ‘want-to’ in there?”</a:t>
            </a:r>
          </a:p>
          <a:p>
            <a:pPr algn="ctr"/>
            <a:endParaRPr lang="en-US" sz="5400" dirty="0">
              <a:solidFill>
                <a:schemeClr val="accent1">
                  <a:lumMod val="75000"/>
                </a:schemeClr>
              </a:solidFill>
            </a:endParaRPr>
          </a:p>
          <a:p>
            <a:pPr algn="ctr"/>
            <a:r>
              <a:rPr lang="en-US" sz="5400" dirty="0">
                <a:solidFill>
                  <a:schemeClr val="accent1">
                    <a:lumMod val="75000"/>
                  </a:schemeClr>
                </a:solidFill>
              </a:rPr>
              <a:t>NOT ABLE </a:t>
            </a:r>
          </a:p>
          <a:p>
            <a:pPr algn="ctr"/>
            <a:r>
              <a:rPr lang="en-US" sz="5400" dirty="0">
                <a:solidFill>
                  <a:schemeClr val="accent1">
                    <a:lumMod val="75000"/>
                  </a:schemeClr>
                </a:solidFill>
              </a:rPr>
              <a:t>NO HELP</a:t>
            </a: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60123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22914" y="58845"/>
            <a:ext cx="5268686" cy="6370975"/>
          </a:xfrm>
          <a:prstGeom prst="rect">
            <a:avLst/>
          </a:prstGeom>
          <a:noFill/>
        </p:spPr>
        <p:txBody>
          <a:bodyPr wrap="square" rtlCol="0">
            <a:spAutoFit/>
          </a:bodyPr>
          <a:lstStyle/>
          <a:p>
            <a:r>
              <a:rPr lang="en-US" sz="3400" b="1" baseline="30000" dirty="0">
                <a:solidFill>
                  <a:schemeClr val="accent1">
                    <a:lumMod val="75000"/>
                  </a:schemeClr>
                </a:solidFill>
              </a:rPr>
              <a:t>8 </a:t>
            </a:r>
            <a:r>
              <a:rPr lang="en-US" sz="3400" dirty="0">
                <a:solidFill>
                  <a:schemeClr val="accent1">
                    <a:lumMod val="75000"/>
                  </a:schemeClr>
                </a:solidFill>
              </a:rPr>
              <a:t>Then Jesus said to him, “Get up! Pick up your mat and walk.” </a:t>
            </a:r>
            <a:r>
              <a:rPr lang="en-US" sz="3400" b="1" baseline="30000" dirty="0">
                <a:solidFill>
                  <a:schemeClr val="accent1">
                    <a:lumMod val="75000"/>
                  </a:schemeClr>
                </a:solidFill>
              </a:rPr>
              <a:t>9 </a:t>
            </a:r>
            <a:r>
              <a:rPr lang="en-US" sz="3400" dirty="0">
                <a:solidFill>
                  <a:schemeClr val="accent1">
                    <a:lumMod val="75000"/>
                  </a:schemeClr>
                </a:solidFill>
              </a:rPr>
              <a:t>At once the man was cured; he picked up his mat and walked.</a:t>
            </a:r>
          </a:p>
          <a:p>
            <a:r>
              <a:rPr lang="en-US" sz="3400" dirty="0">
                <a:solidFill>
                  <a:schemeClr val="accent1">
                    <a:lumMod val="75000"/>
                  </a:schemeClr>
                </a:solidFill>
              </a:rPr>
              <a:t>The day on which this took place was a Sabbath, </a:t>
            </a:r>
            <a:r>
              <a:rPr lang="en-US" sz="3400" b="1" baseline="30000" dirty="0">
                <a:solidFill>
                  <a:schemeClr val="accent1">
                    <a:lumMod val="75000"/>
                  </a:schemeClr>
                </a:solidFill>
              </a:rPr>
              <a:t>10 </a:t>
            </a:r>
            <a:r>
              <a:rPr lang="en-US" sz="3400" dirty="0">
                <a:solidFill>
                  <a:schemeClr val="accent1">
                    <a:lumMod val="75000"/>
                  </a:schemeClr>
                </a:solidFill>
              </a:rPr>
              <a:t>and so the Jewish leaders said to the man who had been healed, “It is the Sabbath; the law forbids you to carry your mat.”</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5:1-18</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37741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75280"/>
            <a:ext cx="4963886" cy="6401753"/>
          </a:xfrm>
          <a:prstGeom prst="rect">
            <a:avLst/>
          </a:prstGeom>
          <a:noFill/>
        </p:spPr>
        <p:txBody>
          <a:bodyPr wrap="square" rtlCol="0">
            <a:spAutoFit/>
          </a:bodyPr>
          <a:lstStyle/>
          <a:p>
            <a:pPr algn="ctr"/>
            <a:r>
              <a:rPr lang="en-US" sz="5400" dirty="0">
                <a:solidFill>
                  <a:schemeClr val="accent1">
                    <a:lumMod val="75000"/>
                  </a:schemeClr>
                </a:solidFill>
              </a:rPr>
              <a:t>CURED</a:t>
            </a:r>
          </a:p>
          <a:p>
            <a:pPr algn="ctr"/>
            <a:endParaRPr lang="en-US" sz="5400" dirty="0">
              <a:solidFill>
                <a:schemeClr val="accent1">
                  <a:lumMod val="75000"/>
                </a:schemeClr>
              </a:solidFill>
            </a:endParaRPr>
          </a:p>
          <a:p>
            <a:pPr algn="ctr"/>
            <a:r>
              <a:rPr lang="en-US" sz="5400" dirty="0">
                <a:solidFill>
                  <a:schemeClr val="accent1">
                    <a:lumMod val="75000"/>
                  </a:schemeClr>
                </a:solidFill>
              </a:rPr>
              <a:t>HEALED</a:t>
            </a:r>
          </a:p>
          <a:p>
            <a:pPr algn="ctr"/>
            <a:endParaRPr lang="en-US" sz="5400" dirty="0">
              <a:solidFill>
                <a:schemeClr val="accent1">
                  <a:lumMod val="75000"/>
                </a:schemeClr>
              </a:solidFill>
            </a:endParaRPr>
          </a:p>
          <a:p>
            <a:pPr algn="ctr"/>
            <a:r>
              <a:rPr lang="en-US" sz="4400" dirty="0">
                <a:solidFill>
                  <a:schemeClr val="accent1">
                    <a:lumMod val="75000"/>
                  </a:schemeClr>
                </a:solidFill>
              </a:rPr>
              <a:t>NOW ABLE TO CARRY SOMETHING WHICH CARRIED HIM</a:t>
            </a: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04764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512624"/>
            <a:ext cx="4963886" cy="6186309"/>
          </a:xfrm>
          <a:prstGeom prst="rect">
            <a:avLst/>
          </a:prstGeom>
          <a:noFill/>
        </p:spPr>
        <p:txBody>
          <a:bodyPr wrap="square" rtlCol="0">
            <a:spAutoFit/>
          </a:bodyPr>
          <a:lstStyle/>
          <a:p>
            <a:pPr algn="ctr"/>
            <a:r>
              <a:rPr lang="en-US" sz="5400" dirty="0">
                <a:solidFill>
                  <a:schemeClr val="accent1">
                    <a:lumMod val="75000"/>
                  </a:schemeClr>
                </a:solidFill>
              </a:rPr>
              <a:t>BUT</a:t>
            </a:r>
          </a:p>
          <a:p>
            <a:pPr algn="ctr"/>
            <a:endParaRPr lang="en-US" sz="5400" dirty="0">
              <a:solidFill>
                <a:schemeClr val="accent1">
                  <a:lumMod val="75000"/>
                </a:schemeClr>
              </a:solidFill>
            </a:endParaRPr>
          </a:p>
          <a:p>
            <a:pPr algn="ctr"/>
            <a:r>
              <a:rPr lang="en-US" sz="5400" dirty="0">
                <a:solidFill>
                  <a:schemeClr val="accent1">
                    <a:lumMod val="75000"/>
                  </a:schemeClr>
                </a:solidFill>
              </a:rPr>
              <a:t>THIS IS JERUSALEM!</a:t>
            </a:r>
          </a:p>
          <a:p>
            <a:pPr algn="ctr"/>
            <a:endParaRPr lang="en-US" sz="5400" dirty="0">
              <a:solidFill>
                <a:schemeClr val="accent1">
                  <a:lumMod val="75000"/>
                </a:schemeClr>
              </a:solidFill>
            </a:endParaRPr>
          </a:p>
          <a:p>
            <a:pPr algn="ctr"/>
            <a:r>
              <a:rPr lang="en-US" sz="5400" dirty="0">
                <a:solidFill>
                  <a:schemeClr val="accent1">
                    <a:lumMod val="75000"/>
                  </a:schemeClr>
                </a:solidFill>
              </a:rPr>
              <a:t>WE HAVE PROTOCOLS!!</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70772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22914" y="58845"/>
            <a:ext cx="5268686" cy="6740307"/>
          </a:xfrm>
          <a:prstGeom prst="rect">
            <a:avLst/>
          </a:prstGeom>
          <a:noFill/>
        </p:spPr>
        <p:txBody>
          <a:bodyPr wrap="square" rtlCol="0">
            <a:spAutoFit/>
          </a:bodyPr>
          <a:lstStyle/>
          <a:p>
            <a:r>
              <a:rPr lang="en-US" sz="3600" b="1" baseline="30000" dirty="0">
                <a:solidFill>
                  <a:schemeClr val="accent1">
                    <a:lumMod val="75000"/>
                  </a:schemeClr>
                </a:solidFill>
              </a:rPr>
              <a:t>11 </a:t>
            </a:r>
            <a:r>
              <a:rPr lang="en-US" sz="3600" dirty="0">
                <a:solidFill>
                  <a:schemeClr val="accent1">
                    <a:lumMod val="75000"/>
                  </a:schemeClr>
                </a:solidFill>
              </a:rPr>
              <a:t>But he replied, “The man who made me well said to me, ‘Pick up your mat and walk.’ ”</a:t>
            </a:r>
          </a:p>
          <a:p>
            <a:r>
              <a:rPr lang="en-US" sz="3600" b="1" baseline="30000" dirty="0">
                <a:solidFill>
                  <a:schemeClr val="accent1">
                    <a:lumMod val="75000"/>
                  </a:schemeClr>
                </a:solidFill>
              </a:rPr>
              <a:t>12 </a:t>
            </a:r>
            <a:r>
              <a:rPr lang="en-US" sz="3600" dirty="0">
                <a:solidFill>
                  <a:schemeClr val="accent1">
                    <a:lumMod val="75000"/>
                  </a:schemeClr>
                </a:solidFill>
              </a:rPr>
              <a:t>So they asked him, “Who is this fellow who told you to pick it up and walk?”</a:t>
            </a:r>
          </a:p>
          <a:p>
            <a:r>
              <a:rPr lang="en-US" sz="3600" b="1" baseline="30000" dirty="0">
                <a:solidFill>
                  <a:schemeClr val="accent1">
                    <a:lumMod val="75000"/>
                  </a:schemeClr>
                </a:solidFill>
              </a:rPr>
              <a:t>13 </a:t>
            </a:r>
            <a:r>
              <a:rPr lang="en-US" sz="3600" dirty="0">
                <a:solidFill>
                  <a:schemeClr val="accent1">
                    <a:lumMod val="75000"/>
                  </a:schemeClr>
                </a:solidFill>
              </a:rPr>
              <a:t>The man who was healed had no idea who it was, for Jesus had slipped away into the crowd that was there.</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5:1-18</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391395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4020062" y="1859338"/>
            <a:ext cx="4963886" cy="3139321"/>
          </a:xfrm>
          <a:prstGeom prst="rect">
            <a:avLst/>
          </a:prstGeom>
          <a:noFill/>
        </p:spPr>
        <p:txBody>
          <a:bodyPr wrap="square" rtlCol="0">
            <a:spAutoFit/>
          </a:bodyPr>
          <a:lstStyle/>
          <a:p>
            <a:pPr algn="ctr"/>
            <a:r>
              <a:rPr lang="en-US" sz="6000" dirty="0">
                <a:solidFill>
                  <a:schemeClr val="accent1">
                    <a:lumMod val="75000"/>
                  </a:schemeClr>
                </a:solidFill>
              </a:rPr>
              <a:t>CAPERNAUM</a:t>
            </a:r>
          </a:p>
          <a:p>
            <a:pPr algn="ctr"/>
            <a:r>
              <a:rPr lang="en-US" sz="6000" dirty="0">
                <a:solidFill>
                  <a:schemeClr val="accent1">
                    <a:lumMod val="75000"/>
                  </a:schemeClr>
                </a:solidFill>
              </a:rPr>
              <a:t>NAZARETH</a:t>
            </a:r>
          </a:p>
          <a:p>
            <a:pPr algn="ctr"/>
            <a:r>
              <a:rPr lang="en-US" sz="6000" dirty="0">
                <a:solidFill>
                  <a:schemeClr val="accent1">
                    <a:lumMod val="75000"/>
                  </a:schemeClr>
                </a:solidFill>
              </a:rPr>
              <a:t>JERUSALEM</a:t>
            </a:r>
            <a:endParaRPr lang="en-US" sz="40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8" name="Picture 7">
            <a:extLst>
              <a:ext uri="{FF2B5EF4-FFF2-40B4-BE49-F238E27FC236}">
                <a16:creationId xmlns:a16="http://schemas.microsoft.com/office/drawing/2014/main" id="{48731E5D-DBF5-4541-9DD9-52A517D2B44C}"/>
              </a:ext>
            </a:extLst>
          </p:cNvPr>
          <p:cNvPicPr>
            <a:picLocks noChangeAspect="1"/>
          </p:cNvPicPr>
          <p:nvPr/>
        </p:nvPicPr>
        <p:blipFill>
          <a:blip r:embed="rId2"/>
          <a:stretch>
            <a:fillRect/>
          </a:stretch>
        </p:blipFill>
        <p:spPr>
          <a:xfrm>
            <a:off x="-3194" y="0"/>
            <a:ext cx="3359187" cy="2725148"/>
          </a:xfrm>
          <a:prstGeom prst="rect">
            <a:avLst/>
          </a:prstGeom>
        </p:spPr>
      </p:pic>
    </p:spTree>
    <p:extLst>
      <p:ext uri="{BB962C8B-B14F-4D97-AF65-F5344CB8AC3E}">
        <p14:creationId xmlns:p14="http://schemas.microsoft.com/office/powerpoint/2010/main" val="336490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59397" y="1339939"/>
            <a:ext cx="4963886" cy="4524315"/>
          </a:xfrm>
          <a:prstGeom prst="rect">
            <a:avLst/>
          </a:prstGeom>
          <a:noFill/>
        </p:spPr>
        <p:txBody>
          <a:bodyPr wrap="square" rtlCol="0">
            <a:spAutoFit/>
          </a:bodyPr>
          <a:lstStyle/>
          <a:p>
            <a:pPr algn="ctr"/>
            <a:r>
              <a:rPr lang="en-US" sz="5400" dirty="0">
                <a:solidFill>
                  <a:schemeClr val="accent1">
                    <a:lumMod val="75000"/>
                  </a:schemeClr>
                </a:solidFill>
              </a:rPr>
              <a:t>TESTIMONY ABOUT GOD</a:t>
            </a:r>
          </a:p>
          <a:p>
            <a:pPr algn="ctr"/>
            <a:r>
              <a:rPr lang="en-US" sz="5400" dirty="0">
                <a:solidFill>
                  <a:schemeClr val="accent1">
                    <a:lumMod val="75000"/>
                  </a:schemeClr>
                </a:solidFill>
              </a:rPr>
              <a:t>INDICTS</a:t>
            </a:r>
          </a:p>
          <a:p>
            <a:pPr algn="ctr"/>
            <a:r>
              <a:rPr lang="en-US" sz="5400" dirty="0">
                <a:solidFill>
                  <a:schemeClr val="accent1">
                    <a:lumMod val="75000"/>
                  </a:schemeClr>
                </a:solidFill>
              </a:rPr>
              <a:t>THE SPIRIT OF RELIGION</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706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606702" y="58845"/>
            <a:ext cx="5384898" cy="6370975"/>
          </a:xfrm>
          <a:prstGeom prst="rect">
            <a:avLst/>
          </a:prstGeom>
          <a:noFill/>
        </p:spPr>
        <p:txBody>
          <a:bodyPr wrap="square" rtlCol="0">
            <a:spAutoFit/>
          </a:bodyPr>
          <a:lstStyle/>
          <a:p>
            <a:r>
              <a:rPr lang="en-US" sz="3400" b="1" baseline="30000" dirty="0">
                <a:solidFill>
                  <a:schemeClr val="accent1">
                    <a:lumMod val="75000"/>
                  </a:schemeClr>
                </a:solidFill>
              </a:rPr>
              <a:t>14 </a:t>
            </a:r>
            <a:r>
              <a:rPr lang="en-US" sz="3400" dirty="0">
                <a:solidFill>
                  <a:schemeClr val="accent1">
                    <a:lumMod val="75000"/>
                  </a:schemeClr>
                </a:solidFill>
              </a:rPr>
              <a:t>Later Jesus found him at the temple and said to him, “See, you are well again. Stop sinning or something worse may happen to you.” </a:t>
            </a:r>
            <a:r>
              <a:rPr lang="en-US" sz="3400" b="1" baseline="30000" dirty="0">
                <a:solidFill>
                  <a:schemeClr val="accent1">
                    <a:lumMod val="75000"/>
                  </a:schemeClr>
                </a:solidFill>
              </a:rPr>
              <a:t>15 </a:t>
            </a:r>
            <a:r>
              <a:rPr lang="en-US" sz="3400" dirty="0">
                <a:solidFill>
                  <a:schemeClr val="accent1">
                    <a:lumMod val="75000"/>
                  </a:schemeClr>
                </a:solidFill>
              </a:rPr>
              <a:t>The man went away and told the Jewish leaders that it was Jesus who had made him well. (16) So because Jesus was doing these things on the Sabbath, the Jews persecuted him.</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5:1-18</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351377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59397" y="1997838"/>
            <a:ext cx="4963886" cy="2862322"/>
          </a:xfrm>
          <a:prstGeom prst="rect">
            <a:avLst/>
          </a:prstGeom>
          <a:noFill/>
        </p:spPr>
        <p:txBody>
          <a:bodyPr wrap="square" rtlCol="0">
            <a:spAutoFit/>
          </a:bodyPr>
          <a:lstStyle/>
          <a:p>
            <a:pPr algn="ctr"/>
            <a:r>
              <a:rPr lang="en-US" sz="5400" dirty="0">
                <a:solidFill>
                  <a:schemeClr val="accent1">
                    <a:lumMod val="75000"/>
                  </a:schemeClr>
                </a:solidFill>
              </a:rPr>
              <a:t>THE FINGER OF GOD</a:t>
            </a:r>
          </a:p>
          <a:p>
            <a:pPr algn="ctr"/>
            <a:r>
              <a:rPr lang="en-US" sz="5400" dirty="0">
                <a:solidFill>
                  <a:schemeClr val="accent1">
                    <a:lumMod val="75000"/>
                  </a:schemeClr>
                </a:solidFill>
              </a:rPr>
              <a:t>STIRS THINGS UP</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137026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22914" y="58845"/>
            <a:ext cx="5268686" cy="6524863"/>
          </a:xfrm>
          <a:prstGeom prst="rect">
            <a:avLst/>
          </a:prstGeom>
          <a:noFill/>
        </p:spPr>
        <p:txBody>
          <a:bodyPr wrap="square" rtlCol="0">
            <a:spAutoFit/>
          </a:bodyPr>
          <a:lstStyle/>
          <a:p>
            <a:r>
              <a:rPr lang="en-US" sz="3800" dirty="0">
                <a:solidFill>
                  <a:schemeClr val="accent1">
                    <a:lumMod val="75000"/>
                  </a:schemeClr>
                </a:solidFill>
              </a:rPr>
              <a:t>(17)  Jesus said to them, ‘My Father is always at work to this very day, and I, too, am working’  (18)  For this reason the Jews tried harder to kill him; not only was he breaking the Sabbath but he was even calling God his own Father, making himself equal with God.</a:t>
            </a: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419600"/>
            <a:ext cx="2503121" cy="2154436"/>
          </a:xfrm>
          <a:prstGeom prst="rect">
            <a:avLst/>
          </a:prstGeom>
          <a:noFill/>
        </p:spPr>
        <p:txBody>
          <a:bodyPr wrap="square" rtlCol="0">
            <a:spAutoFit/>
          </a:bodyPr>
          <a:lstStyle/>
          <a:p>
            <a:pPr algn="ctr"/>
            <a:r>
              <a:rPr lang="en-US" sz="8000" dirty="0">
                <a:solidFill>
                  <a:schemeClr val="accent2">
                    <a:lumMod val="75000"/>
                  </a:schemeClr>
                </a:solidFill>
              </a:rPr>
              <a:t>John</a:t>
            </a:r>
            <a:r>
              <a:rPr lang="en-US" sz="5400" dirty="0">
                <a:solidFill>
                  <a:srgbClr val="FFC000"/>
                </a:solidFill>
              </a:rPr>
              <a:t> </a:t>
            </a:r>
            <a:r>
              <a:rPr lang="en-US" sz="5400" dirty="0">
                <a:solidFill>
                  <a:schemeClr val="accent2">
                    <a:lumMod val="75000"/>
                  </a:schemeClr>
                </a:solidFill>
              </a:rPr>
              <a:t>5:1-18</a:t>
            </a:r>
          </a:p>
        </p:txBody>
      </p:sp>
      <p:pic>
        <p:nvPicPr>
          <p:cNvPr id="8" name="Picture 7">
            <a:extLst>
              <a:ext uri="{FF2B5EF4-FFF2-40B4-BE49-F238E27FC236}">
                <a16:creationId xmlns:a16="http://schemas.microsoft.com/office/drawing/2014/main" id="{B1DEF567-730E-48FC-9B29-E217CACE444D}"/>
              </a:ext>
            </a:extLst>
          </p:cNvPr>
          <p:cNvPicPr>
            <a:picLocks noChangeAspect="1"/>
          </p:cNvPicPr>
          <p:nvPr/>
        </p:nvPicPr>
        <p:blipFill>
          <a:blip r:embed="rId2"/>
          <a:stretch>
            <a:fillRect/>
          </a:stretch>
        </p:blipFill>
        <p:spPr>
          <a:xfrm>
            <a:off x="-396" y="-299"/>
            <a:ext cx="3399161" cy="2727170"/>
          </a:xfrm>
          <a:prstGeom prst="rect">
            <a:avLst/>
          </a:prstGeom>
        </p:spPr>
      </p:pic>
    </p:spTree>
    <p:extLst>
      <p:ext uri="{BB962C8B-B14F-4D97-AF65-F5344CB8AC3E}">
        <p14:creationId xmlns:p14="http://schemas.microsoft.com/office/powerpoint/2010/main" val="126918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59397" y="751343"/>
            <a:ext cx="4963886" cy="5355312"/>
          </a:xfrm>
          <a:prstGeom prst="rect">
            <a:avLst/>
          </a:prstGeom>
          <a:noFill/>
        </p:spPr>
        <p:txBody>
          <a:bodyPr wrap="square" rtlCol="0">
            <a:spAutoFit/>
          </a:bodyPr>
          <a:lstStyle/>
          <a:p>
            <a:pPr algn="ctr"/>
            <a:r>
              <a:rPr lang="en-US" sz="5400" dirty="0">
                <a:solidFill>
                  <a:schemeClr val="accent1">
                    <a:lumMod val="75000"/>
                  </a:schemeClr>
                </a:solidFill>
              </a:rPr>
              <a:t>THE CALLING OF GOD IS SO RADICAL IT INVITES HUMANITY INTO SONSHIP</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LAME</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182180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775719"/>
            <a:ext cx="4963886" cy="2862322"/>
          </a:xfrm>
          <a:prstGeom prst="rect">
            <a:avLst/>
          </a:prstGeom>
          <a:noFill/>
        </p:spPr>
        <p:txBody>
          <a:bodyPr wrap="square" rtlCol="0">
            <a:spAutoFit/>
          </a:bodyPr>
          <a:lstStyle/>
          <a:p>
            <a:pPr algn="ctr"/>
            <a:r>
              <a:rPr lang="en-US" sz="5400" dirty="0">
                <a:solidFill>
                  <a:schemeClr val="accent1">
                    <a:lumMod val="75000"/>
                  </a:schemeClr>
                </a:solidFill>
              </a:rPr>
              <a:t>Where are the paralyzed areas of your life?</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092979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006278"/>
            <a:ext cx="4963886" cy="4524315"/>
          </a:xfrm>
          <a:prstGeom prst="rect">
            <a:avLst/>
          </a:prstGeom>
          <a:noFill/>
        </p:spPr>
        <p:txBody>
          <a:bodyPr wrap="square" rtlCol="0">
            <a:spAutoFit/>
          </a:bodyPr>
          <a:lstStyle/>
          <a:p>
            <a:pPr algn="ctr"/>
            <a:r>
              <a:rPr lang="en-US" sz="5400" dirty="0">
                <a:solidFill>
                  <a:schemeClr val="accent1">
                    <a:lumMod val="75000"/>
                  </a:schemeClr>
                </a:solidFill>
              </a:rPr>
              <a:t>Where is the disconnect between your “want to” and your “what is”?</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74814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590780"/>
            <a:ext cx="4963886" cy="6186309"/>
          </a:xfrm>
          <a:prstGeom prst="rect">
            <a:avLst/>
          </a:prstGeom>
          <a:noFill/>
        </p:spPr>
        <p:txBody>
          <a:bodyPr wrap="square" rtlCol="0">
            <a:spAutoFit/>
          </a:bodyPr>
          <a:lstStyle/>
          <a:p>
            <a:pPr algn="ctr"/>
            <a:r>
              <a:rPr lang="en-US" sz="5400" dirty="0">
                <a:solidFill>
                  <a:schemeClr val="accent1">
                    <a:lumMod val="75000"/>
                  </a:schemeClr>
                </a:solidFill>
              </a:rPr>
              <a:t>What is the argument in your mind and what is the simple question of the Word of God?</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769870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006278"/>
            <a:ext cx="4963886" cy="4524315"/>
          </a:xfrm>
          <a:prstGeom prst="rect">
            <a:avLst/>
          </a:prstGeom>
          <a:noFill/>
        </p:spPr>
        <p:txBody>
          <a:bodyPr wrap="square" rtlCol="0">
            <a:spAutoFit/>
          </a:bodyPr>
          <a:lstStyle/>
          <a:p>
            <a:pPr algn="ctr"/>
            <a:r>
              <a:rPr lang="en-US" sz="5400" dirty="0">
                <a:solidFill>
                  <a:schemeClr val="accent1">
                    <a:lumMod val="75000"/>
                  </a:schemeClr>
                </a:solidFill>
              </a:rPr>
              <a:t>Where is doubt and fear and unbelief pressing in on your ‘NERVE’?</a:t>
            </a:r>
            <a:endParaRPr lang="en-US" sz="44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246783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313780"/>
            <a:ext cx="4963886" cy="59093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Vision Church wants to be just like Capernaum in the following ways</a:t>
            </a:r>
            <a:endParaRPr kumimoji="0" lang="en-US" sz="4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A231F"/>
                </a:solidFill>
                <a:effectLst/>
                <a:uLnTx/>
                <a:uFillTx/>
                <a:latin typeface="Calibri" panose="020F0502020204030204"/>
                <a:ea typeface="+mn-ea"/>
                <a:cs typeface="+mn-cs"/>
              </a:rPr>
              <a:t>REVIEW</a:t>
            </a:r>
          </a:p>
        </p:txBody>
      </p:sp>
      <p:pic>
        <p:nvPicPr>
          <p:cNvPr id="9" name="Picture 8">
            <a:extLst>
              <a:ext uri="{FF2B5EF4-FFF2-40B4-BE49-F238E27FC236}">
                <a16:creationId xmlns:a16="http://schemas.microsoft.com/office/drawing/2014/main" id="{F0870BBE-57E9-4CC7-AA0B-D96050416483}"/>
              </a:ext>
            </a:extLst>
          </p:cNvPr>
          <p:cNvPicPr>
            <a:picLocks noChangeAspect="1"/>
          </p:cNvPicPr>
          <p:nvPr/>
        </p:nvPicPr>
        <p:blipFill>
          <a:blip r:embed="rId2"/>
          <a:stretch>
            <a:fillRect/>
          </a:stretch>
        </p:blipFill>
        <p:spPr>
          <a:xfrm>
            <a:off x="-7257" y="-298"/>
            <a:ext cx="3360057" cy="2727169"/>
          </a:xfrm>
          <a:prstGeom prst="rect">
            <a:avLst/>
          </a:prstGeom>
        </p:spPr>
      </p:pic>
    </p:spTree>
    <p:extLst>
      <p:ext uri="{BB962C8B-B14F-4D97-AF65-F5344CB8AC3E}">
        <p14:creationId xmlns:p14="http://schemas.microsoft.com/office/powerpoint/2010/main" val="222323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375335"/>
            <a:ext cx="4963886" cy="5786199"/>
          </a:xfrm>
          <a:prstGeom prst="rect">
            <a:avLst/>
          </a:prstGeom>
          <a:noFill/>
        </p:spPr>
        <p:txBody>
          <a:bodyPr wrap="square" rtlCol="0">
            <a:spAutoFit/>
          </a:bodyPr>
          <a:lstStyle/>
          <a:p>
            <a:pPr algn="ctr"/>
            <a:r>
              <a:rPr lang="en-US" sz="4400" dirty="0">
                <a:solidFill>
                  <a:schemeClr val="accent1">
                    <a:lumMod val="75000"/>
                  </a:schemeClr>
                </a:solidFill>
              </a:rPr>
              <a:t>On the shore of a lake.</a:t>
            </a:r>
          </a:p>
          <a:p>
            <a:pPr algn="ctr"/>
            <a:endParaRPr lang="en-US" sz="4400" dirty="0">
              <a:solidFill>
                <a:schemeClr val="accent1">
                  <a:lumMod val="75000"/>
                </a:schemeClr>
              </a:solidFill>
            </a:endParaRPr>
          </a:p>
          <a:p>
            <a:pPr algn="ctr"/>
            <a:r>
              <a:rPr lang="en-US" sz="4400" dirty="0">
                <a:solidFill>
                  <a:schemeClr val="accent1">
                    <a:lumMod val="75000"/>
                  </a:schemeClr>
                </a:solidFill>
              </a:rPr>
              <a:t>Open-hearted to Jesus.</a:t>
            </a:r>
          </a:p>
          <a:p>
            <a:pPr algn="ctr"/>
            <a:endParaRPr lang="en-US" sz="4400" dirty="0">
              <a:solidFill>
                <a:schemeClr val="accent1">
                  <a:lumMod val="75000"/>
                </a:schemeClr>
              </a:solidFill>
            </a:endParaRPr>
          </a:p>
          <a:p>
            <a:pPr algn="ctr"/>
            <a:r>
              <a:rPr lang="en-US" sz="4400" dirty="0">
                <a:solidFill>
                  <a:schemeClr val="accent1">
                    <a:lumMod val="75000"/>
                  </a:schemeClr>
                </a:solidFill>
              </a:rPr>
              <a:t>Seeing great grace poured out.</a:t>
            </a:r>
            <a:endParaRPr lang="en-US" sz="28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9" name="Picture 8">
            <a:extLst>
              <a:ext uri="{FF2B5EF4-FFF2-40B4-BE49-F238E27FC236}">
                <a16:creationId xmlns:a16="http://schemas.microsoft.com/office/drawing/2014/main" id="{F0870BBE-57E9-4CC7-AA0B-D96050416483}"/>
              </a:ext>
            </a:extLst>
          </p:cNvPr>
          <p:cNvPicPr>
            <a:picLocks noChangeAspect="1"/>
          </p:cNvPicPr>
          <p:nvPr/>
        </p:nvPicPr>
        <p:blipFill>
          <a:blip r:embed="rId2"/>
          <a:stretch>
            <a:fillRect/>
          </a:stretch>
        </p:blipFill>
        <p:spPr>
          <a:xfrm>
            <a:off x="-7257" y="-298"/>
            <a:ext cx="3360057" cy="2727169"/>
          </a:xfrm>
          <a:prstGeom prst="rect">
            <a:avLst/>
          </a:prstGeom>
        </p:spPr>
      </p:pic>
    </p:spTree>
    <p:extLst>
      <p:ext uri="{BB962C8B-B14F-4D97-AF65-F5344CB8AC3E}">
        <p14:creationId xmlns:p14="http://schemas.microsoft.com/office/powerpoint/2010/main" val="195004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498446"/>
            <a:ext cx="4963886" cy="6186309"/>
          </a:xfrm>
          <a:prstGeom prst="rect">
            <a:avLst/>
          </a:prstGeom>
          <a:noFill/>
        </p:spPr>
        <p:txBody>
          <a:bodyPr wrap="square" rtlCol="0">
            <a:spAutoFit/>
          </a:bodyPr>
          <a:lstStyle/>
          <a:p>
            <a:pPr algn="ctr"/>
            <a:r>
              <a:rPr lang="en-US" sz="5400" dirty="0">
                <a:solidFill>
                  <a:schemeClr val="accent1">
                    <a:lumMod val="75000"/>
                  </a:schemeClr>
                </a:solidFill>
              </a:rPr>
              <a:t>ALL THE GRACE OF HEAVEN AVAILABLE</a:t>
            </a:r>
          </a:p>
          <a:p>
            <a:pPr algn="ctr"/>
            <a:endParaRPr lang="en-US" sz="5400" dirty="0">
              <a:solidFill>
                <a:schemeClr val="accent1">
                  <a:lumMod val="75000"/>
                </a:schemeClr>
              </a:solidFill>
            </a:endParaRPr>
          </a:p>
          <a:p>
            <a:pPr algn="ctr"/>
            <a:r>
              <a:rPr lang="en-US" sz="5400" dirty="0">
                <a:solidFill>
                  <a:schemeClr val="accent1">
                    <a:lumMod val="75000"/>
                  </a:schemeClr>
                </a:solidFill>
              </a:rPr>
              <a:t>FAITH IS THE GREAT CONNECTOR</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10" name="Picture 9">
            <a:extLst>
              <a:ext uri="{FF2B5EF4-FFF2-40B4-BE49-F238E27FC236}">
                <a16:creationId xmlns:a16="http://schemas.microsoft.com/office/drawing/2014/main" id="{0A0F3E85-1C61-44B2-BC93-90941FB9F0FA}"/>
              </a:ext>
            </a:extLst>
          </p:cNvPr>
          <p:cNvPicPr>
            <a:picLocks noChangeAspect="1"/>
          </p:cNvPicPr>
          <p:nvPr/>
        </p:nvPicPr>
        <p:blipFill>
          <a:blip r:embed="rId2"/>
          <a:stretch>
            <a:fillRect/>
          </a:stretch>
        </p:blipFill>
        <p:spPr>
          <a:xfrm>
            <a:off x="-396" y="-297"/>
            <a:ext cx="3352800" cy="2727168"/>
          </a:xfrm>
          <a:prstGeom prst="rect">
            <a:avLst/>
          </a:prstGeom>
        </p:spPr>
      </p:pic>
    </p:spTree>
    <p:extLst>
      <p:ext uri="{BB962C8B-B14F-4D97-AF65-F5344CB8AC3E}">
        <p14:creationId xmlns:p14="http://schemas.microsoft.com/office/powerpoint/2010/main" val="86681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59397" y="1997838"/>
            <a:ext cx="4963886" cy="36933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FAITH willing to acknowledge God in the tiniest way.</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A231F"/>
                </a:solidFill>
                <a:effectLst/>
                <a:uLnTx/>
                <a:uFillTx/>
                <a:latin typeface="Calibri" panose="020F0502020204030204"/>
                <a:ea typeface="+mn-ea"/>
                <a:cs typeface="+mn-cs"/>
              </a:rPr>
              <a:t>REVIEW</a:t>
            </a:r>
          </a:p>
        </p:txBody>
      </p:sp>
      <p:pic>
        <p:nvPicPr>
          <p:cNvPr id="2" name="Picture 1">
            <a:extLst>
              <a:ext uri="{FF2B5EF4-FFF2-40B4-BE49-F238E27FC236}">
                <a16:creationId xmlns:a16="http://schemas.microsoft.com/office/drawing/2014/main" id="{F8ED1BD4-C8C0-4461-B87C-1B0557B3A326}"/>
              </a:ext>
            </a:extLst>
          </p:cNvPr>
          <p:cNvPicPr>
            <a:picLocks noChangeAspect="1"/>
          </p:cNvPicPr>
          <p:nvPr/>
        </p:nvPicPr>
        <p:blipFill>
          <a:blip r:embed="rId2"/>
          <a:stretch>
            <a:fillRect/>
          </a:stretch>
        </p:blipFill>
        <p:spPr>
          <a:xfrm>
            <a:off x="-146" y="0"/>
            <a:ext cx="3353091" cy="2725148"/>
          </a:xfrm>
          <a:prstGeom prst="rect">
            <a:avLst/>
          </a:prstGeom>
        </p:spPr>
      </p:pic>
    </p:spTree>
    <p:extLst>
      <p:ext uri="{BB962C8B-B14F-4D97-AF65-F5344CB8AC3E}">
        <p14:creationId xmlns:p14="http://schemas.microsoft.com/office/powerpoint/2010/main" val="108228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166841"/>
            <a:ext cx="4963886"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FAITH that is willing to accept God’s Word as the ultimate authority.</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A231F"/>
                </a:solidFill>
                <a:effectLst/>
                <a:uLnTx/>
                <a:uFillTx/>
                <a:latin typeface="Calibri" panose="020F0502020204030204"/>
                <a:ea typeface="+mn-ea"/>
                <a:cs typeface="+mn-cs"/>
              </a:rPr>
              <a:t>REVIEW</a:t>
            </a:r>
          </a:p>
        </p:txBody>
      </p:sp>
      <p:pic>
        <p:nvPicPr>
          <p:cNvPr id="2" name="Picture 1">
            <a:extLst>
              <a:ext uri="{FF2B5EF4-FFF2-40B4-BE49-F238E27FC236}">
                <a16:creationId xmlns:a16="http://schemas.microsoft.com/office/drawing/2014/main" id="{F8ED1BD4-C8C0-4461-B87C-1B0557B3A326}"/>
              </a:ext>
            </a:extLst>
          </p:cNvPr>
          <p:cNvPicPr>
            <a:picLocks noChangeAspect="1"/>
          </p:cNvPicPr>
          <p:nvPr/>
        </p:nvPicPr>
        <p:blipFill>
          <a:blip r:embed="rId2"/>
          <a:stretch>
            <a:fillRect/>
          </a:stretch>
        </p:blipFill>
        <p:spPr>
          <a:xfrm>
            <a:off x="-146" y="0"/>
            <a:ext cx="3353091" cy="2725148"/>
          </a:xfrm>
          <a:prstGeom prst="rect">
            <a:avLst/>
          </a:prstGeom>
        </p:spPr>
      </p:pic>
    </p:spTree>
    <p:extLst>
      <p:ext uri="{BB962C8B-B14F-4D97-AF65-F5344CB8AC3E}">
        <p14:creationId xmlns:p14="http://schemas.microsoft.com/office/powerpoint/2010/main" val="100923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714163"/>
            <a:ext cx="4963886" cy="36933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FAITH that assaults the situation until GRACE happens</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rgbClr val="8A231F"/>
                </a:solidFill>
                <a:latin typeface="Calibri" panose="020F0502020204030204"/>
              </a:rPr>
              <a:t>REVIEW</a:t>
            </a:r>
            <a:endParaRPr kumimoji="0" lang="en-US" sz="4000" b="0" i="0" u="none" strike="noStrike" kern="1200" cap="none" spc="0" normalizeH="0" baseline="0" noProof="0" dirty="0">
              <a:ln>
                <a:noFill/>
              </a:ln>
              <a:solidFill>
                <a:srgbClr val="8A231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8ED1BD4-C8C0-4461-B87C-1B0557B3A326}"/>
              </a:ext>
            </a:extLst>
          </p:cNvPr>
          <p:cNvPicPr>
            <a:picLocks noChangeAspect="1"/>
          </p:cNvPicPr>
          <p:nvPr/>
        </p:nvPicPr>
        <p:blipFill>
          <a:blip r:embed="rId2"/>
          <a:stretch>
            <a:fillRect/>
          </a:stretch>
        </p:blipFill>
        <p:spPr>
          <a:xfrm>
            <a:off x="-146" y="0"/>
            <a:ext cx="3353091" cy="2725148"/>
          </a:xfrm>
          <a:prstGeom prst="rect">
            <a:avLst/>
          </a:prstGeom>
        </p:spPr>
      </p:pic>
    </p:spTree>
    <p:extLst>
      <p:ext uri="{BB962C8B-B14F-4D97-AF65-F5344CB8AC3E}">
        <p14:creationId xmlns:p14="http://schemas.microsoft.com/office/powerpoint/2010/main" val="215563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773516" y="1421775"/>
            <a:ext cx="4963886" cy="3693319"/>
          </a:xfrm>
          <a:prstGeom prst="rect">
            <a:avLst/>
          </a:prstGeom>
          <a:noFill/>
        </p:spPr>
        <p:txBody>
          <a:bodyPr wrap="square" rtlCol="0">
            <a:spAutoFit/>
          </a:bodyPr>
          <a:lstStyle/>
          <a:p>
            <a:pPr algn="ctr"/>
            <a:r>
              <a:rPr lang="en-US" sz="5400" dirty="0">
                <a:solidFill>
                  <a:schemeClr val="accent1">
                    <a:lumMod val="75000"/>
                  </a:schemeClr>
                </a:solidFill>
              </a:rPr>
              <a:t>JERUSALEM NEEDS SOME VERY SPECIFIC MINISTRY</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INTRO</a:t>
            </a:r>
          </a:p>
        </p:txBody>
      </p:sp>
      <p:pic>
        <p:nvPicPr>
          <p:cNvPr id="9" name="Picture 8">
            <a:extLst>
              <a:ext uri="{FF2B5EF4-FFF2-40B4-BE49-F238E27FC236}">
                <a16:creationId xmlns:a16="http://schemas.microsoft.com/office/drawing/2014/main" id="{35BB2092-A366-4209-9301-5CA28F60D61B}"/>
              </a:ext>
            </a:extLst>
          </p:cNvPr>
          <p:cNvPicPr>
            <a:picLocks noChangeAspect="1"/>
          </p:cNvPicPr>
          <p:nvPr/>
        </p:nvPicPr>
        <p:blipFill>
          <a:blip r:embed="rId2"/>
          <a:stretch>
            <a:fillRect/>
          </a:stretch>
        </p:blipFill>
        <p:spPr>
          <a:xfrm>
            <a:off x="-396" y="-46994"/>
            <a:ext cx="3366919" cy="2773866"/>
          </a:xfrm>
          <a:prstGeom prst="rect">
            <a:avLst/>
          </a:prstGeom>
        </p:spPr>
      </p:pic>
    </p:spTree>
    <p:extLst>
      <p:ext uri="{BB962C8B-B14F-4D97-AF65-F5344CB8AC3E}">
        <p14:creationId xmlns:p14="http://schemas.microsoft.com/office/powerpoint/2010/main" val="876903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345</Words>
  <Application>Microsoft Office PowerPoint</Application>
  <PresentationFormat>On-screen Show (4:3)</PresentationFormat>
  <Paragraphs>98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Adobe Garamond 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Webmaster VCAG</dc:creator>
  <cp:lastModifiedBy>Douglas Martin</cp:lastModifiedBy>
  <cp:revision>42</cp:revision>
  <cp:lastPrinted>2019-09-01T14:04:56Z</cp:lastPrinted>
  <dcterms:created xsi:type="dcterms:W3CDTF">2019-08-07T14:36:19Z</dcterms:created>
  <dcterms:modified xsi:type="dcterms:W3CDTF">2019-09-08T14:13:34Z</dcterms:modified>
</cp:coreProperties>
</file>