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 id="261" r:id="rId7"/>
    <p:sldId id="275" r:id="rId8"/>
    <p:sldId id="262" r:id="rId9"/>
    <p:sldId id="263" r:id="rId10"/>
    <p:sldId id="264" r:id="rId11"/>
    <p:sldId id="265" r:id="rId12"/>
    <p:sldId id="276" r:id="rId13"/>
    <p:sldId id="266" r:id="rId14"/>
    <p:sldId id="267" r:id="rId15"/>
    <p:sldId id="268" r:id="rId16"/>
    <p:sldId id="269" r:id="rId17"/>
    <p:sldId id="270" r:id="rId18"/>
    <p:sldId id="271" r:id="rId19"/>
    <p:sldId id="277" r:id="rId20"/>
    <p:sldId id="283" r:id="rId21"/>
    <p:sldId id="272" r:id="rId22"/>
    <p:sldId id="280" r:id="rId23"/>
    <p:sldId id="281" r:id="rId24"/>
    <p:sldId id="282" r:id="rId25"/>
    <p:sldId id="279" r:id="rId26"/>
    <p:sldId id="278" r:id="rId27"/>
    <p:sldId id="274" r:id="rId28"/>
    <p:sldId id="273" r:id="rId29"/>
    <p:sldId id="284" r:id="rId30"/>
    <p:sldId id="285" r:id="rId31"/>
    <p:sldId id="286" r:id="rId32"/>
    <p:sldId id="287"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231F"/>
    <a:srgbClr val="800000"/>
    <a:srgbClr val="660033"/>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44" d="100"/>
          <a:sy n="44" d="100"/>
        </p:scale>
        <p:origin x="11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0DD1A55-7B36-407E-87E0-A48B4827F649}" type="datetimeFigureOut">
              <a:rPr lang="en-US" smtClean="0"/>
              <a:t>8/18/2019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CABFF8-0717-4A75-899D-287E21CC984B}" type="slidenum">
              <a:rPr lang="en-US" smtClean="0"/>
              <a:t>‹#›</a:t>
            </a:fld>
            <a:endParaRPr lang="en-US"/>
          </a:p>
        </p:txBody>
      </p:sp>
    </p:spTree>
    <p:extLst>
      <p:ext uri="{BB962C8B-B14F-4D97-AF65-F5344CB8AC3E}">
        <p14:creationId xmlns:p14="http://schemas.microsoft.com/office/powerpoint/2010/main" val="628400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DD1A55-7B36-407E-87E0-A48B4827F649}" type="datetimeFigureOut">
              <a:rPr lang="en-US" smtClean="0"/>
              <a:t>8/18/2019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CABFF8-0717-4A75-899D-287E21CC984B}" type="slidenum">
              <a:rPr lang="en-US" smtClean="0"/>
              <a:t>‹#›</a:t>
            </a:fld>
            <a:endParaRPr lang="en-US"/>
          </a:p>
        </p:txBody>
      </p:sp>
    </p:spTree>
    <p:extLst>
      <p:ext uri="{BB962C8B-B14F-4D97-AF65-F5344CB8AC3E}">
        <p14:creationId xmlns:p14="http://schemas.microsoft.com/office/powerpoint/2010/main" val="3182427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DD1A55-7B36-407E-87E0-A48B4827F649}" type="datetimeFigureOut">
              <a:rPr lang="en-US" smtClean="0"/>
              <a:t>8/18/2019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CABFF8-0717-4A75-899D-287E21CC984B}" type="slidenum">
              <a:rPr lang="en-US" smtClean="0"/>
              <a:t>‹#›</a:t>
            </a:fld>
            <a:endParaRPr lang="en-US"/>
          </a:p>
        </p:txBody>
      </p:sp>
    </p:spTree>
    <p:extLst>
      <p:ext uri="{BB962C8B-B14F-4D97-AF65-F5344CB8AC3E}">
        <p14:creationId xmlns:p14="http://schemas.microsoft.com/office/powerpoint/2010/main" val="837189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DD1A55-7B36-407E-87E0-A48B4827F649}" type="datetimeFigureOut">
              <a:rPr lang="en-US" smtClean="0"/>
              <a:t>8/18/2019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CABFF8-0717-4A75-899D-287E21CC984B}" type="slidenum">
              <a:rPr lang="en-US" smtClean="0"/>
              <a:t>‹#›</a:t>
            </a:fld>
            <a:endParaRPr lang="en-US"/>
          </a:p>
        </p:txBody>
      </p:sp>
    </p:spTree>
    <p:extLst>
      <p:ext uri="{BB962C8B-B14F-4D97-AF65-F5344CB8AC3E}">
        <p14:creationId xmlns:p14="http://schemas.microsoft.com/office/powerpoint/2010/main" val="294327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DD1A55-7B36-407E-87E0-A48B4827F649}" type="datetimeFigureOut">
              <a:rPr lang="en-US" smtClean="0"/>
              <a:t>8/18/2019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CABFF8-0717-4A75-899D-287E21CC984B}" type="slidenum">
              <a:rPr lang="en-US" smtClean="0"/>
              <a:t>‹#›</a:t>
            </a:fld>
            <a:endParaRPr lang="en-US"/>
          </a:p>
        </p:txBody>
      </p:sp>
    </p:spTree>
    <p:extLst>
      <p:ext uri="{BB962C8B-B14F-4D97-AF65-F5344CB8AC3E}">
        <p14:creationId xmlns:p14="http://schemas.microsoft.com/office/powerpoint/2010/main" val="116472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DD1A55-7B36-407E-87E0-A48B4827F649}" type="datetimeFigureOut">
              <a:rPr lang="en-US" smtClean="0"/>
              <a:t>8/18/2019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CABFF8-0717-4A75-899D-287E21CC984B}" type="slidenum">
              <a:rPr lang="en-US" smtClean="0"/>
              <a:t>‹#›</a:t>
            </a:fld>
            <a:endParaRPr lang="en-US"/>
          </a:p>
        </p:txBody>
      </p:sp>
    </p:spTree>
    <p:extLst>
      <p:ext uri="{BB962C8B-B14F-4D97-AF65-F5344CB8AC3E}">
        <p14:creationId xmlns:p14="http://schemas.microsoft.com/office/powerpoint/2010/main" val="2508246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DD1A55-7B36-407E-87E0-A48B4827F649}" type="datetimeFigureOut">
              <a:rPr lang="en-US" smtClean="0"/>
              <a:t>8/18/2019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CABFF8-0717-4A75-899D-287E21CC984B}" type="slidenum">
              <a:rPr lang="en-US" smtClean="0"/>
              <a:t>‹#›</a:t>
            </a:fld>
            <a:endParaRPr lang="en-US"/>
          </a:p>
        </p:txBody>
      </p:sp>
    </p:spTree>
    <p:extLst>
      <p:ext uri="{BB962C8B-B14F-4D97-AF65-F5344CB8AC3E}">
        <p14:creationId xmlns:p14="http://schemas.microsoft.com/office/powerpoint/2010/main" val="2790518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0DD1A55-7B36-407E-87E0-A48B4827F649}" type="datetimeFigureOut">
              <a:rPr lang="en-US" smtClean="0"/>
              <a:t>8/18/2019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CABFF8-0717-4A75-899D-287E21CC984B}" type="slidenum">
              <a:rPr lang="en-US" smtClean="0"/>
              <a:t>‹#›</a:t>
            </a:fld>
            <a:endParaRPr lang="en-US"/>
          </a:p>
        </p:txBody>
      </p:sp>
    </p:spTree>
    <p:extLst>
      <p:ext uri="{BB962C8B-B14F-4D97-AF65-F5344CB8AC3E}">
        <p14:creationId xmlns:p14="http://schemas.microsoft.com/office/powerpoint/2010/main" val="177311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DD1A55-7B36-407E-87E0-A48B4827F649}" type="datetimeFigureOut">
              <a:rPr lang="en-US" smtClean="0"/>
              <a:t>8/18/2019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CABFF8-0717-4A75-899D-287E21CC984B}" type="slidenum">
              <a:rPr lang="en-US" smtClean="0"/>
              <a:t>‹#›</a:t>
            </a:fld>
            <a:endParaRPr lang="en-US"/>
          </a:p>
        </p:txBody>
      </p:sp>
    </p:spTree>
    <p:extLst>
      <p:ext uri="{BB962C8B-B14F-4D97-AF65-F5344CB8AC3E}">
        <p14:creationId xmlns:p14="http://schemas.microsoft.com/office/powerpoint/2010/main" val="276740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0DD1A55-7B36-407E-87E0-A48B4827F649}" type="datetimeFigureOut">
              <a:rPr lang="en-US" smtClean="0"/>
              <a:t>8/18/2019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CABFF8-0717-4A75-899D-287E21CC984B}" type="slidenum">
              <a:rPr lang="en-US" smtClean="0"/>
              <a:t>‹#›</a:t>
            </a:fld>
            <a:endParaRPr lang="en-US"/>
          </a:p>
        </p:txBody>
      </p:sp>
    </p:spTree>
    <p:extLst>
      <p:ext uri="{BB962C8B-B14F-4D97-AF65-F5344CB8AC3E}">
        <p14:creationId xmlns:p14="http://schemas.microsoft.com/office/powerpoint/2010/main" val="2508321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0DD1A55-7B36-407E-87E0-A48B4827F649}" type="datetimeFigureOut">
              <a:rPr lang="en-US" smtClean="0"/>
              <a:t>8/18/2019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CABFF8-0717-4A75-899D-287E21CC984B}" type="slidenum">
              <a:rPr lang="en-US" smtClean="0"/>
              <a:t>‹#›</a:t>
            </a:fld>
            <a:endParaRPr lang="en-US"/>
          </a:p>
        </p:txBody>
      </p:sp>
    </p:spTree>
    <p:extLst>
      <p:ext uri="{BB962C8B-B14F-4D97-AF65-F5344CB8AC3E}">
        <p14:creationId xmlns:p14="http://schemas.microsoft.com/office/powerpoint/2010/main" val="2649031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DD1A55-7B36-407E-87E0-A48B4827F649}" type="datetimeFigureOut">
              <a:rPr lang="en-US" smtClean="0"/>
              <a:t>8/18/2019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CABFF8-0717-4A75-899D-287E21CC984B}" type="slidenum">
              <a:rPr lang="en-US" smtClean="0"/>
              <a:t>‹#›</a:t>
            </a:fld>
            <a:endParaRPr lang="en-US"/>
          </a:p>
        </p:txBody>
      </p:sp>
    </p:spTree>
    <p:extLst>
      <p:ext uri="{BB962C8B-B14F-4D97-AF65-F5344CB8AC3E}">
        <p14:creationId xmlns:p14="http://schemas.microsoft.com/office/powerpoint/2010/main" val="42626845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biblegateway.com/passage/?search=Luke+4%3A16-30&amp;version=NIV#fen-NIV-25083a"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biblegateway.com/passage/?search=Luke+4%3A16-30&amp;version=NIV#fen-NIV-25091b"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biblegateway.com/passage/?search=2+Samuel+5-8&amp;version=NIV#fen-NIV-8141a"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4683553-F19B-4F36-980D-8971AA7ECE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a:extLst>
              <a:ext uri="{FF2B5EF4-FFF2-40B4-BE49-F238E27FC236}">
                <a16:creationId xmlns:a16="http://schemas.microsoft.com/office/drawing/2014/main" id="{FF91932B-C7EF-4AC5-85B3-9E7E726A495B}"/>
              </a:ext>
            </a:extLst>
          </p:cNvPr>
          <p:cNvSpPr txBox="1"/>
          <p:nvPr/>
        </p:nvSpPr>
        <p:spPr>
          <a:xfrm>
            <a:off x="148857" y="4475784"/>
            <a:ext cx="5050464" cy="1754326"/>
          </a:xfrm>
          <a:prstGeom prst="rect">
            <a:avLst/>
          </a:prstGeom>
          <a:noFill/>
        </p:spPr>
        <p:txBody>
          <a:bodyPr wrap="square" rtlCol="0">
            <a:spAutoFit/>
          </a:bodyPr>
          <a:lstStyle/>
          <a:p>
            <a:r>
              <a:rPr lang="en-US" sz="5400" i="1" dirty="0">
                <a:solidFill>
                  <a:srgbClr val="002060"/>
                </a:solidFill>
                <a:effectLst>
                  <a:outerShdw blurRad="38100" dist="38100" dir="2700000" algn="tl">
                    <a:srgbClr val="000000">
                      <a:alpha val="43137"/>
                    </a:srgbClr>
                  </a:outerShdw>
                </a:effectLst>
                <a:latin typeface="Adobe Garamond Pro" panose="02020502060506020403" pitchFamily="18" charset="0"/>
              </a:rPr>
              <a:t>TALE OF 3 CITIES</a:t>
            </a:r>
            <a:endParaRPr lang="en-US" sz="5400" i="1" dirty="0">
              <a:solidFill>
                <a:srgbClr val="660033"/>
              </a:solidFill>
              <a:effectLst>
                <a:outerShdw blurRad="38100" dist="38100" dir="2700000" algn="tl">
                  <a:srgbClr val="000000">
                    <a:alpha val="43137"/>
                  </a:srgbClr>
                </a:outerShdw>
              </a:effectLst>
              <a:latin typeface="Adobe Garamond Pro" panose="02020502060506020403" pitchFamily="18" charset="0"/>
            </a:endParaRPr>
          </a:p>
        </p:txBody>
      </p:sp>
      <p:sp>
        <p:nvSpPr>
          <p:cNvPr id="2" name="TextBox 1">
            <a:extLst>
              <a:ext uri="{FF2B5EF4-FFF2-40B4-BE49-F238E27FC236}">
                <a16:creationId xmlns:a16="http://schemas.microsoft.com/office/drawing/2014/main" id="{8F626C36-10FB-4341-A75C-90AC5F557751}"/>
              </a:ext>
            </a:extLst>
          </p:cNvPr>
          <p:cNvSpPr txBox="1"/>
          <p:nvPr/>
        </p:nvSpPr>
        <p:spPr>
          <a:xfrm>
            <a:off x="3689498" y="2923954"/>
            <a:ext cx="344219" cy="1323439"/>
          </a:xfrm>
          <a:prstGeom prst="rect">
            <a:avLst/>
          </a:prstGeom>
          <a:noFill/>
        </p:spPr>
        <p:txBody>
          <a:bodyPr wrap="square" rtlCol="0">
            <a:spAutoFit/>
          </a:bodyPr>
          <a:lstStyle/>
          <a:p>
            <a:r>
              <a:rPr lang="en-US" sz="8000" dirty="0">
                <a:solidFill>
                  <a:srgbClr val="800000"/>
                </a:solidFill>
                <a:latin typeface="Adobe Garamond Pro" panose="02020502060506020403" pitchFamily="18" charset="0"/>
              </a:rPr>
              <a:t>:</a:t>
            </a:r>
          </a:p>
        </p:txBody>
      </p:sp>
    </p:spTree>
    <p:extLst>
      <p:ext uri="{BB962C8B-B14F-4D97-AF65-F5344CB8AC3E}">
        <p14:creationId xmlns:p14="http://schemas.microsoft.com/office/powerpoint/2010/main" val="619468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584634" y="948890"/>
            <a:ext cx="5406966" cy="5262979"/>
          </a:xfrm>
          <a:prstGeom prst="rect">
            <a:avLst/>
          </a:prstGeom>
          <a:noFill/>
        </p:spPr>
        <p:txBody>
          <a:bodyPr wrap="square" rtlCol="0">
            <a:spAutoFit/>
          </a:bodyPr>
          <a:lstStyle/>
          <a:p>
            <a:r>
              <a:rPr lang="en-US" sz="4800" dirty="0">
                <a:solidFill>
                  <a:schemeClr val="accent1">
                    <a:lumMod val="75000"/>
                  </a:schemeClr>
                </a:solidFill>
              </a:rPr>
              <a:t>What do all of these events have in common?</a:t>
            </a:r>
          </a:p>
          <a:p>
            <a:endParaRPr lang="en-US" sz="4800" dirty="0">
              <a:solidFill>
                <a:schemeClr val="accent1">
                  <a:lumMod val="75000"/>
                </a:schemeClr>
              </a:solidFill>
            </a:endParaRPr>
          </a:p>
          <a:p>
            <a:r>
              <a:rPr lang="en-US" sz="4800" dirty="0">
                <a:solidFill>
                  <a:schemeClr val="accent1">
                    <a:lumMod val="75000"/>
                  </a:schemeClr>
                </a:solidFill>
              </a:rPr>
              <a:t>Surprising, child-like, pure, daring, amazing FAITH</a:t>
            </a:r>
            <a:endParaRPr lang="en-US" sz="3600" dirty="0">
              <a:solidFill>
                <a:schemeClr val="accent1">
                  <a:lumMod val="75000"/>
                </a:schemeClr>
              </a:solidFill>
            </a:endParaRPr>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#1</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CAPERNAUM</a:t>
            </a:r>
          </a:p>
          <a:p>
            <a:pPr algn="ctr"/>
            <a:r>
              <a:rPr lang="en-US" sz="4000" dirty="0">
                <a:solidFill>
                  <a:schemeClr val="accent2">
                    <a:lumMod val="60000"/>
                    <a:lumOff val="40000"/>
                  </a:schemeClr>
                </a:solidFill>
              </a:rPr>
              <a:t>Luke 4:14-15</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2475633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584634" y="1182230"/>
            <a:ext cx="5406966" cy="4493538"/>
          </a:xfrm>
          <a:prstGeom prst="rect">
            <a:avLst/>
          </a:prstGeom>
          <a:noFill/>
        </p:spPr>
        <p:txBody>
          <a:bodyPr wrap="square" rtlCol="0">
            <a:spAutoFit/>
          </a:bodyPr>
          <a:lstStyle/>
          <a:p>
            <a:pPr algn="ctr"/>
            <a:r>
              <a:rPr lang="en-US" sz="6600" b="1" baseline="30000" dirty="0">
                <a:solidFill>
                  <a:schemeClr val="accent1">
                    <a:lumMod val="75000"/>
                  </a:schemeClr>
                </a:solidFill>
              </a:rPr>
              <a:t>NAZARETH</a:t>
            </a:r>
            <a:r>
              <a:rPr lang="en-US" sz="6600" baseline="30000" dirty="0">
                <a:solidFill>
                  <a:schemeClr val="accent1">
                    <a:lumMod val="75000"/>
                  </a:schemeClr>
                </a:solidFill>
              </a:rPr>
              <a:t> </a:t>
            </a:r>
          </a:p>
          <a:p>
            <a:endParaRPr lang="en-US" sz="6600" baseline="30000" dirty="0">
              <a:solidFill>
                <a:schemeClr val="accent1">
                  <a:lumMod val="75000"/>
                </a:schemeClr>
              </a:solidFill>
            </a:endParaRPr>
          </a:p>
          <a:p>
            <a:r>
              <a:rPr lang="en-US" sz="6600" baseline="30000" dirty="0">
                <a:solidFill>
                  <a:schemeClr val="accent1">
                    <a:lumMod val="75000"/>
                  </a:schemeClr>
                </a:solidFill>
              </a:rPr>
              <a:t>WHERE JESUS IS AN UNREMARKABLE FAMILIAR NAME WITH A RING OF CONTEMPT.</a:t>
            </a:r>
            <a:endParaRPr lang="en-US" sz="6600" dirty="0">
              <a:solidFill>
                <a:schemeClr val="accent1">
                  <a:lumMod val="75000"/>
                </a:schemeClr>
              </a:solidFill>
            </a:endParaRPr>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#2</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NAZARETH</a:t>
            </a:r>
          </a:p>
          <a:p>
            <a:pPr algn="ctr"/>
            <a:r>
              <a:rPr lang="en-US" sz="4000" dirty="0">
                <a:solidFill>
                  <a:schemeClr val="accent2">
                    <a:lumMod val="60000"/>
                    <a:lumOff val="40000"/>
                  </a:schemeClr>
                </a:solidFill>
              </a:rPr>
              <a:t>Luke 4:16-30</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3812813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584634" y="287171"/>
            <a:ext cx="5406966" cy="6186309"/>
          </a:xfrm>
          <a:prstGeom prst="rect">
            <a:avLst/>
          </a:prstGeom>
          <a:noFill/>
        </p:spPr>
        <p:txBody>
          <a:bodyPr wrap="square" rtlCol="0">
            <a:spAutoFit/>
          </a:bodyPr>
          <a:lstStyle/>
          <a:p>
            <a:r>
              <a:rPr lang="en-US" sz="3600" b="1" baseline="30000" dirty="0">
                <a:solidFill>
                  <a:schemeClr val="accent1">
                    <a:lumMod val="75000"/>
                  </a:schemeClr>
                </a:solidFill>
              </a:rPr>
              <a:t>16 </a:t>
            </a:r>
            <a:r>
              <a:rPr lang="en-US" sz="3600" dirty="0">
                <a:solidFill>
                  <a:schemeClr val="accent1">
                    <a:lumMod val="75000"/>
                  </a:schemeClr>
                </a:solidFill>
              </a:rPr>
              <a:t>He went to Nazareth, where he had been brought up, and on the Sabbath day he went into the synagogue, as was his custom. He stood up to read, </a:t>
            </a:r>
            <a:r>
              <a:rPr lang="en-US" sz="3600" b="1" baseline="30000" dirty="0">
                <a:solidFill>
                  <a:schemeClr val="accent1">
                    <a:lumMod val="75000"/>
                  </a:schemeClr>
                </a:solidFill>
              </a:rPr>
              <a:t>17 </a:t>
            </a:r>
            <a:r>
              <a:rPr lang="en-US" sz="3600" dirty="0">
                <a:solidFill>
                  <a:schemeClr val="accent1">
                    <a:lumMod val="75000"/>
                  </a:schemeClr>
                </a:solidFill>
              </a:rPr>
              <a:t>and the scroll of the prophet Isaiah was handed to him. Unrolling it, he found the place where it is written:.</a:t>
            </a:r>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#2</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NAZARETH</a:t>
            </a:r>
          </a:p>
          <a:p>
            <a:pPr algn="ctr"/>
            <a:r>
              <a:rPr lang="en-US" sz="4000" dirty="0">
                <a:solidFill>
                  <a:schemeClr val="accent2">
                    <a:lumMod val="60000"/>
                    <a:lumOff val="40000"/>
                  </a:schemeClr>
                </a:solidFill>
              </a:rPr>
              <a:t>Luke 4:16-30</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3357590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584634" y="287171"/>
            <a:ext cx="5406966" cy="6001643"/>
          </a:xfrm>
          <a:prstGeom prst="rect">
            <a:avLst/>
          </a:prstGeom>
          <a:noFill/>
        </p:spPr>
        <p:txBody>
          <a:bodyPr wrap="square" rtlCol="0">
            <a:spAutoFit/>
          </a:bodyPr>
          <a:lstStyle/>
          <a:p>
            <a:r>
              <a:rPr lang="en-US" sz="3200" b="1" baseline="30000" dirty="0">
                <a:solidFill>
                  <a:schemeClr val="accent1">
                    <a:lumMod val="75000"/>
                  </a:schemeClr>
                </a:solidFill>
              </a:rPr>
              <a:t>18 </a:t>
            </a:r>
            <a:r>
              <a:rPr lang="en-US" sz="3200" dirty="0">
                <a:solidFill>
                  <a:schemeClr val="accent1">
                    <a:lumMod val="75000"/>
                  </a:schemeClr>
                </a:solidFill>
              </a:rPr>
              <a:t>“The Spirit of the Lord is on me,</a:t>
            </a:r>
            <a:br>
              <a:rPr lang="en-US" sz="3200" dirty="0">
                <a:solidFill>
                  <a:schemeClr val="accent1">
                    <a:lumMod val="75000"/>
                  </a:schemeClr>
                </a:solidFill>
              </a:rPr>
            </a:br>
            <a:r>
              <a:rPr lang="en-US" sz="3200" dirty="0">
                <a:solidFill>
                  <a:schemeClr val="accent1">
                    <a:lumMod val="75000"/>
                  </a:schemeClr>
                </a:solidFill>
              </a:rPr>
              <a:t>    because he has anointed me</a:t>
            </a:r>
            <a:br>
              <a:rPr lang="en-US" sz="3200" dirty="0">
                <a:solidFill>
                  <a:schemeClr val="accent1">
                    <a:lumMod val="75000"/>
                  </a:schemeClr>
                </a:solidFill>
              </a:rPr>
            </a:br>
            <a:r>
              <a:rPr lang="en-US" sz="3200" dirty="0">
                <a:solidFill>
                  <a:schemeClr val="accent1">
                    <a:lumMod val="75000"/>
                  </a:schemeClr>
                </a:solidFill>
              </a:rPr>
              <a:t>    to proclaim good news to the poor.</a:t>
            </a:r>
            <a:br>
              <a:rPr lang="en-US" sz="3200" dirty="0">
                <a:solidFill>
                  <a:schemeClr val="accent1">
                    <a:lumMod val="75000"/>
                  </a:schemeClr>
                </a:solidFill>
              </a:rPr>
            </a:br>
            <a:r>
              <a:rPr lang="en-US" sz="3200" dirty="0">
                <a:solidFill>
                  <a:schemeClr val="accent1">
                    <a:lumMod val="75000"/>
                  </a:schemeClr>
                </a:solidFill>
              </a:rPr>
              <a:t>He has sent me to proclaim freedom for the prisoners</a:t>
            </a:r>
            <a:br>
              <a:rPr lang="en-US" sz="3200" dirty="0">
                <a:solidFill>
                  <a:schemeClr val="accent1">
                    <a:lumMod val="75000"/>
                  </a:schemeClr>
                </a:solidFill>
              </a:rPr>
            </a:br>
            <a:r>
              <a:rPr lang="en-US" sz="3200" dirty="0">
                <a:solidFill>
                  <a:schemeClr val="accent1">
                    <a:lumMod val="75000"/>
                  </a:schemeClr>
                </a:solidFill>
              </a:rPr>
              <a:t>    and recovery of sight for the blind,</a:t>
            </a:r>
            <a:br>
              <a:rPr lang="en-US" sz="3200" dirty="0">
                <a:solidFill>
                  <a:schemeClr val="accent1">
                    <a:lumMod val="75000"/>
                  </a:schemeClr>
                </a:solidFill>
              </a:rPr>
            </a:br>
            <a:r>
              <a:rPr lang="en-US" sz="3200" dirty="0">
                <a:solidFill>
                  <a:schemeClr val="accent1">
                    <a:lumMod val="75000"/>
                  </a:schemeClr>
                </a:solidFill>
              </a:rPr>
              <a:t>to set the oppressed free,</a:t>
            </a:r>
            <a:br>
              <a:rPr lang="en-US" sz="3200" dirty="0">
                <a:solidFill>
                  <a:schemeClr val="accent1">
                    <a:lumMod val="75000"/>
                  </a:schemeClr>
                </a:solidFill>
              </a:rPr>
            </a:br>
            <a:r>
              <a:rPr lang="en-US" sz="3200" b="1" baseline="30000" dirty="0">
                <a:solidFill>
                  <a:schemeClr val="accent1">
                    <a:lumMod val="75000"/>
                  </a:schemeClr>
                </a:solidFill>
              </a:rPr>
              <a:t>19 </a:t>
            </a:r>
            <a:r>
              <a:rPr lang="en-US" sz="3200" dirty="0">
                <a:solidFill>
                  <a:schemeClr val="accent1">
                    <a:lumMod val="75000"/>
                  </a:schemeClr>
                </a:solidFill>
              </a:rPr>
              <a:t>    to proclaim the year of the Lord’s favor.”</a:t>
            </a:r>
            <a:r>
              <a:rPr lang="en-US" sz="3200" baseline="30000" dirty="0">
                <a:solidFill>
                  <a:schemeClr val="accent1">
                    <a:lumMod val="75000"/>
                  </a:schemeClr>
                </a:solidFill>
              </a:rPr>
              <a:t>[</a:t>
            </a:r>
            <a:r>
              <a:rPr lang="en-US" sz="3200" baseline="30000" dirty="0">
                <a:solidFill>
                  <a:schemeClr val="accent1">
                    <a:lumMod val="75000"/>
                  </a:schemeClr>
                </a:solidFill>
                <a:hlinkClick r:id="rId2" tooltip="See footnote a">
                  <a:extLst>
                    <a:ext uri="{A12FA001-AC4F-418D-AE19-62706E023703}">
                      <ahyp:hlinkClr xmlns:ahyp="http://schemas.microsoft.com/office/drawing/2018/hyperlinkcolor" val="tx"/>
                    </a:ext>
                  </a:extLst>
                </a:hlinkClick>
              </a:rPr>
              <a:t>a</a:t>
            </a:r>
            <a:r>
              <a:rPr lang="en-US" sz="3200" baseline="30000" dirty="0">
                <a:solidFill>
                  <a:schemeClr val="accent1">
                    <a:lumMod val="75000"/>
                  </a:schemeClr>
                </a:solidFill>
              </a:rPr>
              <a:t>]</a:t>
            </a:r>
            <a:endParaRPr lang="en-US" sz="3200" dirty="0">
              <a:solidFill>
                <a:schemeClr val="accent1">
                  <a:lumMod val="75000"/>
                </a:schemeClr>
              </a:solidFill>
            </a:endParaRPr>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#2</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3"/>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NAZARETH</a:t>
            </a:r>
          </a:p>
          <a:p>
            <a:pPr algn="ctr"/>
            <a:r>
              <a:rPr lang="en-US" sz="4000" dirty="0">
                <a:solidFill>
                  <a:schemeClr val="accent2">
                    <a:lumMod val="60000"/>
                    <a:lumOff val="40000"/>
                  </a:schemeClr>
                </a:solidFill>
              </a:rPr>
              <a:t>Luke 4:16-30</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510786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584634" y="21392"/>
            <a:ext cx="5406966" cy="6494085"/>
          </a:xfrm>
          <a:prstGeom prst="rect">
            <a:avLst/>
          </a:prstGeom>
          <a:noFill/>
        </p:spPr>
        <p:txBody>
          <a:bodyPr wrap="square" rtlCol="0">
            <a:spAutoFit/>
          </a:bodyPr>
          <a:lstStyle/>
          <a:p>
            <a:r>
              <a:rPr lang="en-US" sz="3200" b="1" baseline="30000" dirty="0">
                <a:solidFill>
                  <a:schemeClr val="accent1">
                    <a:lumMod val="75000"/>
                  </a:schemeClr>
                </a:solidFill>
              </a:rPr>
              <a:t>20 </a:t>
            </a:r>
            <a:r>
              <a:rPr lang="en-US" sz="3200" dirty="0">
                <a:solidFill>
                  <a:schemeClr val="accent1">
                    <a:lumMod val="75000"/>
                  </a:schemeClr>
                </a:solidFill>
              </a:rPr>
              <a:t>Then he rolled up the scroll, gave it back to the attendant and sat down. The eyes of everyone in the synagogue were fastened on him. </a:t>
            </a:r>
            <a:r>
              <a:rPr lang="en-US" sz="3200" b="1" baseline="30000" dirty="0">
                <a:solidFill>
                  <a:schemeClr val="accent1">
                    <a:lumMod val="75000"/>
                  </a:schemeClr>
                </a:solidFill>
              </a:rPr>
              <a:t>21 </a:t>
            </a:r>
            <a:r>
              <a:rPr lang="en-US" sz="3200" dirty="0">
                <a:solidFill>
                  <a:schemeClr val="accent1">
                    <a:lumMod val="75000"/>
                  </a:schemeClr>
                </a:solidFill>
              </a:rPr>
              <a:t>He began by saying to them, “Today this scripture is fulfilled in your hearing.”</a:t>
            </a:r>
          </a:p>
          <a:p>
            <a:r>
              <a:rPr lang="en-US" sz="3200" b="1" baseline="30000" dirty="0">
                <a:solidFill>
                  <a:schemeClr val="accent1">
                    <a:lumMod val="75000"/>
                  </a:schemeClr>
                </a:solidFill>
              </a:rPr>
              <a:t>22 </a:t>
            </a:r>
            <a:r>
              <a:rPr lang="en-US" sz="3200" dirty="0">
                <a:solidFill>
                  <a:schemeClr val="accent1">
                    <a:lumMod val="75000"/>
                  </a:schemeClr>
                </a:solidFill>
              </a:rPr>
              <a:t>All spoke well of him and were amazed at the gracious words that came from his lips. “Isn’t this Joseph’s son?” they asked.</a:t>
            </a:r>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#2</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NAZARETH</a:t>
            </a:r>
          </a:p>
          <a:p>
            <a:pPr algn="ctr"/>
            <a:r>
              <a:rPr lang="en-US" sz="4000" dirty="0">
                <a:solidFill>
                  <a:schemeClr val="accent2">
                    <a:lumMod val="60000"/>
                    <a:lumOff val="40000"/>
                  </a:schemeClr>
                </a:solidFill>
              </a:rPr>
              <a:t>Luke 4:16-30</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3295367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584634" y="-298"/>
            <a:ext cx="5406966" cy="6740307"/>
          </a:xfrm>
          <a:prstGeom prst="rect">
            <a:avLst/>
          </a:prstGeom>
          <a:noFill/>
        </p:spPr>
        <p:txBody>
          <a:bodyPr wrap="square" rtlCol="0">
            <a:spAutoFit/>
          </a:bodyPr>
          <a:lstStyle/>
          <a:p>
            <a:r>
              <a:rPr lang="en-US" sz="3600" b="1" baseline="30000" dirty="0">
                <a:solidFill>
                  <a:schemeClr val="accent1">
                    <a:lumMod val="75000"/>
                  </a:schemeClr>
                </a:solidFill>
              </a:rPr>
              <a:t>23 </a:t>
            </a:r>
            <a:r>
              <a:rPr lang="en-US" sz="3600" dirty="0">
                <a:solidFill>
                  <a:schemeClr val="accent1">
                    <a:lumMod val="75000"/>
                  </a:schemeClr>
                </a:solidFill>
              </a:rPr>
              <a:t>Jesus said to them, “Surely you will quote this proverb to me: ‘Physician, heal yourself!’ And you will tell me, ‘Do here in your hometown what we have heard that you did in Capernaum.’”</a:t>
            </a:r>
          </a:p>
          <a:p>
            <a:r>
              <a:rPr lang="en-US" sz="3600" b="1" baseline="30000" dirty="0">
                <a:solidFill>
                  <a:schemeClr val="accent1">
                    <a:lumMod val="75000"/>
                  </a:schemeClr>
                </a:solidFill>
              </a:rPr>
              <a:t>24 </a:t>
            </a:r>
            <a:r>
              <a:rPr lang="en-US" sz="3600" dirty="0">
                <a:solidFill>
                  <a:schemeClr val="accent1">
                    <a:lumMod val="75000"/>
                  </a:schemeClr>
                </a:solidFill>
              </a:rPr>
              <a:t>“Truly I tell you,” he continued, “no prophet is accepted in his hometown. </a:t>
            </a:r>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#2</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NAZARETH</a:t>
            </a:r>
          </a:p>
          <a:p>
            <a:pPr algn="ctr"/>
            <a:r>
              <a:rPr lang="en-US" sz="4000" dirty="0">
                <a:solidFill>
                  <a:schemeClr val="accent2">
                    <a:lumMod val="60000"/>
                    <a:lumOff val="40000"/>
                  </a:schemeClr>
                </a:solidFill>
              </a:rPr>
              <a:t>Luke 4:16-30</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54117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551976" y="221447"/>
            <a:ext cx="5406966" cy="6093976"/>
          </a:xfrm>
          <a:prstGeom prst="rect">
            <a:avLst/>
          </a:prstGeom>
          <a:noFill/>
        </p:spPr>
        <p:txBody>
          <a:bodyPr wrap="square" rtlCol="0">
            <a:spAutoFit/>
          </a:bodyPr>
          <a:lstStyle/>
          <a:p>
            <a:r>
              <a:rPr lang="en-US" sz="3000" b="1" baseline="30000" dirty="0">
                <a:solidFill>
                  <a:schemeClr val="accent1">
                    <a:lumMod val="75000"/>
                  </a:schemeClr>
                </a:solidFill>
              </a:rPr>
              <a:t>25 </a:t>
            </a:r>
            <a:r>
              <a:rPr lang="en-US" sz="3000" dirty="0">
                <a:solidFill>
                  <a:schemeClr val="accent1">
                    <a:lumMod val="75000"/>
                  </a:schemeClr>
                </a:solidFill>
              </a:rPr>
              <a:t>I assure you that there were many widows in Israel in Elijah’s time, when the sky was shut for three and a half years and there was a severe famine throughout the land. </a:t>
            </a:r>
            <a:r>
              <a:rPr lang="en-US" sz="3000" b="1" baseline="30000" dirty="0">
                <a:solidFill>
                  <a:schemeClr val="accent1">
                    <a:lumMod val="75000"/>
                  </a:schemeClr>
                </a:solidFill>
              </a:rPr>
              <a:t>26 </a:t>
            </a:r>
            <a:r>
              <a:rPr lang="en-US" sz="3000" dirty="0">
                <a:solidFill>
                  <a:schemeClr val="accent1">
                    <a:lumMod val="75000"/>
                  </a:schemeClr>
                </a:solidFill>
              </a:rPr>
              <a:t>Yet Elijah was not sent to any of them, but to a widow in Zarephath in the region of Sidon. </a:t>
            </a:r>
            <a:r>
              <a:rPr lang="en-US" sz="3000" b="1" baseline="30000" dirty="0">
                <a:solidFill>
                  <a:schemeClr val="accent1">
                    <a:lumMod val="75000"/>
                  </a:schemeClr>
                </a:solidFill>
              </a:rPr>
              <a:t>27 </a:t>
            </a:r>
            <a:r>
              <a:rPr lang="en-US" sz="3000" dirty="0">
                <a:solidFill>
                  <a:schemeClr val="accent1">
                    <a:lumMod val="75000"/>
                  </a:schemeClr>
                </a:solidFill>
              </a:rPr>
              <a:t>And there were many in Israel with leprosy</a:t>
            </a:r>
            <a:r>
              <a:rPr lang="en-US" sz="3000" baseline="30000" dirty="0">
                <a:solidFill>
                  <a:schemeClr val="accent1">
                    <a:lumMod val="75000"/>
                  </a:schemeClr>
                </a:solidFill>
              </a:rPr>
              <a:t>[</a:t>
            </a:r>
            <a:r>
              <a:rPr lang="en-US" sz="3000" baseline="30000" dirty="0">
                <a:solidFill>
                  <a:schemeClr val="accent1">
                    <a:lumMod val="75000"/>
                  </a:schemeClr>
                </a:solidFill>
                <a:hlinkClick r:id="rId2" tooltip="See footnote b">
                  <a:extLst>
                    <a:ext uri="{A12FA001-AC4F-418D-AE19-62706E023703}">
                      <ahyp:hlinkClr xmlns:ahyp="http://schemas.microsoft.com/office/drawing/2018/hyperlinkcolor" val="tx"/>
                    </a:ext>
                  </a:extLst>
                </a:hlinkClick>
              </a:rPr>
              <a:t>b</a:t>
            </a:r>
            <a:r>
              <a:rPr lang="en-US" sz="3000" baseline="30000" dirty="0">
                <a:solidFill>
                  <a:schemeClr val="accent1">
                    <a:lumMod val="75000"/>
                  </a:schemeClr>
                </a:solidFill>
              </a:rPr>
              <a:t>]</a:t>
            </a:r>
            <a:r>
              <a:rPr lang="en-US" sz="3000" dirty="0">
                <a:solidFill>
                  <a:schemeClr val="accent1">
                    <a:lumMod val="75000"/>
                  </a:schemeClr>
                </a:solidFill>
              </a:rPr>
              <a:t> in the time of Elisha the prophet, yet not one of them was cleansed—only Naaman the Syrian.”</a:t>
            </a:r>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#2</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3"/>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NAZARETH</a:t>
            </a:r>
          </a:p>
          <a:p>
            <a:pPr algn="ctr"/>
            <a:r>
              <a:rPr lang="en-US" sz="4000" dirty="0">
                <a:solidFill>
                  <a:schemeClr val="accent2">
                    <a:lumMod val="60000"/>
                    <a:lumOff val="40000"/>
                  </a:schemeClr>
                </a:solidFill>
              </a:rPr>
              <a:t>Luke 4:16-30</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2902385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584634" y="287171"/>
            <a:ext cx="5406966" cy="6186309"/>
          </a:xfrm>
          <a:prstGeom prst="rect">
            <a:avLst/>
          </a:prstGeom>
          <a:noFill/>
        </p:spPr>
        <p:txBody>
          <a:bodyPr wrap="square" rtlCol="0">
            <a:spAutoFit/>
          </a:bodyPr>
          <a:lstStyle/>
          <a:p>
            <a:r>
              <a:rPr lang="en-US" sz="3600" b="1" baseline="30000" dirty="0">
                <a:solidFill>
                  <a:schemeClr val="accent1">
                    <a:lumMod val="75000"/>
                  </a:schemeClr>
                </a:solidFill>
              </a:rPr>
              <a:t>28 </a:t>
            </a:r>
            <a:r>
              <a:rPr lang="en-US" sz="3600" dirty="0">
                <a:solidFill>
                  <a:schemeClr val="accent1">
                    <a:lumMod val="75000"/>
                  </a:schemeClr>
                </a:solidFill>
              </a:rPr>
              <a:t>All the people in the synagogue were furious when they heard this. </a:t>
            </a:r>
            <a:r>
              <a:rPr lang="en-US" sz="3600" b="1" baseline="30000" dirty="0">
                <a:solidFill>
                  <a:schemeClr val="accent1">
                    <a:lumMod val="75000"/>
                  </a:schemeClr>
                </a:solidFill>
              </a:rPr>
              <a:t>29 </a:t>
            </a:r>
            <a:r>
              <a:rPr lang="en-US" sz="3600" dirty="0">
                <a:solidFill>
                  <a:schemeClr val="accent1">
                    <a:lumMod val="75000"/>
                  </a:schemeClr>
                </a:solidFill>
              </a:rPr>
              <a:t>They got up, drove him out of the town, and took him to the brow of the hill on which the town was built, in order to throw him off the cliff. </a:t>
            </a:r>
            <a:r>
              <a:rPr lang="en-US" sz="3600" b="1" baseline="30000" dirty="0">
                <a:solidFill>
                  <a:schemeClr val="accent1">
                    <a:lumMod val="75000"/>
                  </a:schemeClr>
                </a:solidFill>
              </a:rPr>
              <a:t>30 </a:t>
            </a:r>
            <a:r>
              <a:rPr lang="en-US" sz="3600" dirty="0">
                <a:solidFill>
                  <a:schemeClr val="accent1">
                    <a:lumMod val="75000"/>
                  </a:schemeClr>
                </a:solidFill>
              </a:rPr>
              <a:t>But he walked right through the crowd and went on his way.</a:t>
            </a:r>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#2</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NAZARETH</a:t>
            </a:r>
          </a:p>
          <a:p>
            <a:pPr algn="ctr"/>
            <a:r>
              <a:rPr lang="en-US" sz="4000" dirty="0">
                <a:solidFill>
                  <a:schemeClr val="accent2">
                    <a:lumMod val="60000"/>
                    <a:lumOff val="40000"/>
                  </a:schemeClr>
                </a:solidFill>
              </a:rPr>
              <a:t>Luke 4:16-30</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19514832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737034" y="1698775"/>
            <a:ext cx="5406966" cy="2308324"/>
          </a:xfrm>
          <a:prstGeom prst="rect">
            <a:avLst/>
          </a:prstGeom>
          <a:noFill/>
        </p:spPr>
        <p:txBody>
          <a:bodyPr wrap="square" rtlCol="0">
            <a:spAutoFit/>
          </a:bodyPr>
          <a:lstStyle/>
          <a:p>
            <a:r>
              <a:rPr lang="en-US" sz="4800" dirty="0">
                <a:solidFill>
                  <a:schemeClr val="accent1">
                    <a:lumMod val="75000"/>
                  </a:schemeClr>
                </a:solidFill>
              </a:rPr>
              <a:t>HERE IS THE GREAT LIST OF MIRACLES IN NAZARETH…</a:t>
            </a:r>
            <a:endParaRPr lang="en-US" sz="3600" dirty="0"/>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#2</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NAZARETH</a:t>
            </a:r>
          </a:p>
          <a:p>
            <a:pPr algn="ctr"/>
            <a:r>
              <a:rPr lang="en-US" sz="4000" dirty="0">
                <a:solidFill>
                  <a:schemeClr val="accent2">
                    <a:lumMod val="60000"/>
                    <a:lumOff val="40000"/>
                  </a:schemeClr>
                </a:solidFill>
              </a:rPr>
              <a:t>Luke 4:16-30</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1235990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737034" y="1764498"/>
            <a:ext cx="5406966" cy="3046988"/>
          </a:xfrm>
          <a:prstGeom prst="rect">
            <a:avLst/>
          </a:prstGeom>
          <a:noFill/>
        </p:spPr>
        <p:txBody>
          <a:bodyPr wrap="square" rtlCol="0">
            <a:spAutoFit/>
          </a:bodyPr>
          <a:lstStyle/>
          <a:p>
            <a:r>
              <a:rPr lang="en-US" sz="4800" dirty="0">
                <a:solidFill>
                  <a:schemeClr val="accent1">
                    <a:lumMod val="75000"/>
                  </a:schemeClr>
                </a:solidFill>
              </a:rPr>
              <a:t>Jesus dodged death</a:t>
            </a:r>
          </a:p>
          <a:p>
            <a:endParaRPr lang="en-US" sz="4800" dirty="0">
              <a:solidFill>
                <a:schemeClr val="accent1">
                  <a:lumMod val="75000"/>
                </a:schemeClr>
              </a:solidFill>
            </a:endParaRPr>
          </a:p>
          <a:p>
            <a:r>
              <a:rPr lang="en-US" sz="4800" dirty="0">
                <a:solidFill>
                  <a:schemeClr val="accent1">
                    <a:lumMod val="75000"/>
                  </a:schemeClr>
                </a:solidFill>
              </a:rPr>
              <a:t>Healed a few sick folk</a:t>
            </a:r>
            <a:endParaRPr lang="en-US" sz="3600" dirty="0"/>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#2</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NAZARETH</a:t>
            </a:r>
          </a:p>
          <a:p>
            <a:pPr algn="ctr"/>
            <a:r>
              <a:rPr lang="en-US" sz="4000" dirty="0">
                <a:solidFill>
                  <a:schemeClr val="accent2">
                    <a:lumMod val="60000"/>
                    <a:lumOff val="40000"/>
                  </a:schemeClr>
                </a:solidFill>
              </a:rPr>
              <a:t>Luke 4:16-30</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3098598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962400" y="1102177"/>
            <a:ext cx="4963886" cy="4985980"/>
          </a:xfrm>
          <a:prstGeom prst="rect">
            <a:avLst/>
          </a:prstGeom>
          <a:noFill/>
        </p:spPr>
        <p:txBody>
          <a:bodyPr wrap="square" rtlCol="0">
            <a:spAutoFit/>
          </a:bodyPr>
          <a:lstStyle/>
          <a:p>
            <a:pPr algn="ctr"/>
            <a:r>
              <a:rPr lang="en-US" sz="6000" dirty="0">
                <a:solidFill>
                  <a:schemeClr val="accent1">
                    <a:lumMod val="75000"/>
                  </a:schemeClr>
                </a:solidFill>
              </a:rPr>
              <a:t>LEPERS ARE CLEANSED</a:t>
            </a:r>
          </a:p>
          <a:p>
            <a:pPr algn="ctr"/>
            <a:endParaRPr lang="en-US" sz="6000" dirty="0">
              <a:solidFill>
                <a:schemeClr val="accent1">
                  <a:lumMod val="75000"/>
                </a:schemeClr>
              </a:solidFill>
            </a:endParaRPr>
          </a:p>
          <a:p>
            <a:pPr algn="ctr"/>
            <a:r>
              <a:rPr lang="en-US" sz="4000" dirty="0">
                <a:solidFill>
                  <a:schemeClr val="accent1">
                    <a:lumMod val="75000"/>
                  </a:schemeClr>
                </a:solidFill>
              </a:rPr>
              <a:t>Skin-Deep Issues Run Deeper and Jesus Is The Cure</a:t>
            </a:r>
          </a:p>
          <a:p>
            <a:endParaRPr lang="en-US" dirty="0"/>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REVIEW</a:t>
            </a:r>
          </a:p>
        </p:txBody>
      </p:sp>
      <p:sp>
        <p:nvSpPr>
          <p:cNvPr id="8" name="TextBox 7">
            <a:extLst>
              <a:ext uri="{FF2B5EF4-FFF2-40B4-BE49-F238E27FC236}">
                <a16:creationId xmlns:a16="http://schemas.microsoft.com/office/drawing/2014/main" id="{903B84F0-7815-4241-ADA0-55FC4C240C9A}"/>
              </a:ext>
            </a:extLst>
          </p:cNvPr>
          <p:cNvSpPr txBox="1"/>
          <p:nvPr/>
        </p:nvSpPr>
        <p:spPr>
          <a:xfrm>
            <a:off x="152400" y="4288971"/>
            <a:ext cx="2830286" cy="2246769"/>
          </a:xfrm>
          <a:prstGeom prst="rect">
            <a:avLst/>
          </a:prstGeom>
          <a:noFill/>
        </p:spPr>
        <p:txBody>
          <a:bodyPr wrap="square" rtlCol="0">
            <a:spAutoFit/>
          </a:bodyPr>
          <a:lstStyle/>
          <a:p>
            <a:pPr algn="ctr"/>
            <a:r>
              <a:rPr lang="en-US" sz="8000" dirty="0">
                <a:solidFill>
                  <a:schemeClr val="accent2"/>
                </a:solidFill>
              </a:rPr>
              <a:t>Mark</a:t>
            </a:r>
          </a:p>
          <a:p>
            <a:pPr algn="ctr"/>
            <a:r>
              <a:rPr lang="en-US" sz="6000" dirty="0">
                <a:solidFill>
                  <a:schemeClr val="accent2"/>
                </a:solidFill>
              </a:rPr>
              <a:t>1:40-45</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Tree>
    <p:extLst>
      <p:ext uri="{BB962C8B-B14F-4D97-AF65-F5344CB8AC3E}">
        <p14:creationId xmlns:p14="http://schemas.microsoft.com/office/powerpoint/2010/main" val="3364904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798522" y="1166841"/>
            <a:ext cx="5406966" cy="4524315"/>
          </a:xfrm>
          <a:prstGeom prst="rect">
            <a:avLst/>
          </a:prstGeom>
          <a:noFill/>
        </p:spPr>
        <p:txBody>
          <a:bodyPr wrap="square" rtlCol="0">
            <a:spAutoFit/>
          </a:bodyPr>
          <a:lstStyle/>
          <a:p>
            <a:r>
              <a:rPr lang="en-US" sz="4800" dirty="0">
                <a:solidFill>
                  <a:schemeClr val="accent1">
                    <a:lumMod val="75000"/>
                  </a:schemeClr>
                </a:solidFill>
              </a:rPr>
              <a:t>WHAT IS NEARLY NON-EXISTENT?  </a:t>
            </a:r>
          </a:p>
          <a:p>
            <a:endParaRPr lang="en-US" sz="4800" dirty="0">
              <a:solidFill>
                <a:schemeClr val="accent1">
                  <a:lumMod val="75000"/>
                </a:schemeClr>
              </a:solidFill>
            </a:endParaRPr>
          </a:p>
          <a:p>
            <a:r>
              <a:rPr lang="en-US" sz="4800" dirty="0">
                <a:solidFill>
                  <a:schemeClr val="accent1">
                    <a:lumMod val="75000"/>
                  </a:schemeClr>
                </a:solidFill>
              </a:rPr>
              <a:t>Faith is a rare occurrence around this town</a:t>
            </a:r>
            <a:endParaRPr lang="en-US" sz="3600" dirty="0"/>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#2</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NAZARETH</a:t>
            </a:r>
          </a:p>
          <a:p>
            <a:pPr algn="ctr"/>
            <a:r>
              <a:rPr lang="en-US" sz="4000" dirty="0">
                <a:solidFill>
                  <a:schemeClr val="accent2">
                    <a:lumMod val="60000"/>
                    <a:lumOff val="40000"/>
                  </a:schemeClr>
                </a:solidFill>
              </a:rPr>
              <a:t>Luke 4:16-30</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13871072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584634" y="287171"/>
            <a:ext cx="5406966" cy="5355312"/>
          </a:xfrm>
          <a:prstGeom prst="rect">
            <a:avLst/>
          </a:prstGeom>
          <a:noFill/>
        </p:spPr>
        <p:txBody>
          <a:bodyPr wrap="square" rtlCol="0">
            <a:spAutoFit/>
          </a:bodyPr>
          <a:lstStyle/>
          <a:p>
            <a:pPr algn="ctr"/>
            <a:r>
              <a:rPr lang="en-US" sz="5400" b="1" baseline="30000" dirty="0">
                <a:solidFill>
                  <a:schemeClr val="accent1">
                    <a:lumMod val="75000"/>
                  </a:schemeClr>
                </a:solidFill>
              </a:rPr>
              <a:t>JERUSALEM </a:t>
            </a:r>
          </a:p>
          <a:p>
            <a:endParaRPr lang="en-US" sz="5400" baseline="30000" dirty="0">
              <a:solidFill>
                <a:schemeClr val="accent1">
                  <a:lumMod val="75000"/>
                </a:schemeClr>
              </a:solidFill>
            </a:endParaRPr>
          </a:p>
          <a:p>
            <a:r>
              <a:rPr lang="en-US" sz="5400" baseline="30000" dirty="0">
                <a:solidFill>
                  <a:schemeClr val="accent1">
                    <a:lumMod val="75000"/>
                  </a:schemeClr>
                </a:solidFill>
              </a:rPr>
              <a:t>WHERE GOD’s NAME IS ENGRAVED IN THE GEOGRAPHY AND MELCHIZEDEK MINISTERED THEN DAVID CONQUERERED AND JESUS WILL EVENTUALLY REIGN</a:t>
            </a:r>
            <a:endParaRPr lang="en-US" sz="5400" dirty="0">
              <a:solidFill>
                <a:schemeClr val="accent1">
                  <a:lumMod val="75000"/>
                </a:schemeClr>
              </a:solidFill>
            </a:endParaRPr>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#3</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JERUSALEM</a:t>
            </a:r>
          </a:p>
          <a:p>
            <a:pPr algn="ctr"/>
            <a:r>
              <a:rPr lang="en-US" sz="4000" dirty="0">
                <a:solidFill>
                  <a:schemeClr val="accent2">
                    <a:lumMod val="60000"/>
                    <a:lumOff val="40000"/>
                  </a:schemeClr>
                </a:solidFill>
              </a:rPr>
              <a:t>John 5:1-9</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2561322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584634" y="287171"/>
            <a:ext cx="5406966" cy="5355312"/>
          </a:xfrm>
          <a:prstGeom prst="rect">
            <a:avLst/>
          </a:prstGeom>
          <a:noFill/>
        </p:spPr>
        <p:txBody>
          <a:bodyPr wrap="square" rtlCol="0">
            <a:spAutoFit/>
          </a:bodyPr>
          <a:lstStyle/>
          <a:p>
            <a:pPr algn="ctr"/>
            <a:r>
              <a:rPr lang="en-US" sz="5400" b="1" baseline="30000" dirty="0">
                <a:solidFill>
                  <a:schemeClr val="accent1">
                    <a:lumMod val="75000"/>
                  </a:schemeClr>
                </a:solidFill>
              </a:rPr>
              <a:t>JERUSALEM </a:t>
            </a:r>
          </a:p>
          <a:p>
            <a:endParaRPr lang="en-US" sz="5400" baseline="30000" dirty="0">
              <a:solidFill>
                <a:schemeClr val="accent1">
                  <a:lumMod val="75000"/>
                </a:schemeClr>
              </a:solidFill>
            </a:endParaRPr>
          </a:p>
          <a:p>
            <a:r>
              <a:rPr lang="en-US" sz="5400" baseline="30000" dirty="0">
                <a:solidFill>
                  <a:schemeClr val="accent1">
                    <a:lumMod val="75000"/>
                  </a:schemeClr>
                </a:solidFill>
              </a:rPr>
              <a:t>WHERE GOD’s NAME IS ENGRAVED IN THE GEOGRAPHY AND MELCHIZEDEK MINISTERED THEN DAVID CONQUERERED AND JESUS WILL EVENTUALLY REIGN</a:t>
            </a:r>
            <a:endParaRPr lang="en-US" sz="5400" dirty="0">
              <a:solidFill>
                <a:schemeClr val="accent1">
                  <a:lumMod val="75000"/>
                </a:schemeClr>
              </a:solidFill>
            </a:endParaRPr>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#3</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JERUSALEM</a:t>
            </a:r>
          </a:p>
          <a:p>
            <a:pPr algn="ctr"/>
            <a:r>
              <a:rPr lang="en-US" sz="4000" dirty="0">
                <a:solidFill>
                  <a:schemeClr val="accent2">
                    <a:lumMod val="60000"/>
                    <a:lumOff val="40000"/>
                  </a:schemeClr>
                </a:solidFill>
              </a:rPr>
              <a:t>John 5:1-9</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29308807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519318" y="0"/>
            <a:ext cx="5406966" cy="6370975"/>
          </a:xfrm>
          <a:prstGeom prst="rect">
            <a:avLst/>
          </a:prstGeom>
          <a:noFill/>
        </p:spPr>
        <p:txBody>
          <a:bodyPr wrap="square" rtlCol="0">
            <a:spAutoFit/>
          </a:bodyPr>
          <a:lstStyle/>
          <a:p>
            <a:r>
              <a:rPr lang="en-US" sz="3400" b="1" baseline="30000" dirty="0">
                <a:solidFill>
                  <a:schemeClr val="accent1">
                    <a:lumMod val="75000"/>
                  </a:schemeClr>
                </a:solidFill>
              </a:rPr>
              <a:t>6 </a:t>
            </a:r>
            <a:r>
              <a:rPr lang="en-US" sz="3400" dirty="0">
                <a:solidFill>
                  <a:schemeClr val="accent1">
                    <a:lumMod val="75000"/>
                  </a:schemeClr>
                </a:solidFill>
              </a:rPr>
              <a:t>The king and his men marched to Jerusalem to attack the Jebusites, who lived there. The Jebusites said to David, “You will not get in here; even the blind and the lame can ward you off.” They thought, “David cannot get in here.”</a:t>
            </a:r>
            <a:r>
              <a:rPr lang="en-US" sz="3400" b="1" baseline="30000" dirty="0">
                <a:solidFill>
                  <a:schemeClr val="accent1">
                    <a:lumMod val="75000"/>
                  </a:schemeClr>
                </a:solidFill>
              </a:rPr>
              <a:t>7 </a:t>
            </a:r>
            <a:r>
              <a:rPr lang="en-US" sz="3400" dirty="0">
                <a:solidFill>
                  <a:schemeClr val="accent1">
                    <a:lumMod val="75000"/>
                  </a:schemeClr>
                </a:solidFill>
              </a:rPr>
              <a:t>Nevertheless, David captured the fortress of Zion—which is the City of David.</a:t>
            </a:r>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#3</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JERUSALEM</a:t>
            </a:r>
          </a:p>
          <a:p>
            <a:pPr algn="ctr"/>
            <a:r>
              <a:rPr lang="en-US" sz="4000" dirty="0">
                <a:solidFill>
                  <a:schemeClr val="accent2">
                    <a:lumMod val="60000"/>
                    <a:lumOff val="40000"/>
                  </a:schemeClr>
                </a:solidFill>
              </a:rPr>
              <a:t>2 Sam 5:6-8</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546405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519318" y="0"/>
            <a:ext cx="5406966" cy="6863417"/>
          </a:xfrm>
          <a:prstGeom prst="rect">
            <a:avLst/>
          </a:prstGeom>
          <a:noFill/>
        </p:spPr>
        <p:txBody>
          <a:bodyPr wrap="square" rtlCol="0">
            <a:spAutoFit/>
          </a:bodyPr>
          <a:lstStyle/>
          <a:p>
            <a:r>
              <a:rPr lang="en-US" sz="4000" b="1" baseline="30000" dirty="0">
                <a:solidFill>
                  <a:schemeClr val="accent1">
                    <a:lumMod val="75000"/>
                  </a:schemeClr>
                </a:solidFill>
              </a:rPr>
              <a:t>8 </a:t>
            </a:r>
            <a:r>
              <a:rPr lang="en-US" sz="4000" dirty="0">
                <a:solidFill>
                  <a:schemeClr val="accent1">
                    <a:lumMod val="75000"/>
                  </a:schemeClr>
                </a:solidFill>
              </a:rPr>
              <a:t>On that day David had said, “Anyone who conquers the Jebusites will have to use the water shaft to reach those ‘lame and blind’ who are David’s enemies.</a:t>
            </a:r>
            <a:r>
              <a:rPr lang="en-US" sz="4000" baseline="30000" dirty="0">
                <a:solidFill>
                  <a:schemeClr val="accent1">
                    <a:lumMod val="75000"/>
                  </a:schemeClr>
                </a:solidFill>
              </a:rPr>
              <a:t>[</a:t>
            </a:r>
            <a:r>
              <a:rPr lang="en-US" sz="4000" baseline="30000" dirty="0">
                <a:solidFill>
                  <a:schemeClr val="accent1">
                    <a:lumMod val="75000"/>
                  </a:schemeClr>
                </a:solidFill>
                <a:hlinkClick r:id="rId2" tooltip="See footnote a">
                  <a:extLst>
                    <a:ext uri="{A12FA001-AC4F-418D-AE19-62706E023703}">
                      <ahyp:hlinkClr xmlns:ahyp="http://schemas.microsoft.com/office/drawing/2018/hyperlinkcolor" val="tx"/>
                    </a:ext>
                  </a:extLst>
                </a:hlinkClick>
              </a:rPr>
              <a:t>a</a:t>
            </a:r>
            <a:r>
              <a:rPr lang="en-US" sz="4000" baseline="30000" dirty="0">
                <a:solidFill>
                  <a:schemeClr val="accent1">
                    <a:lumMod val="75000"/>
                  </a:schemeClr>
                </a:solidFill>
              </a:rPr>
              <a:t>]</a:t>
            </a:r>
            <a:r>
              <a:rPr lang="en-US" sz="4000" dirty="0">
                <a:solidFill>
                  <a:schemeClr val="accent1">
                    <a:lumMod val="75000"/>
                  </a:schemeClr>
                </a:solidFill>
              </a:rPr>
              <a:t>” That is why they say, “The ‘blind and lame’ will not enter the palace.”</a:t>
            </a:r>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#3</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3"/>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JERUSALEM</a:t>
            </a:r>
          </a:p>
          <a:p>
            <a:pPr algn="ctr"/>
            <a:r>
              <a:rPr lang="en-US" sz="4000" dirty="0">
                <a:solidFill>
                  <a:schemeClr val="accent2">
                    <a:lumMod val="60000"/>
                    <a:lumOff val="40000"/>
                  </a:schemeClr>
                </a:solidFill>
              </a:rPr>
              <a:t>2 Sam 5:6-8</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11411183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584634" y="287171"/>
            <a:ext cx="5406966" cy="4801314"/>
          </a:xfrm>
          <a:prstGeom prst="rect">
            <a:avLst/>
          </a:prstGeom>
          <a:noFill/>
        </p:spPr>
        <p:txBody>
          <a:bodyPr wrap="square" rtlCol="0">
            <a:spAutoFit/>
          </a:bodyPr>
          <a:lstStyle/>
          <a:p>
            <a:pPr algn="ctr"/>
            <a:r>
              <a:rPr lang="en-US" sz="5400" b="1" baseline="30000" dirty="0">
                <a:solidFill>
                  <a:schemeClr val="accent1">
                    <a:lumMod val="75000"/>
                  </a:schemeClr>
                </a:solidFill>
              </a:rPr>
              <a:t>JERUSALEM </a:t>
            </a:r>
          </a:p>
          <a:p>
            <a:endParaRPr lang="en-US" sz="5400" baseline="30000" dirty="0">
              <a:solidFill>
                <a:schemeClr val="accent1">
                  <a:lumMod val="75000"/>
                </a:schemeClr>
              </a:solidFill>
            </a:endParaRPr>
          </a:p>
          <a:p>
            <a:r>
              <a:rPr lang="en-US" sz="5400" baseline="30000" dirty="0">
                <a:solidFill>
                  <a:schemeClr val="accent1">
                    <a:lumMod val="75000"/>
                  </a:schemeClr>
                </a:solidFill>
              </a:rPr>
              <a:t>NOTE:  TWO BASIC KINDS OF MIRACLES HAPPEN HERE</a:t>
            </a:r>
          </a:p>
          <a:p>
            <a:endParaRPr lang="en-US" sz="5400" baseline="30000" dirty="0">
              <a:solidFill>
                <a:schemeClr val="accent1">
                  <a:lumMod val="75000"/>
                </a:schemeClr>
              </a:solidFill>
            </a:endParaRPr>
          </a:p>
          <a:p>
            <a:r>
              <a:rPr lang="en-US" sz="5400" baseline="30000" dirty="0">
                <a:solidFill>
                  <a:schemeClr val="accent1">
                    <a:lumMod val="75000"/>
                  </a:schemeClr>
                </a:solidFill>
              </a:rPr>
              <a:t>PARALYTICS HEALED</a:t>
            </a:r>
          </a:p>
          <a:p>
            <a:r>
              <a:rPr lang="en-US" sz="5400" baseline="30000" dirty="0">
                <a:solidFill>
                  <a:schemeClr val="accent1">
                    <a:lumMod val="75000"/>
                  </a:schemeClr>
                </a:solidFill>
              </a:rPr>
              <a:t>BLIND EYES OPENED</a:t>
            </a:r>
            <a:endParaRPr lang="en-US" sz="5400" dirty="0">
              <a:solidFill>
                <a:schemeClr val="accent1">
                  <a:lumMod val="75000"/>
                </a:schemeClr>
              </a:solidFill>
            </a:endParaRPr>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#3</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JERUSALEM</a:t>
            </a:r>
          </a:p>
          <a:p>
            <a:pPr algn="ctr"/>
            <a:r>
              <a:rPr lang="en-US" sz="4000" dirty="0">
                <a:solidFill>
                  <a:schemeClr val="accent2">
                    <a:lumMod val="60000"/>
                    <a:lumOff val="40000"/>
                  </a:schemeClr>
                </a:solidFill>
              </a:rPr>
              <a:t>John 5:1-9</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36962632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584634" y="287171"/>
            <a:ext cx="5406966" cy="5755422"/>
          </a:xfrm>
          <a:prstGeom prst="rect">
            <a:avLst/>
          </a:prstGeom>
          <a:noFill/>
        </p:spPr>
        <p:txBody>
          <a:bodyPr wrap="square" rtlCol="0">
            <a:spAutoFit/>
          </a:bodyPr>
          <a:lstStyle/>
          <a:p>
            <a:r>
              <a:rPr lang="en-US" sz="4800" baseline="30000" dirty="0">
                <a:solidFill>
                  <a:schemeClr val="accent1">
                    <a:lumMod val="75000"/>
                  </a:schemeClr>
                </a:solidFill>
              </a:rPr>
              <a:t>Some time later, Jesus went up to Jerusalem for one of the Jewish festivals. 2 Now there is in Jerusalem near the Sheep Gate a pool, which in Aramaic is called Bethesda and which is surrounded by five covered colonnades. 3 Here a great number of disabled people used to lie—the blind, the lame, the paralyzed. </a:t>
            </a:r>
            <a:endParaRPr lang="en-US" sz="4800" dirty="0">
              <a:solidFill>
                <a:schemeClr val="accent1">
                  <a:lumMod val="75000"/>
                </a:schemeClr>
              </a:solidFill>
            </a:endParaRPr>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#3</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JERUSALEM</a:t>
            </a:r>
          </a:p>
          <a:p>
            <a:pPr algn="ctr"/>
            <a:r>
              <a:rPr lang="en-US" sz="4000" dirty="0">
                <a:solidFill>
                  <a:schemeClr val="accent2">
                    <a:lumMod val="60000"/>
                    <a:lumOff val="40000"/>
                  </a:schemeClr>
                </a:solidFill>
              </a:rPr>
              <a:t>John 5:1-9</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14809075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584634" y="287171"/>
            <a:ext cx="5406966" cy="6637715"/>
          </a:xfrm>
          <a:prstGeom prst="rect">
            <a:avLst/>
          </a:prstGeom>
          <a:noFill/>
        </p:spPr>
        <p:txBody>
          <a:bodyPr wrap="square" rtlCol="0">
            <a:spAutoFit/>
          </a:bodyPr>
          <a:lstStyle/>
          <a:p>
            <a:r>
              <a:rPr lang="en-US" sz="4400" baseline="30000" dirty="0">
                <a:solidFill>
                  <a:schemeClr val="accent1">
                    <a:lumMod val="75000"/>
                  </a:schemeClr>
                </a:solidFill>
              </a:rPr>
              <a:t>And they waited for the moving of the waters.  From time to time an angel of the Lord would come down and stir up the waters.  The first one into the pool after such a disturbance would be cured of whatever disease he had.  5 One who was there had been an invalid for thirty-eight years. 6 When Jesus saw him lying there and learned that he had been in this condition for a long time, he asked him,  “Do you want to get well?”</a:t>
            </a:r>
            <a:endParaRPr lang="en-US" sz="4400" dirty="0">
              <a:solidFill>
                <a:schemeClr val="accent1">
                  <a:lumMod val="75000"/>
                </a:schemeClr>
              </a:solidFill>
            </a:endParaRPr>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#3</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JERUSALEM</a:t>
            </a:r>
          </a:p>
          <a:p>
            <a:pPr algn="ctr"/>
            <a:r>
              <a:rPr lang="en-US" sz="4000" dirty="0">
                <a:solidFill>
                  <a:schemeClr val="accent2">
                    <a:lumMod val="60000"/>
                    <a:lumOff val="40000"/>
                  </a:schemeClr>
                </a:solidFill>
              </a:rPr>
              <a:t>JOHN 5:1-9</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30857991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584634" y="287171"/>
            <a:ext cx="5406966" cy="6247864"/>
          </a:xfrm>
          <a:prstGeom prst="rect">
            <a:avLst/>
          </a:prstGeom>
          <a:noFill/>
        </p:spPr>
        <p:txBody>
          <a:bodyPr wrap="square" rtlCol="0">
            <a:spAutoFit/>
          </a:bodyPr>
          <a:lstStyle/>
          <a:p>
            <a:r>
              <a:rPr lang="en-US" sz="4800" baseline="30000" dirty="0">
                <a:solidFill>
                  <a:schemeClr val="accent1">
                    <a:lumMod val="75000"/>
                  </a:schemeClr>
                </a:solidFill>
              </a:rPr>
              <a:t>7 “Sir,” the invalid replied, “I have no one to help me into the pool when the water is stirred. While I am trying to get in, someone else goes down ahead of me.”</a:t>
            </a:r>
          </a:p>
          <a:p>
            <a:endParaRPr lang="en-US" sz="4800" baseline="30000" dirty="0">
              <a:solidFill>
                <a:schemeClr val="accent1">
                  <a:lumMod val="75000"/>
                </a:schemeClr>
              </a:solidFill>
            </a:endParaRPr>
          </a:p>
          <a:p>
            <a:r>
              <a:rPr lang="en-US" sz="4800" baseline="30000" dirty="0">
                <a:solidFill>
                  <a:schemeClr val="accent1">
                    <a:lumMod val="75000"/>
                  </a:schemeClr>
                </a:solidFill>
              </a:rPr>
              <a:t>8 Then Jesus said to him, “Get up! Pick up your mat and walk.” 9 At once the man was cured; he picked up his mat and walked.</a:t>
            </a:r>
            <a:endParaRPr lang="en-US" sz="4800" dirty="0">
              <a:solidFill>
                <a:schemeClr val="accent1">
                  <a:lumMod val="75000"/>
                </a:schemeClr>
              </a:solidFill>
            </a:endParaRPr>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#3</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JERUSALEM</a:t>
            </a:r>
          </a:p>
          <a:p>
            <a:pPr algn="ctr"/>
            <a:r>
              <a:rPr lang="en-US" sz="4000" dirty="0">
                <a:solidFill>
                  <a:schemeClr val="accent2">
                    <a:lumMod val="60000"/>
                    <a:lumOff val="40000"/>
                  </a:schemeClr>
                </a:solidFill>
              </a:rPr>
              <a:t>John 5:1-9</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38387682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584634" y="197345"/>
            <a:ext cx="5406966" cy="8125301"/>
          </a:xfrm>
          <a:prstGeom prst="rect">
            <a:avLst/>
          </a:prstGeom>
          <a:noFill/>
        </p:spPr>
        <p:txBody>
          <a:bodyPr wrap="square" rtlCol="0">
            <a:spAutoFit/>
          </a:bodyPr>
          <a:lstStyle/>
          <a:p>
            <a:pPr algn="ctr"/>
            <a:r>
              <a:rPr lang="en-US" sz="5400" b="1" baseline="30000" dirty="0">
                <a:solidFill>
                  <a:schemeClr val="accent1">
                    <a:lumMod val="75000"/>
                  </a:schemeClr>
                </a:solidFill>
              </a:rPr>
              <a:t>JERUSALEM </a:t>
            </a:r>
          </a:p>
          <a:p>
            <a:endParaRPr lang="en-US" sz="5400" baseline="30000" dirty="0">
              <a:solidFill>
                <a:schemeClr val="accent1">
                  <a:lumMod val="75000"/>
                </a:schemeClr>
              </a:solidFill>
            </a:endParaRPr>
          </a:p>
          <a:p>
            <a:r>
              <a:rPr lang="en-US" sz="5400" baseline="30000" dirty="0">
                <a:solidFill>
                  <a:schemeClr val="accent1">
                    <a:lumMod val="75000"/>
                  </a:schemeClr>
                </a:solidFill>
              </a:rPr>
              <a:t>It is like a town somewhere between Capernaum and Nazareth.  They have seen some great things in the past but they are not sure they will ever see them again.</a:t>
            </a:r>
          </a:p>
          <a:p>
            <a:endParaRPr lang="en-US" sz="5400" baseline="30000" dirty="0">
              <a:solidFill>
                <a:schemeClr val="accent1">
                  <a:lumMod val="75000"/>
                </a:schemeClr>
              </a:solidFill>
            </a:endParaRPr>
          </a:p>
          <a:p>
            <a:r>
              <a:rPr lang="en-US" sz="5400" baseline="30000" dirty="0">
                <a:solidFill>
                  <a:schemeClr val="accent1">
                    <a:lumMod val="75000"/>
                  </a:schemeClr>
                </a:solidFill>
              </a:rPr>
              <a:t>EYES NEED TO BE OPENED</a:t>
            </a:r>
          </a:p>
          <a:p>
            <a:r>
              <a:rPr lang="en-US" sz="5400" baseline="30000" dirty="0">
                <a:solidFill>
                  <a:schemeClr val="accent1">
                    <a:lumMod val="75000"/>
                  </a:schemeClr>
                </a:solidFill>
              </a:rPr>
              <a:t>ACTION NEEDS TO RETURN</a:t>
            </a:r>
          </a:p>
          <a:p>
            <a:endParaRPr lang="en-US" sz="5400" baseline="30000" dirty="0">
              <a:solidFill>
                <a:schemeClr val="accent1">
                  <a:lumMod val="75000"/>
                </a:schemeClr>
              </a:solidFill>
            </a:endParaRPr>
          </a:p>
          <a:p>
            <a:endParaRPr lang="en-US" sz="5400" dirty="0">
              <a:solidFill>
                <a:schemeClr val="accent1">
                  <a:lumMod val="75000"/>
                </a:schemeClr>
              </a:solidFill>
            </a:endParaRPr>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#3</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JERUSALEM</a:t>
            </a:r>
          </a:p>
          <a:p>
            <a:pPr algn="ctr"/>
            <a:r>
              <a:rPr lang="en-US" sz="4000" dirty="0">
                <a:solidFill>
                  <a:schemeClr val="accent2">
                    <a:lumMod val="60000"/>
                    <a:lumOff val="40000"/>
                  </a:schemeClr>
                </a:solidFill>
              </a:rPr>
              <a:t>John 5:1-9</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3838298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962400" y="1102177"/>
            <a:ext cx="4963886" cy="4985980"/>
          </a:xfrm>
          <a:prstGeom prst="rect">
            <a:avLst/>
          </a:prstGeom>
          <a:noFill/>
        </p:spPr>
        <p:txBody>
          <a:bodyPr wrap="square" rtlCol="0">
            <a:spAutoFit/>
          </a:bodyPr>
          <a:lstStyle/>
          <a:p>
            <a:pPr algn="ctr"/>
            <a:r>
              <a:rPr lang="en-US" sz="6000" dirty="0">
                <a:solidFill>
                  <a:schemeClr val="accent1">
                    <a:lumMod val="75000"/>
                  </a:schemeClr>
                </a:solidFill>
              </a:rPr>
              <a:t>DID ANYONE RECEIVE SOME GRACE UPON THEIR SKIN LAST WEEK?</a:t>
            </a:r>
            <a:endParaRPr lang="en-US" sz="4000" dirty="0">
              <a:solidFill>
                <a:schemeClr val="accent1">
                  <a:lumMod val="75000"/>
                </a:schemeClr>
              </a:solidFill>
            </a:endParaRPr>
          </a:p>
          <a:p>
            <a:endParaRPr lang="en-US" dirty="0"/>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INTRO</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Tree>
    <p:extLst>
      <p:ext uri="{BB962C8B-B14F-4D97-AF65-F5344CB8AC3E}">
        <p14:creationId xmlns:p14="http://schemas.microsoft.com/office/powerpoint/2010/main" val="8668140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671720" y="1421775"/>
            <a:ext cx="5406966" cy="3693319"/>
          </a:xfrm>
          <a:prstGeom prst="rect">
            <a:avLst/>
          </a:prstGeom>
          <a:noFill/>
        </p:spPr>
        <p:txBody>
          <a:bodyPr wrap="square" rtlCol="0">
            <a:spAutoFit/>
          </a:bodyPr>
          <a:lstStyle/>
          <a:p>
            <a:pPr algn="ctr"/>
            <a:r>
              <a:rPr lang="en-US" sz="5400" b="1" baseline="30000" dirty="0">
                <a:solidFill>
                  <a:schemeClr val="accent1">
                    <a:lumMod val="75000"/>
                  </a:schemeClr>
                </a:solidFill>
              </a:rPr>
              <a:t>JERUSALEM </a:t>
            </a:r>
          </a:p>
          <a:p>
            <a:endParaRPr lang="en-US" sz="5400" baseline="30000" dirty="0">
              <a:solidFill>
                <a:schemeClr val="accent1">
                  <a:lumMod val="75000"/>
                </a:schemeClr>
              </a:solidFill>
            </a:endParaRPr>
          </a:p>
          <a:p>
            <a:r>
              <a:rPr lang="en-US" sz="5400" baseline="30000" dirty="0">
                <a:solidFill>
                  <a:schemeClr val="accent1">
                    <a:lumMod val="75000"/>
                  </a:schemeClr>
                </a:solidFill>
              </a:rPr>
              <a:t>Jesus shows up in very targeted places looking for those who are looking for him.</a:t>
            </a:r>
            <a:endParaRPr lang="en-US" sz="5400" dirty="0">
              <a:solidFill>
                <a:schemeClr val="accent1">
                  <a:lumMod val="75000"/>
                </a:schemeClr>
              </a:solidFill>
            </a:endParaRPr>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#3</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JERUSALEM</a:t>
            </a:r>
          </a:p>
          <a:p>
            <a:pPr algn="ctr"/>
            <a:r>
              <a:rPr lang="en-US" sz="4000" dirty="0">
                <a:solidFill>
                  <a:schemeClr val="accent2">
                    <a:lumMod val="60000"/>
                    <a:lumOff val="40000"/>
                  </a:schemeClr>
                </a:solidFill>
              </a:rPr>
              <a:t>John 5:1-9</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14326570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620524" y="590780"/>
            <a:ext cx="5406966" cy="5355312"/>
          </a:xfrm>
          <a:prstGeom prst="rect">
            <a:avLst/>
          </a:prstGeom>
          <a:noFill/>
        </p:spPr>
        <p:txBody>
          <a:bodyPr wrap="square" rtlCol="0">
            <a:spAutoFit/>
          </a:bodyPr>
          <a:lstStyle/>
          <a:p>
            <a:pPr algn="ctr"/>
            <a:r>
              <a:rPr lang="en-US" sz="5400" b="1" baseline="30000" dirty="0">
                <a:solidFill>
                  <a:schemeClr val="accent1">
                    <a:lumMod val="75000"/>
                  </a:schemeClr>
                </a:solidFill>
              </a:rPr>
              <a:t>YOUR CITY </a:t>
            </a:r>
          </a:p>
          <a:p>
            <a:endParaRPr lang="en-US" sz="5400" baseline="30000" dirty="0">
              <a:solidFill>
                <a:schemeClr val="accent1">
                  <a:lumMod val="75000"/>
                </a:schemeClr>
              </a:solidFill>
            </a:endParaRPr>
          </a:p>
          <a:p>
            <a:r>
              <a:rPr lang="en-US" sz="5400" baseline="30000" dirty="0">
                <a:solidFill>
                  <a:schemeClr val="accent1">
                    <a:lumMod val="75000"/>
                  </a:schemeClr>
                </a:solidFill>
              </a:rPr>
              <a:t>Where do you tend to live?</a:t>
            </a:r>
          </a:p>
          <a:p>
            <a:endParaRPr lang="en-US" sz="5400" baseline="30000" dirty="0">
              <a:solidFill>
                <a:schemeClr val="accent1">
                  <a:lumMod val="75000"/>
                </a:schemeClr>
              </a:solidFill>
            </a:endParaRPr>
          </a:p>
          <a:p>
            <a:r>
              <a:rPr lang="en-US" sz="5400" baseline="30000" dirty="0">
                <a:solidFill>
                  <a:schemeClr val="accent1">
                    <a:lumMod val="75000"/>
                  </a:schemeClr>
                </a:solidFill>
              </a:rPr>
              <a:t>Where do you want to move to?</a:t>
            </a:r>
          </a:p>
          <a:p>
            <a:endParaRPr lang="en-US" sz="5400" baseline="30000" dirty="0">
              <a:solidFill>
                <a:schemeClr val="accent1">
                  <a:lumMod val="75000"/>
                </a:schemeClr>
              </a:solidFill>
            </a:endParaRPr>
          </a:p>
          <a:p>
            <a:r>
              <a:rPr lang="en-US" sz="5400" baseline="30000" dirty="0">
                <a:solidFill>
                  <a:schemeClr val="accent1">
                    <a:lumMod val="75000"/>
                  </a:schemeClr>
                </a:solidFill>
              </a:rPr>
              <a:t>What can we invite Jesus to our city to accomplish?</a:t>
            </a:r>
            <a:endParaRPr lang="en-US" sz="5400" dirty="0">
              <a:solidFill>
                <a:schemeClr val="accent1">
                  <a:lumMod val="75000"/>
                </a:schemeClr>
              </a:solidFill>
            </a:endParaRPr>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646331"/>
          </a:xfrm>
          <a:prstGeom prst="rect">
            <a:avLst/>
          </a:prstGeom>
          <a:noFill/>
        </p:spPr>
        <p:txBody>
          <a:bodyPr wrap="square" rtlCol="0">
            <a:spAutoFit/>
          </a:bodyPr>
          <a:lstStyle/>
          <a:p>
            <a:pPr algn="ctr"/>
            <a:r>
              <a:rPr lang="en-US" sz="3600" dirty="0">
                <a:solidFill>
                  <a:srgbClr val="8A231F"/>
                </a:solidFill>
              </a:rPr>
              <a:t>CONCLUSION</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Tree>
    <p:extLst>
      <p:ext uri="{BB962C8B-B14F-4D97-AF65-F5344CB8AC3E}">
        <p14:creationId xmlns:p14="http://schemas.microsoft.com/office/powerpoint/2010/main" val="22622100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584634" y="1363286"/>
            <a:ext cx="5406966" cy="4985980"/>
          </a:xfrm>
          <a:prstGeom prst="rect">
            <a:avLst/>
          </a:prstGeom>
          <a:noFill/>
        </p:spPr>
        <p:txBody>
          <a:bodyPr wrap="square" rtlCol="0">
            <a:spAutoFit/>
          </a:bodyPr>
          <a:lstStyle/>
          <a:p>
            <a:pPr algn="ctr"/>
            <a:r>
              <a:rPr lang="en-US" sz="6600" b="1" baseline="30000" dirty="0">
                <a:solidFill>
                  <a:schemeClr val="accent1">
                    <a:lumMod val="75000"/>
                  </a:schemeClr>
                </a:solidFill>
              </a:rPr>
              <a:t>FAITH</a:t>
            </a:r>
          </a:p>
          <a:p>
            <a:pPr algn="ctr"/>
            <a:endParaRPr lang="en-US" sz="6600" b="1" baseline="30000" dirty="0">
              <a:solidFill>
                <a:schemeClr val="accent1">
                  <a:lumMod val="75000"/>
                </a:schemeClr>
              </a:solidFill>
            </a:endParaRPr>
          </a:p>
          <a:p>
            <a:pPr algn="ctr"/>
            <a:r>
              <a:rPr lang="en-US" sz="6600" b="1" baseline="30000" dirty="0">
                <a:solidFill>
                  <a:schemeClr val="accent1">
                    <a:lumMod val="75000"/>
                  </a:schemeClr>
                </a:solidFill>
              </a:rPr>
              <a:t>Its presence or absence ultimately makes a vital difference!</a:t>
            </a:r>
          </a:p>
          <a:p>
            <a:pPr algn="ctr"/>
            <a:endParaRPr lang="en-US" sz="5400" dirty="0">
              <a:solidFill>
                <a:schemeClr val="accent1">
                  <a:lumMod val="75000"/>
                </a:schemeClr>
              </a:solidFill>
            </a:endParaRPr>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646331"/>
          </a:xfrm>
          <a:prstGeom prst="rect">
            <a:avLst/>
          </a:prstGeom>
          <a:noFill/>
        </p:spPr>
        <p:txBody>
          <a:bodyPr wrap="square" rtlCol="0">
            <a:spAutoFit/>
          </a:bodyPr>
          <a:lstStyle/>
          <a:p>
            <a:pPr algn="ctr"/>
            <a:r>
              <a:rPr lang="en-US" sz="3600" dirty="0">
                <a:solidFill>
                  <a:srgbClr val="8A231F"/>
                </a:solidFill>
              </a:rPr>
              <a:t>CONCLUSION</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Tree>
    <p:extLst>
      <p:ext uri="{BB962C8B-B14F-4D97-AF65-F5344CB8AC3E}">
        <p14:creationId xmlns:p14="http://schemas.microsoft.com/office/powerpoint/2010/main" val="2502005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962400" y="1102177"/>
            <a:ext cx="4963886" cy="4985980"/>
          </a:xfrm>
          <a:prstGeom prst="rect">
            <a:avLst/>
          </a:prstGeom>
          <a:noFill/>
        </p:spPr>
        <p:txBody>
          <a:bodyPr wrap="square" rtlCol="0">
            <a:spAutoFit/>
          </a:bodyPr>
          <a:lstStyle/>
          <a:p>
            <a:pPr algn="ctr"/>
            <a:r>
              <a:rPr lang="en-US" sz="6000" dirty="0">
                <a:solidFill>
                  <a:schemeClr val="accent1">
                    <a:lumMod val="75000"/>
                  </a:schemeClr>
                </a:solidFill>
              </a:rPr>
              <a:t>WHEN JESUS IS PRESENT ALL HIS GRACE IS PRESENT WITH HIM</a:t>
            </a:r>
            <a:endParaRPr lang="en-US" sz="4000" dirty="0">
              <a:solidFill>
                <a:schemeClr val="accent1">
                  <a:lumMod val="75000"/>
                </a:schemeClr>
              </a:solidFill>
            </a:endParaRPr>
          </a:p>
          <a:p>
            <a:endParaRPr lang="en-US" dirty="0"/>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INTRO</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Tree>
    <p:extLst>
      <p:ext uri="{BB962C8B-B14F-4D97-AF65-F5344CB8AC3E}">
        <p14:creationId xmlns:p14="http://schemas.microsoft.com/office/powerpoint/2010/main" val="2877275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962400" y="1102177"/>
            <a:ext cx="4963886" cy="4062651"/>
          </a:xfrm>
          <a:prstGeom prst="rect">
            <a:avLst/>
          </a:prstGeom>
          <a:noFill/>
        </p:spPr>
        <p:txBody>
          <a:bodyPr wrap="square" rtlCol="0">
            <a:spAutoFit/>
          </a:bodyPr>
          <a:lstStyle/>
          <a:p>
            <a:pPr algn="ctr"/>
            <a:r>
              <a:rPr lang="en-US" sz="6000" dirty="0">
                <a:solidFill>
                  <a:schemeClr val="accent1">
                    <a:lumMod val="75000"/>
                  </a:schemeClr>
                </a:solidFill>
              </a:rPr>
              <a:t>WHAT IS ONE OF THE VITAL CONNECTORS TO HIS GRACE?</a:t>
            </a:r>
            <a:endParaRPr lang="en-US" sz="4000" dirty="0">
              <a:solidFill>
                <a:schemeClr val="accent1">
                  <a:lumMod val="75000"/>
                </a:schemeClr>
              </a:solidFill>
            </a:endParaRPr>
          </a:p>
          <a:p>
            <a:endParaRPr lang="en-US" dirty="0"/>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INTRO</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Tree>
    <p:extLst>
      <p:ext uri="{BB962C8B-B14F-4D97-AF65-F5344CB8AC3E}">
        <p14:creationId xmlns:p14="http://schemas.microsoft.com/office/powerpoint/2010/main" val="389672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584634" y="1190943"/>
            <a:ext cx="5406966" cy="4154984"/>
          </a:xfrm>
          <a:prstGeom prst="rect">
            <a:avLst/>
          </a:prstGeom>
          <a:noFill/>
        </p:spPr>
        <p:txBody>
          <a:bodyPr wrap="square" rtlCol="0">
            <a:spAutoFit/>
          </a:bodyPr>
          <a:lstStyle/>
          <a:p>
            <a:pPr algn="ctr"/>
            <a:r>
              <a:rPr lang="en-US" sz="6600" dirty="0">
                <a:solidFill>
                  <a:schemeClr val="accent1">
                    <a:lumMod val="75000"/>
                  </a:schemeClr>
                </a:solidFill>
              </a:rPr>
              <a:t>THE CITY WHERE JESUS COMES OUT OF THE BLUE</a:t>
            </a:r>
            <a:endParaRPr lang="en-US" sz="6600" dirty="0"/>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#1</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CAPERNAUM</a:t>
            </a:r>
          </a:p>
          <a:p>
            <a:pPr algn="ctr"/>
            <a:r>
              <a:rPr lang="en-US" sz="4000" dirty="0">
                <a:solidFill>
                  <a:schemeClr val="accent2">
                    <a:lumMod val="60000"/>
                    <a:lumOff val="40000"/>
                  </a:schemeClr>
                </a:solidFill>
              </a:rPr>
              <a:t>Luke 4:14-15</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476061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584634" y="287171"/>
            <a:ext cx="5406966" cy="5909310"/>
          </a:xfrm>
          <a:prstGeom prst="rect">
            <a:avLst/>
          </a:prstGeom>
          <a:noFill/>
        </p:spPr>
        <p:txBody>
          <a:bodyPr wrap="square" rtlCol="0">
            <a:spAutoFit/>
          </a:bodyPr>
          <a:lstStyle/>
          <a:p>
            <a:r>
              <a:rPr lang="en-US" sz="4200" dirty="0">
                <a:solidFill>
                  <a:schemeClr val="accent1">
                    <a:lumMod val="75000"/>
                  </a:schemeClr>
                </a:solidFill>
              </a:rPr>
              <a:t>“Jesus returned to Galilee in the power of the Spirit and news about him spread through the whole countryside.  He taught in their synagogues, and everyone praised him.”</a:t>
            </a:r>
            <a:endParaRPr lang="en-US" sz="4200" dirty="0"/>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#1</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CAPERNAUM</a:t>
            </a:r>
          </a:p>
          <a:p>
            <a:pPr algn="ctr"/>
            <a:r>
              <a:rPr lang="en-US" sz="4000" dirty="0">
                <a:solidFill>
                  <a:schemeClr val="accent2">
                    <a:lumMod val="60000"/>
                    <a:lumOff val="40000"/>
                  </a:schemeClr>
                </a:solidFill>
              </a:rPr>
              <a:t>Luke 4:14-15</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1761681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584634" y="948890"/>
            <a:ext cx="5406966" cy="4524315"/>
          </a:xfrm>
          <a:prstGeom prst="rect">
            <a:avLst/>
          </a:prstGeom>
          <a:noFill/>
        </p:spPr>
        <p:txBody>
          <a:bodyPr wrap="square" rtlCol="0">
            <a:spAutoFit/>
          </a:bodyPr>
          <a:lstStyle/>
          <a:p>
            <a:r>
              <a:rPr lang="en-US" sz="4800" dirty="0">
                <a:solidFill>
                  <a:schemeClr val="accent1">
                    <a:lumMod val="75000"/>
                  </a:schemeClr>
                </a:solidFill>
              </a:rPr>
              <a:t>Jesus went from Nazareth to baptism by John then to Capernaum and set up his ministry headquarters there.</a:t>
            </a:r>
            <a:endParaRPr lang="en-US" sz="3600" dirty="0"/>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#1</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CAPERNAUM</a:t>
            </a:r>
          </a:p>
          <a:p>
            <a:pPr algn="ctr"/>
            <a:r>
              <a:rPr lang="en-US" sz="4000" dirty="0">
                <a:solidFill>
                  <a:schemeClr val="accent2">
                    <a:lumMod val="60000"/>
                    <a:lumOff val="40000"/>
                  </a:schemeClr>
                </a:solidFill>
              </a:rPr>
              <a:t>Luke 4:14-15</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3115615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F2C11C-5565-4EDF-BEBF-F4B156CD7E74}"/>
              </a:ext>
            </a:extLst>
          </p:cNvPr>
          <p:cNvSpPr/>
          <p:nvPr/>
        </p:nvSpPr>
        <p:spPr>
          <a:xfrm>
            <a:off x="0" y="2726872"/>
            <a:ext cx="3352800" cy="108312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CACD620-DDA6-48D6-A301-ED9FBD494305}"/>
              </a:ext>
            </a:extLst>
          </p:cNvPr>
          <p:cNvSpPr/>
          <p:nvPr/>
        </p:nvSpPr>
        <p:spPr>
          <a:xfrm>
            <a:off x="0" y="3810000"/>
            <a:ext cx="3366919" cy="3047999"/>
          </a:xfrm>
          <a:prstGeom prst="rect">
            <a:avLst/>
          </a:prstGeom>
          <a:solidFill>
            <a:srgbClr val="8A231F"/>
          </a:solidFill>
          <a:ln>
            <a:solidFill>
              <a:srgbClr val="8A23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8038A4-5073-46B0-88C0-541FF2FEC859}"/>
              </a:ext>
            </a:extLst>
          </p:cNvPr>
          <p:cNvSpPr/>
          <p:nvPr/>
        </p:nvSpPr>
        <p:spPr>
          <a:xfrm>
            <a:off x="3366919" y="0"/>
            <a:ext cx="5777081" cy="6857999"/>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64EDBB-2190-4B14-BFBF-BC0AB8738C43}"/>
              </a:ext>
            </a:extLst>
          </p:cNvPr>
          <p:cNvSpPr txBox="1"/>
          <p:nvPr/>
        </p:nvSpPr>
        <p:spPr>
          <a:xfrm>
            <a:off x="3584634" y="948890"/>
            <a:ext cx="5406966" cy="5262979"/>
          </a:xfrm>
          <a:prstGeom prst="rect">
            <a:avLst/>
          </a:prstGeom>
          <a:noFill/>
        </p:spPr>
        <p:txBody>
          <a:bodyPr wrap="square" rtlCol="0">
            <a:spAutoFit/>
          </a:bodyPr>
          <a:lstStyle/>
          <a:p>
            <a:r>
              <a:rPr lang="en-US" sz="4800" dirty="0">
                <a:solidFill>
                  <a:schemeClr val="accent1">
                    <a:lumMod val="75000"/>
                  </a:schemeClr>
                </a:solidFill>
              </a:rPr>
              <a:t>Peter’s mom in law</a:t>
            </a:r>
          </a:p>
          <a:p>
            <a:r>
              <a:rPr lang="en-US" sz="4800" dirty="0">
                <a:solidFill>
                  <a:schemeClr val="accent1">
                    <a:lumMod val="75000"/>
                  </a:schemeClr>
                </a:solidFill>
              </a:rPr>
              <a:t>Syrian crowd</a:t>
            </a:r>
          </a:p>
          <a:p>
            <a:r>
              <a:rPr lang="en-US" sz="4800" dirty="0">
                <a:solidFill>
                  <a:schemeClr val="accent1">
                    <a:lumMod val="75000"/>
                  </a:schemeClr>
                </a:solidFill>
              </a:rPr>
              <a:t>Woman w issue</a:t>
            </a:r>
          </a:p>
          <a:p>
            <a:r>
              <a:rPr lang="en-US" sz="4800" dirty="0">
                <a:solidFill>
                  <a:schemeClr val="accent1">
                    <a:lumMod val="75000"/>
                  </a:schemeClr>
                </a:solidFill>
              </a:rPr>
              <a:t>Dead girl</a:t>
            </a:r>
          </a:p>
          <a:p>
            <a:r>
              <a:rPr lang="en-US" sz="4800" dirty="0">
                <a:solidFill>
                  <a:schemeClr val="accent1">
                    <a:lumMod val="75000"/>
                  </a:schemeClr>
                </a:solidFill>
              </a:rPr>
              <a:t>Centurion servant</a:t>
            </a:r>
          </a:p>
          <a:p>
            <a:r>
              <a:rPr lang="en-US" sz="4800" dirty="0">
                <a:solidFill>
                  <a:schemeClr val="accent1">
                    <a:lumMod val="75000"/>
                  </a:schemeClr>
                </a:solidFill>
              </a:rPr>
              <a:t>Cana visitor</a:t>
            </a:r>
          </a:p>
          <a:p>
            <a:r>
              <a:rPr lang="en-US" sz="4800" dirty="0">
                <a:solidFill>
                  <a:schemeClr val="accent1">
                    <a:lumMod val="75000"/>
                  </a:schemeClr>
                </a:solidFill>
              </a:rPr>
              <a:t>Four friends</a:t>
            </a:r>
            <a:endParaRPr lang="en-US" sz="3600" dirty="0"/>
          </a:p>
        </p:txBody>
      </p:sp>
      <p:sp>
        <p:nvSpPr>
          <p:cNvPr id="7" name="TextBox 6">
            <a:extLst>
              <a:ext uri="{FF2B5EF4-FFF2-40B4-BE49-F238E27FC236}">
                <a16:creationId xmlns:a16="http://schemas.microsoft.com/office/drawing/2014/main" id="{8F3482DD-BDA2-413F-8B5C-187EDE7949BC}"/>
              </a:ext>
            </a:extLst>
          </p:cNvPr>
          <p:cNvSpPr txBox="1"/>
          <p:nvPr/>
        </p:nvSpPr>
        <p:spPr>
          <a:xfrm>
            <a:off x="152400" y="2852937"/>
            <a:ext cx="2982686" cy="830997"/>
          </a:xfrm>
          <a:prstGeom prst="rect">
            <a:avLst/>
          </a:prstGeom>
          <a:noFill/>
        </p:spPr>
        <p:txBody>
          <a:bodyPr wrap="square" rtlCol="0">
            <a:spAutoFit/>
          </a:bodyPr>
          <a:lstStyle/>
          <a:p>
            <a:pPr algn="ctr"/>
            <a:r>
              <a:rPr lang="en-US" sz="4800" dirty="0">
                <a:solidFill>
                  <a:srgbClr val="8A231F"/>
                </a:solidFill>
              </a:rPr>
              <a:t>CITY #1</a:t>
            </a:r>
          </a:p>
        </p:txBody>
      </p:sp>
      <p:pic>
        <p:nvPicPr>
          <p:cNvPr id="9" name="Picture 8">
            <a:extLst>
              <a:ext uri="{FF2B5EF4-FFF2-40B4-BE49-F238E27FC236}">
                <a16:creationId xmlns:a16="http://schemas.microsoft.com/office/drawing/2014/main" id="{F0870BBE-57E9-4CC7-AA0B-D96050416483}"/>
              </a:ext>
            </a:extLst>
          </p:cNvPr>
          <p:cNvPicPr>
            <a:picLocks noChangeAspect="1"/>
          </p:cNvPicPr>
          <p:nvPr/>
        </p:nvPicPr>
        <p:blipFill>
          <a:blip r:embed="rId2"/>
          <a:stretch>
            <a:fillRect/>
          </a:stretch>
        </p:blipFill>
        <p:spPr>
          <a:xfrm>
            <a:off x="-7257" y="-298"/>
            <a:ext cx="3360057" cy="2727169"/>
          </a:xfrm>
          <a:prstGeom prst="rect">
            <a:avLst/>
          </a:prstGeom>
        </p:spPr>
      </p:pic>
      <p:sp>
        <p:nvSpPr>
          <p:cNvPr id="2" name="TextBox 1">
            <a:extLst>
              <a:ext uri="{FF2B5EF4-FFF2-40B4-BE49-F238E27FC236}">
                <a16:creationId xmlns:a16="http://schemas.microsoft.com/office/drawing/2014/main" id="{27ECAAF0-62B6-423B-8E28-CE94AEB0590C}"/>
              </a:ext>
            </a:extLst>
          </p:cNvPr>
          <p:cNvSpPr txBox="1"/>
          <p:nvPr/>
        </p:nvSpPr>
        <p:spPr>
          <a:xfrm>
            <a:off x="152399" y="4811486"/>
            <a:ext cx="2996805" cy="1323439"/>
          </a:xfrm>
          <a:prstGeom prst="rect">
            <a:avLst/>
          </a:prstGeom>
          <a:noFill/>
        </p:spPr>
        <p:txBody>
          <a:bodyPr wrap="square" rtlCol="0">
            <a:spAutoFit/>
          </a:bodyPr>
          <a:lstStyle/>
          <a:p>
            <a:pPr algn="ctr"/>
            <a:r>
              <a:rPr lang="en-US" sz="4000" dirty="0">
                <a:solidFill>
                  <a:schemeClr val="accent2">
                    <a:lumMod val="60000"/>
                    <a:lumOff val="40000"/>
                  </a:schemeClr>
                </a:solidFill>
              </a:rPr>
              <a:t>CAPERNAUM</a:t>
            </a:r>
          </a:p>
          <a:p>
            <a:pPr algn="ctr"/>
            <a:r>
              <a:rPr lang="en-US" sz="4000" dirty="0">
                <a:solidFill>
                  <a:schemeClr val="accent2">
                    <a:lumMod val="60000"/>
                    <a:lumOff val="40000"/>
                  </a:schemeClr>
                </a:solidFill>
              </a:rPr>
              <a:t>Luke 4:14-15</a:t>
            </a:r>
            <a:endParaRPr lang="en-US" dirty="0">
              <a:solidFill>
                <a:schemeClr val="accent2">
                  <a:lumMod val="60000"/>
                  <a:lumOff val="40000"/>
                </a:schemeClr>
              </a:solidFill>
            </a:endParaRPr>
          </a:p>
        </p:txBody>
      </p:sp>
    </p:spTree>
    <p:extLst>
      <p:ext uri="{BB962C8B-B14F-4D97-AF65-F5344CB8AC3E}">
        <p14:creationId xmlns:p14="http://schemas.microsoft.com/office/powerpoint/2010/main" val="22710012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229</TotalTime>
  <Words>746</Words>
  <Application>Microsoft Office PowerPoint</Application>
  <PresentationFormat>On-screen Show (4:3)</PresentationFormat>
  <Paragraphs>160</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Adobe Garamond Pro</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Webmaster VCAG</dc:creator>
  <cp:lastModifiedBy>Douglas Martin</cp:lastModifiedBy>
  <cp:revision>25</cp:revision>
  <dcterms:created xsi:type="dcterms:W3CDTF">2019-08-07T14:36:19Z</dcterms:created>
  <dcterms:modified xsi:type="dcterms:W3CDTF">2019-08-18T14:43:10Z</dcterms:modified>
</cp:coreProperties>
</file>