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9" r:id="rId3"/>
    <p:sldId id="430" r:id="rId4"/>
    <p:sldId id="473" r:id="rId5"/>
    <p:sldId id="496" r:id="rId6"/>
    <p:sldId id="495" r:id="rId7"/>
    <p:sldId id="475" r:id="rId8"/>
    <p:sldId id="476" r:id="rId9"/>
    <p:sldId id="477" r:id="rId10"/>
    <p:sldId id="478" r:id="rId11"/>
    <p:sldId id="482" r:id="rId12"/>
    <p:sldId id="483" r:id="rId13"/>
    <p:sldId id="487" r:id="rId14"/>
    <p:sldId id="481" r:id="rId15"/>
    <p:sldId id="480" r:id="rId16"/>
    <p:sldId id="484" r:id="rId17"/>
    <p:sldId id="485" r:id="rId18"/>
    <p:sldId id="486" r:id="rId19"/>
    <p:sldId id="488" r:id="rId20"/>
    <p:sldId id="489" r:id="rId21"/>
    <p:sldId id="490" r:id="rId22"/>
    <p:sldId id="492" r:id="rId23"/>
    <p:sldId id="494" r:id="rId24"/>
    <p:sldId id="491" r:id="rId25"/>
    <p:sldId id="493" r:id="rId26"/>
    <p:sldId id="497" r:id="rId2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7/7/2019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7/7/2019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096" y="622852"/>
            <a:ext cx="10774017" cy="5702153"/>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834887" y="275050"/>
            <a:ext cx="9144000" cy="3047932"/>
          </a:xfrm>
        </p:spPr>
        <p:txBody>
          <a:bodyPr>
            <a:normAutofit/>
          </a:bodyPr>
          <a:lstStyle/>
          <a:p>
            <a:pPr algn="l"/>
            <a:r>
              <a:rPr lang="en-US" sz="8000" b="1" dirty="0">
                <a:solidFill>
                  <a:srgbClr val="FF9933"/>
                </a:solidFill>
                <a:effectLst>
                  <a:outerShdw blurRad="38100" dist="38100" dir="2700000" algn="tl">
                    <a:srgbClr val="000000">
                      <a:alpha val="43137"/>
                    </a:srgbClr>
                  </a:outerShdw>
                </a:effectLst>
              </a:rPr>
              <a:t>The Seven-Fold</a:t>
            </a:r>
            <a:br>
              <a:rPr lang="en-US" sz="8000" b="1" dirty="0">
                <a:solidFill>
                  <a:srgbClr val="FF9933"/>
                </a:solidFill>
                <a:effectLst>
                  <a:outerShdw blurRad="38100" dist="38100" dir="2700000" algn="tl">
                    <a:srgbClr val="000000">
                      <a:alpha val="43137"/>
                    </a:srgbClr>
                  </a:outerShdw>
                </a:effectLst>
              </a:rPr>
            </a:br>
            <a:r>
              <a:rPr lang="en-US" sz="80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2339306"/>
            <a:ext cx="7215598" cy="2585323"/>
          </a:xfrm>
          <a:prstGeom prst="rect">
            <a:avLst/>
          </a:prstGeom>
          <a:noFill/>
        </p:spPr>
        <p:txBody>
          <a:bodyPr wrap="square" rtlCol="0">
            <a:spAutoFit/>
          </a:bodyPr>
          <a:lstStyle/>
          <a:p>
            <a:pPr algn="just"/>
            <a:r>
              <a:rPr lang="en-US" sz="5400" baseline="30000" dirty="0"/>
              <a:t>JESUS LED WITH THIS MESSAGE BECAUSE IT WAS THE MESSAGE TO THOSE IN PRISON…HUMANITY IS IN PRISON.</a:t>
            </a:r>
            <a:endParaRPr lang="en-US" sz="5400" dirty="0"/>
          </a:p>
        </p:txBody>
      </p:sp>
    </p:spTree>
    <p:extLst>
      <p:ext uri="{BB962C8B-B14F-4D97-AF65-F5344CB8AC3E}">
        <p14:creationId xmlns:p14="http://schemas.microsoft.com/office/powerpoint/2010/main" val="2859301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2339306"/>
            <a:ext cx="7215598" cy="2585323"/>
          </a:xfrm>
          <a:prstGeom prst="rect">
            <a:avLst/>
          </a:prstGeom>
          <a:noFill/>
        </p:spPr>
        <p:txBody>
          <a:bodyPr wrap="square" rtlCol="0">
            <a:spAutoFit/>
          </a:bodyPr>
          <a:lstStyle/>
          <a:p>
            <a:pPr algn="just"/>
            <a:r>
              <a:rPr lang="en-US" sz="5400" baseline="30000" dirty="0"/>
              <a:t>JESUS LED WITH THIS MESSAGE BECAUSE IT RESONATES WITH THE SPIRIT OF MAN MADE IN GOD’s IMAGE</a:t>
            </a:r>
            <a:endParaRPr lang="en-US" sz="5400" dirty="0"/>
          </a:p>
        </p:txBody>
      </p:sp>
    </p:spTree>
    <p:extLst>
      <p:ext uri="{BB962C8B-B14F-4D97-AF65-F5344CB8AC3E}">
        <p14:creationId xmlns:p14="http://schemas.microsoft.com/office/powerpoint/2010/main" val="3094630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2339306"/>
            <a:ext cx="7215598" cy="2031325"/>
          </a:xfrm>
          <a:prstGeom prst="rect">
            <a:avLst/>
          </a:prstGeom>
          <a:noFill/>
        </p:spPr>
        <p:txBody>
          <a:bodyPr wrap="square" rtlCol="0">
            <a:spAutoFit/>
          </a:bodyPr>
          <a:lstStyle/>
          <a:p>
            <a:pPr algn="just"/>
            <a:r>
              <a:rPr lang="en-US" sz="5400" baseline="30000" dirty="0"/>
              <a:t>JESUS IS THE ONLY ONE WHO CAN MAKE GOOD ON THE PROMISE OF FREEDOM.</a:t>
            </a:r>
            <a:endParaRPr lang="en-US" sz="5400" dirty="0"/>
          </a:p>
        </p:txBody>
      </p:sp>
    </p:spTree>
    <p:extLst>
      <p:ext uri="{BB962C8B-B14F-4D97-AF65-F5344CB8AC3E}">
        <p14:creationId xmlns:p14="http://schemas.microsoft.com/office/powerpoint/2010/main" val="3617791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2339306"/>
            <a:ext cx="7215598" cy="1477328"/>
          </a:xfrm>
          <a:prstGeom prst="rect">
            <a:avLst/>
          </a:prstGeom>
          <a:noFill/>
        </p:spPr>
        <p:txBody>
          <a:bodyPr wrap="square" rtlCol="0">
            <a:spAutoFit/>
          </a:bodyPr>
          <a:lstStyle/>
          <a:p>
            <a:pPr algn="just"/>
            <a:r>
              <a:rPr lang="en-US" sz="5400" baseline="30000" dirty="0"/>
              <a:t>TRUTH IS THE GREAT CONDUIT INTO FREEDOM</a:t>
            </a:r>
            <a:endParaRPr lang="en-US" sz="5400" dirty="0"/>
          </a:p>
        </p:txBody>
      </p:sp>
    </p:spTree>
    <p:extLst>
      <p:ext uri="{BB962C8B-B14F-4D97-AF65-F5344CB8AC3E}">
        <p14:creationId xmlns:p14="http://schemas.microsoft.com/office/powerpoint/2010/main" val="3612362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1517672"/>
            <a:ext cx="7215598" cy="4206280"/>
          </a:xfrm>
          <a:prstGeom prst="rect">
            <a:avLst/>
          </a:prstGeom>
          <a:noFill/>
        </p:spPr>
        <p:txBody>
          <a:bodyPr wrap="square" rtlCol="0">
            <a:spAutoFit/>
          </a:bodyPr>
          <a:lstStyle/>
          <a:p>
            <a:pPr algn="just"/>
            <a:r>
              <a:rPr lang="en-US" sz="8000" baseline="30000" dirty="0"/>
              <a:t>Now the Lord is that spirit, and </a:t>
            </a:r>
            <a:r>
              <a:rPr lang="en-US" sz="8000" u="sng" baseline="30000" dirty="0"/>
              <a:t>where</a:t>
            </a:r>
            <a:r>
              <a:rPr lang="en-US" sz="8000" baseline="30000" dirty="0"/>
              <a:t> the Spirit of the Lord is, there is </a:t>
            </a:r>
            <a:r>
              <a:rPr lang="en-US" sz="8000" u="sng" baseline="30000" dirty="0"/>
              <a:t>freedom.</a:t>
            </a:r>
          </a:p>
          <a:p>
            <a:pPr algn="just"/>
            <a:r>
              <a:rPr lang="en-US" sz="5400" baseline="30000" dirty="0"/>
              <a:t>					2 Cor 3:17</a:t>
            </a:r>
            <a:endParaRPr lang="en-US" sz="5400" dirty="0"/>
          </a:p>
        </p:txBody>
      </p:sp>
    </p:spTree>
    <p:extLst>
      <p:ext uri="{BB962C8B-B14F-4D97-AF65-F5344CB8AC3E}">
        <p14:creationId xmlns:p14="http://schemas.microsoft.com/office/powerpoint/2010/main" val="1394736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2458575"/>
            <a:ext cx="7215598" cy="2246769"/>
          </a:xfrm>
          <a:prstGeom prst="rect">
            <a:avLst/>
          </a:prstGeom>
          <a:noFill/>
        </p:spPr>
        <p:txBody>
          <a:bodyPr wrap="square" rtlCol="0">
            <a:spAutoFit/>
          </a:bodyPr>
          <a:lstStyle/>
          <a:p>
            <a:r>
              <a:rPr lang="en-US" sz="6000" b="1" baseline="30000" dirty="0"/>
              <a:t>THE SPIRIT OF THE LORD BRINGS FREEDOM and CULTIVATES FREEDOM</a:t>
            </a:r>
            <a:endParaRPr lang="en-US" sz="6000" b="1" dirty="0"/>
          </a:p>
        </p:txBody>
      </p:sp>
    </p:spTree>
    <p:extLst>
      <p:ext uri="{BB962C8B-B14F-4D97-AF65-F5344CB8AC3E}">
        <p14:creationId xmlns:p14="http://schemas.microsoft.com/office/powerpoint/2010/main" val="2494847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2458575"/>
            <a:ext cx="7215598" cy="1631216"/>
          </a:xfrm>
          <a:prstGeom prst="rect">
            <a:avLst/>
          </a:prstGeom>
          <a:noFill/>
        </p:spPr>
        <p:txBody>
          <a:bodyPr wrap="square" rtlCol="0">
            <a:spAutoFit/>
          </a:bodyPr>
          <a:lstStyle/>
          <a:p>
            <a:r>
              <a:rPr lang="en-US" sz="6000" b="1" baseline="30000" dirty="0"/>
              <a:t>THE PRESENCE OF THE LORD MUST BE PURSUED</a:t>
            </a:r>
            <a:endParaRPr lang="en-US" sz="6000" b="1" dirty="0"/>
          </a:p>
        </p:txBody>
      </p:sp>
    </p:spTree>
    <p:extLst>
      <p:ext uri="{BB962C8B-B14F-4D97-AF65-F5344CB8AC3E}">
        <p14:creationId xmlns:p14="http://schemas.microsoft.com/office/powerpoint/2010/main" val="143684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2458575"/>
            <a:ext cx="7215598" cy="2246769"/>
          </a:xfrm>
          <a:prstGeom prst="rect">
            <a:avLst/>
          </a:prstGeom>
          <a:noFill/>
        </p:spPr>
        <p:txBody>
          <a:bodyPr wrap="square" rtlCol="0">
            <a:spAutoFit/>
          </a:bodyPr>
          <a:lstStyle/>
          <a:p>
            <a:r>
              <a:rPr lang="en-US" sz="6000" b="1" baseline="30000" dirty="0"/>
              <a:t>PURSUING FREEDOM IS NOT THE SAME AS PURSUING THE PRESENCE</a:t>
            </a:r>
            <a:endParaRPr lang="en-US" sz="6000" b="1" dirty="0"/>
          </a:p>
        </p:txBody>
      </p:sp>
    </p:spTree>
    <p:extLst>
      <p:ext uri="{BB962C8B-B14F-4D97-AF65-F5344CB8AC3E}">
        <p14:creationId xmlns:p14="http://schemas.microsoft.com/office/powerpoint/2010/main" val="3592821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762298"/>
            <a:ext cx="7215598" cy="5847755"/>
          </a:xfrm>
          <a:prstGeom prst="rect">
            <a:avLst/>
          </a:prstGeom>
          <a:noFill/>
        </p:spPr>
        <p:txBody>
          <a:bodyPr wrap="square" rtlCol="0">
            <a:spAutoFit/>
          </a:bodyPr>
          <a:lstStyle/>
          <a:p>
            <a:pPr algn="just"/>
            <a:r>
              <a:rPr lang="en-US" sz="8000" baseline="30000" dirty="0"/>
              <a:t>It is for freedom that Christ has set us free. Stand firm, then, and do not let yourselves be burdened again by a yoke of slavery.</a:t>
            </a:r>
            <a:r>
              <a:rPr lang="en-US" sz="5400" baseline="30000" dirty="0"/>
              <a:t>								Galatians 5:1</a:t>
            </a:r>
            <a:endParaRPr lang="en-US" sz="5400" dirty="0"/>
          </a:p>
        </p:txBody>
      </p:sp>
    </p:spTree>
    <p:extLst>
      <p:ext uri="{BB962C8B-B14F-4D97-AF65-F5344CB8AC3E}">
        <p14:creationId xmlns:p14="http://schemas.microsoft.com/office/powerpoint/2010/main" val="669620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2458575"/>
            <a:ext cx="7215598" cy="1631216"/>
          </a:xfrm>
          <a:prstGeom prst="rect">
            <a:avLst/>
          </a:prstGeom>
          <a:noFill/>
        </p:spPr>
        <p:txBody>
          <a:bodyPr wrap="square" rtlCol="0">
            <a:spAutoFit/>
          </a:bodyPr>
          <a:lstStyle/>
          <a:p>
            <a:r>
              <a:rPr lang="en-US" sz="6000" b="1" baseline="30000" dirty="0"/>
              <a:t>FREEDOM MUST BE REFRESHED OR IT DECAYS INTO INDULGENCE</a:t>
            </a:r>
            <a:endParaRPr lang="en-US" sz="6000" b="1" dirty="0"/>
          </a:p>
        </p:txBody>
      </p:sp>
    </p:spTree>
    <p:extLst>
      <p:ext uri="{BB962C8B-B14F-4D97-AF65-F5344CB8AC3E}">
        <p14:creationId xmlns:p14="http://schemas.microsoft.com/office/powerpoint/2010/main" val="1752244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DISCOVERING</a:t>
              </a:r>
            </a:p>
            <a:p>
              <a:pPr algn="ctr"/>
              <a:r>
                <a:rPr lang="en-US" sz="4400" dirty="0">
                  <a:solidFill>
                    <a:srgbClr val="FF9933"/>
                  </a:solidFill>
                </a:rPr>
                <a:t>THE</a:t>
              </a:r>
            </a:p>
            <a:p>
              <a:pPr algn="ctr"/>
              <a:r>
                <a:rPr lang="en-US" sz="4400" dirty="0">
                  <a:solidFill>
                    <a:srgbClr val="FF9933"/>
                  </a:solidFill>
                </a:rPr>
                <a:t>FLAMES</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213127"/>
            <a:ext cx="7175045" cy="7201972"/>
          </a:xfrm>
          <a:prstGeom prst="rect">
            <a:avLst/>
          </a:prstGeom>
          <a:noFill/>
        </p:spPr>
        <p:txBody>
          <a:bodyPr wrap="square" rtlCol="0">
            <a:spAutoFit/>
          </a:bodyPr>
          <a:lstStyle/>
          <a:p>
            <a:pPr algn="ctr"/>
            <a:r>
              <a:rPr lang="en-US" sz="6600" b="1" dirty="0"/>
              <a:t>LOVE</a:t>
            </a:r>
          </a:p>
          <a:p>
            <a:pPr algn="ctr"/>
            <a:r>
              <a:rPr lang="en-US" sz="6600" b="1" dirty="0"/>
              <a:t>HUMILITY</a:t>
            </a:r>
            <a:br>
              <a:rPr lang="en-US" sz="6600" b="1" dirty="0"/>
            </a:br>
            <a:r>
              <a:rPr lang="en-US" sz="6600" b="1" dirty="0"/>
              <a:t>WISDOM</a:t>
            </a:r>
            <a:br>
              <a:rPr lang="en-US" sz="6600" b="1" dirty="0"/>
            </a:br>
            <a:r>
              <a:rPr lang="en-US" sz="6600" b="1" dirty="0"/>
              <a:t>TRUTH</a:t>
            </a:r>
          </a:p>
          <a:p>
            <a:pPr algn="ctr"/>
            <a:r>
              <a:rPr lang="en-US" sz="6600" b="1" dirty="0">
                <a:sym typeface="Wingdings" panose="05000000000000000000" pitchFamily="2" charset="2"/>
              </a:rPr>
              <a:t></a:t>
            </a:r>
          </a:p>
          <a:p>
            <a:pPr algn="ctr"/>
            <a:r>
              <a:rPr lang="en-US" sz="6600" b="1" dirty="0">
                <a:sym typeface="Wingdings" panose="05000000000000000000" pitchFamily="2" charset="2"/>
              </a:rPr>
              <a:t>PRESENCE</a:t>
            </a:r>
            <a:endParaRPr lang="en-US" sz="6600" b="1" dirty="0"/>
          </a:p>
          <a:p>
            <a:pPr algn="ctr"/>
            <a:endParaRPr lang="en-US" sz="6600" b="1" dirty="0"/>
          </a:p>
        </p:txBody>
      </p:sp>
    </p:spTree>
    <p:extLst>
      <p:ext uri="{BB962C8B-B14F-4D97-AF65-F5344CB8AC3E}">
        <p14:creationId xmlns:p14="http://schemas.microsoft.com/office/powerpoint/2010/main" val="2299568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2458575"/>
            <a:ext cx="7215598" cy="1631216"/>
          </a:xfrm>
          <a:prstGeom prst="rect">
            <a:avLst/>
          </a:prstGeom>
          <a:noFill/>
        </p:spPr>
        <p:txBody>
          <a:bodyPr wrap="square" rtlCol="0">
            <a:spAutoFit/>
          </a:bodyPr>
          <a:lstStyle/>
          <a:p>
            <a:r>
              <a:rPr lang="en-US" sz="6000" b="1" baseline="30000" dirty="0"/>
              <a:t>We must  refresh our time in his presence</a:t>
            </a:r>
            <a:endParaRPr lang="en-US" sz="6000" b="1" dirty="0"/>
          </a:p>
        </p:txBody>
      </p:sp>
    </p:spTree>
    <p:extLst>
      <p:ext uri="{BB962C8B-B14F-4D97-AF65-F5344CB8AC3E}">
        <p14:creationId xmlns:p14="http://schemas.microsoft.com/office/powerpoint/2010/main" val="1745655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2458575"/>
            <a:ext cx="7215598" cy="1631216"/>
          </a:xfrm>
          <a:prstGeom prst="rect">
            <a:avLst/>
          </a:prstGeom>
          <a:noFill/>
        </p:spPr>
        <p:txBody>
          <a:bodyPr wrap="square" rtlCol="0">
            <a:spAutoFit/>
          </a:bodyPr>
          <a:lstStyle/>
          <a:p>
            <a:r>
              <a:rPr lang="en-US" sz="6000" b="1" baseline="30000" dirty="0"/>
              <a:t>We must refresh our time in his word</a:t>
            </a:r>
            <a:endParaRPr lang="en-US" sz="6000" b="1" dirty="0"/>
          </a:p>
        </p:txBody>
      </p:sp>
    </p:spTree>
    <p:extLst>
      <p:ext uri="{BB962C8B-B14F-4D97-AF65-F5344CB8AC3E}">
        <p14:creationId xmlns:p14="http://schemas.microsoft.com/office/powerpoint/2010/main" val="2215824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06558" y="859458"/>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830628" y="1782788"/>
            <a:ext cx="7215598" cy="3046988"/>
          </a:xfrm>
          <a:prstGeom prst="rect">
            <a:avLst/>
          </a:prstGeom>
          <a:noFill/>
        </p:spPr>
        <p:txBody>
          <a:bodyPr wrap="square" rtlCol="0">
            <a:spAutoFit/>
          </a:bodyPr>
          <a:lstStyle/>
          <a:p>
            <a:r>
              <a:rPr lang="en-US" sz="6600" baseline="30000" dirty="0"/>
              <a:t>I will walk about in freedom, for I have sought out your precepts.</a:t>
            </a:r>
          </a:p>
          <a:p>
            <a:r>
              <a:rPr lang="en-US" sz="6000" b="1" baseline="30000" dirty="0"/>
              <a:t>				Psalms 119:45</a:t>
            </a:r>
            <a:endParaRPr lang="en-US" sz="6000" b="1" dirty="0"/>
          </a:p>
        </p:txBody>
      </p:sp>
    </p:spTree>
    <p:extLst>
      <p:ext uri="{BB962C8B-B14F-4D97-AF65-F5344CB8AC3E}">
        <p14:creationId xmlns:p14="http://schemas.microsoft.com/office/powerpoint/2010/main" val="1459238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859458"/>
            <a:ext cx="7215598" cy="5078313"/>
          </a:xfrm>
          <a:prstGeom prst="rect">
            <a:avLst/>
          </a:prstGeom>
          <a:noFill/>
        </p:spPr>
        <p:txBody>
          <a:bodyPr wrap="square" rtlCol="0">
            <a:spAutoFit/>
          </a:bodyPr>
          <a:lstStyle/>
          <a:p>
            <a:r>
              <a:rPr lang="en-US" sz="6600" baseline="30000" dirty="0"/>
              <a:t>But whoever looks intently into the perfect law that gives freedom and continues in it-not forgetting what they have heard but doing it-they will be blessed in what they do.</a:t>
            </a:r>
          </a:p>
          <a:p>
            <a:r>
              <a:rPr lang="en-US" sz="6000" b="1" baseline="30000" dirty="0"/>
              <a:t>				James 1:25</a:t>
            </a:r>
            <a:endParaRPr lang="en-US" sz="6000" b="1" dirty="0"/>
          </a:p>
        </p:txBody>
      </p:sp>
    </p:spTree>
    <p:extLst>
      <p:ext uri="{BB962C8B-B14F-4D97-AF65-F5344CB8AC3E}">
        <p14:creationId xmlns:p14="http://schemas.microsoft.com/office/powerpoint/2010/main" val="1602808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2458575"/>
            <a:ext cx="7215598" cy="1631216"/>
          </a:xfrm>
          <a:prstGeom prst="rect">
            <a:avLst/>
          </a:prstGeom>
          <a:noFill/>
        </p:spPr>
        <p:txBody>
          <a:bodyPr wrap="square" rtlCol="0">
            <a:spAutoFit/>
          </a:bodyPr>
          <a:lstStyle/>
          <a:p>
            <a:r>
              <a:rPr lang="en-US" sz="6000" b="1" baseline="30000" dirty="0"/>
              <a:t>We must refresh our time in fellowship with his people</a:t>
            </a:r>
            <a:endParaRPr lang="en-US" sz="6000" b="1" dirty="0"/>
          </a:p>
        </p:txBody>
      </p:sp>
    </p:spTree>
    <p:extLst>
      <p:ext uri="{BB962C8B-B14F-4D97-AF65-F5344CB8AC3E}">
        <p14:creationId xmlns:p14="http://schemas.microsoft.com/office/powerpoint/2010/main" val="4232453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859458"/>
            <a:ext cx="7215598" cy="5078313"/>
          </a:xfrm>
          <a:prstGeom prst="rect">
            <a:avLst/>
          </a:prstGeom>
          <a:noFill/>
        </p:spPr>
        <p:txBody>
          <a:bodyPr wrap="square" rtlCol="0">
            <a:spAutoFit/>
          </a:bodyPr>
          <a:lstStyle/>
          <a:p>
            <a:r>
              <a:rPr lang="en-US" sz="6600" baseline="30000" dirty="0"/>
              <a:t>For you were called to freedom brothers.  Only do not use your freedom as an opportunity for the flesh, but through love serve one another.</a:t>
            </a:r>
          </a:p>
          <a:p>
            <a:r>
              <a:rPr lang="en-US" sz="6000" b="1" baseline="30000" dirty="0"/>
              <a:t>				Galatians 5:13</a:t>
            </a:r>
            <a:endParaRPr lang="en-US" sz="6000" b="1" dirty="0"/>
          </a:p>
        </p:txBody>
      </p:sp>
    </p:spTree>
    <p:extLst>
      <p:ext uri="{BB962C8B-B14F-4D97-AF65-F5344CB8AC3E}">
        <p14:creationId xmlns:p14="http://schemas.microsoft.com/office/powerpoint/2010/main" val="2949332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870384" y="1037689"/>
            <a:ext cx="7215598" cy="5324535"/>
          </a:xfrm>
          <a:prstGeom prst="rect">
            <a:avLst/>
          </a:prstGeom>
          <a:noFill/>
        </p:spPr>
        <p:txBody>
          <a:bodyPr wrap="square" rtlCol="0">
            <a:spAutoFit/>
          </a:bodyPr>
          <a:lstStyle/>
          <a:p>
            <a:r>
              <a:rPr lang="en-US" sz="6000" b="1" baseline="30000" dirty="0"/>
              <a:t>HAVE YOU FOUND FREEDOM?</a:t>
            </a:r>
          </a:p>
          <a:p>
            <a:endParaRPr lang="en-US" sz="6000" b="1" baseline="30000" dirty="0"/>
          </a:p>
          <a:p>
            <a:r>
              <a:rPr lang="en-US" sz="6000" b="1" baseline="30000" dirty="0"/>
              <a:t>HOW IS YOUR FREEDOM MAINTENANCE PROGRAM GOING?</a:t>
            </a:r>
          </a:p>
          <a:p>
            <a:endParaRPr lang="en-US" sz="6000" b="1" baseline="30000" dirty="0"/>
          </a:p>
          <a:p>
            <a:r>
              <a:rPr lang="en-US" sz="6000" b="1" baseline="30000" dirty="0"/>
              <a:t>HOW IS YOUR FREEDOM TORCH BURNING?</a:t>
            </a:r>
            <a:endParaRPr lang="en-US" sz="6000" b="1" dirty="0"/>
          </a:p>
        </p:txBody>
      </p:sp>
    </p:spTree>
    <p:extLst>
      <p:ext uri="{BB962C8B-B14F-4D97-AF65-F5344CB8AC3E}">
        <p14:creationId xmlns:p14="http://schemas.microsoft.com/office/powerpoint/2010/main" val="1490514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2123658"/>
            </a:xfrm>
            <a:prstGeom prst="rect">
              <a:avLst/>
            </a:prstGeom>
            <a:grpFill/>
          </p:spPr>
          <p:txBody>
            <a:bodyPr wrap="square" rtlCol="0">
              <a:spAutoFit/>
            </a:bodyPr>
            <a:lstStyle/>
            <a:p>
              <a:pPr algn="ctr"/>
              <a:r>
                <a:rPr lang="en-US" sz="4400" dirty="0">
                  <a:solidFill>
                    <a:srgbClr val="FF9933"/>
                  </a:solidFill>
                </a:rPr>
                <a:t>DISCOVERING </a:t>
              </a:r>
            </a:p>
            <a:p>
              <a:pPr algn="ctr"/>
              <a:r>
                <a:rPr lang="en-US" sz="4400" dirty="0">
                  <a:solidFill>
                    <a:srgbClr val="FF9933"/>
                  </a:solidFill>
                </a:rPr>
                <a:t>THE</a:t>
              </a:r>
            </a:p>
            <a:p>
              <a:pPr algn="ctr"/>
              <a:r>
                <a:rPr lang="en-US" sz="4400" dirty="0">
                  <a:solidFill>
                    <a:srgbClr val="FF9933"/>
                  </a:solidFill>
                </a:rPr>
                <a:t>FLAMES</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213127"/>
            <a:ext cx="7175045" cy="7201972"/>
          </a:xfrm>
          <a:prstGeom prst="rect">
            <a:avLst/>
          </a:prstGeom>
          <a:noFill/>
        </p:spPr>
        <p:txBody>
          <a:bodyPr wrap="square" rtlCol="0">
            <a:spAutoFit/>
          </a:bodyPr>
          <a:lstStyle/>
          <a:p>
            <a:pPr algn="ctr"/>
            <a:r>
              <a:rPr lang="en-US" sz="6600" b="1" dirty="0"/>
              <a:t>LOVE</a:t>
            </a:r>
          </a:p>
          <a:p>
            <a:pPr algn="ctr"/>
            <a:r>
              <a:rPr lang="en-US" sz="6600" b="1" dirty="0"/>
              <a:t>GRACE</a:t>
            </a:r>
          </a:p>
          <a:p>
            <a:pPr algn="ctr"/>
            <a:r>
              <a:rPr lang="en-US" sz="6600" b="1" dirty="0"/>
              <a:t>RIGHTEOUSNESS</a:t>
            </a:r>
          </a:p>
          <a:p>
            <a:pPr algn="ctr"/>
            <a:r>
              <a:rPr lang="en-US" sz="6600" b="1" dirty="0"/>
              <a:t>?</a:t>
            </a:r>
          </a:p>
          <a:p>
            <a:pPr algn="ctr"/>
            <a:r>
              <a:rPr lang="en-US" sz="6600" b="1" dirty="0">
                <a:sym typeface="Wingdings" panose="05000000000000000000" pitchFamily="2" charset="2"/>
              </a:rPr>
              <a:t></a:t>
            </a:r>
          </a:p>
          <a:p>
            <a:pPr algn="ctr"/>
            <a:r>
              <a:rPr lang="en-US" sz="6600" b="1" dirty="0">
                <a:sym typeface="Wingdings" panose="05000000000000000000" pitchFamily="2" charset="2"/>
              </a:rPr>
              <a:t>PEOPLE</a:t>
            </a:r>
            <a:endParaRPr lang="en-US" sz="6600" b="1" dirty="0"/>
          </a:p>
          <a:p>
            <a:pPr algn="ctr"/>
            <a:endParaRPr lang="en-US" sz="6600" b="1" dirty="0"/>
          </a:p>
        </p:txBody>
      </p:sp>
    </p:spTree>
    <p:extLst>
      <p:ext uri="{BB962C8B-B14F-4D97-AF65-F5344CB8AC3E}">
        <p14:creationId xmlns:p14="http://schemas.microsoft.com/office/powerpoint/2010/main" val="1371050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RIGHTEOUSNESS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1264704"/>
            <a:ext cx="7215598" cy="4606389"/>
          </a:xfrm>
          <a:prstGeom prst="rect">
            <a:avLst/>
          </a:prstGeom>
          <a:noFill/>
        </p:spPr>
        <p:txBody>
          <a:bodyPr wrap="square" rtlCol="0">
            <a:spAutoFit/>
          </a:bodyPr>
          <a:lstStyle/>
          <a:p>
            <a:pPr algn="ctr"/>
            <a:r>
              <a:rPr lang="en-US" sz="6600" b="1" baseline="30000" dirty="0"/>
              <a:t>GOD ALONE IS RIGHTEOUS</a:t>
            </a:r>
          </a:p>
          <a:p>
            <a:pPr algn="ctr"/>
            <a:r>
              <a:rPr lang="en-US" sz="4400" b="1" baseline="30000" dirty="0"/>
              <a:t>HUMANITY’s RIGHTEOUSNESS IS A PROBLEM</a:t>
            </a:r>
            <a:endParaRPr lang="en-US" sz="4400" b="1" dirty="0"/>
          </a:p>
          <a:p>
            <a:pPr algn="ctr"/>
            <a:r>
              <a:rPr lang="en-US" sz="4400" dirty="0"/>
              <a:t>JESUS ALONE IS THE ANSWER FOR UNRIGHTEOUSNESS</a:t>
            </a:r>
          </a:p>
          <a:p>
            <a:pPr algn="ctr"/>
            <a:endParaRPr lang="en-US" sz="4400" dirty="0"/>
          </a:p>
          <a:p>
            <a:pPr lvl="0" algn="ctr"/>
            <a:r>
              <a:rPr lang="en-US" sz="4400" b="1" baseline="30000" dirty="0">
                <a:solidFill>
                  <a:prstClr val="black"/>
                </a:solidFill>
              </a:rPr>
              <a:t>NEW CREATION RESULTS IN TRUE RIGHTEOUSNESS</a:t>
            </a:r>
            <a:endParaRPr lang="en-US" sz="4400" dirty="0"/>
          </a:p>
        </p:txBody>
      </p:sp>
    </p:spTree>
    <p:extLst>
      <p:ext uri="{BB962C8B-B14F-4D97-AF65-F5344CB8AC3E}">
        <p14:creationId xmlns:p14="http://schemas.microsoft.com/office/powerpoint/2010/main" val="1451502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INTRODUCTIONS</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788802"/>
            <a:ext cx="7215598" cy="5663089"/>
          </a:xfrm>
          <a:prstGeom prst="rect">
            <a:avLst/>
          </a:prstGeom>
          <a:noFill/>
        </p:spPr>
        <p:txBody>
          <a:bodyPr wrap="square" rtlCol="0">
            <a:spAutoFit/>
          </a:bodyPr>
          <a:lstStyle/>
          <a:p>
            <a:pPr algn="just"/>
            <a:r>
              <a:rPr lang="en-US" sz="6600" baseline="30000" dirty="0"/>
              <a:t>But when he, the Spirit of truth, comes, he will guide you into all the truth. He will not speak on his own; he will speak only what he hears, and he will tell you what is yet to come.</a:t>
            </a:r>
            <a:r>
              <a:rPr lang="en-US" sz="5400" baseline="30000" dirty="0"/>
              <a:t>											JOHN 16:13</a:t>
            </a:r>
            <a:endParaRPr lang="en-US" sz="5400" dirty="0"/>
          </a:p>
        </p:txBody>
      </p:sp>
    </p:spTree>
    <p:extLst>
      <p:ext uri="{BB962C8B-B14F-4D97-AF65-F5344CB8AC3E}">
        <p14:creationId xmlns:p14="http://schemas.microsoft.com/office/powerpoint/2010/main" val="821649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INTRODUCTIONS</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788802"/>
            <a:ext cx="7215598" cy="4985980"/>
          </a:xfrm>
          <a:prstGeom prst="rect">
            <a:avLst/>
          </a:prstGeom>
          <a:noFill/>
        </p:spPr>
        <p:txBody>
          <a:bodyPr wrap="square" rtlCol="0">
            <a:spAutoFit/>
          </a:bodyPr>
          <a:lstStyle/>
          <a:p>
            <a:pPr algn="just"/>
            <a:r>
              <a:rPr lang="en-US" sz="6600" baseline="30000" dirty="0"/>
              <a:t>To the Jews who had believed him, Jesus said, “If you hold to my teaching, you are really my disciples. Then you will know the truth, and the truth will set you free.”</a:t>
            </a:r>
            <a:r>
              <a:rPr lang="en-US" sz="5400" baseline="30000" dirty="0"/>
              <a:t>								JOHN 8:31-32</a:t>
            </a:r>
            <a:endParaRPr lang="en-US" sz="5400" dirty="0"/>
          </a:p>
        </p:txBody>
      </p:sp>
    </p:spTree>
    <p:extLst>
      <p:ext uri="{BB962C8B-B14F-4D97-AF65-F5344CB8AC3E}">
        <p14:creationId xmlns:p14="http://schemas.microsoft.com/office/powerpoint/2010/main" val="618552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788802"/>
            <a:ext cx="7215598" cy="4832092"/>
          </a:xfrm>
          <a:prstGeom prst="rect">
            <a:avLst/>
          </a:prstGeom>
          <a:noFill/>
        </p:spPr>
        <p:txBody>
          <a:bodyPr wrap="square" rtlCol="0">
            <a:spAutoFit/>
          </a:bodyPr>
          <a:lstStyle/>
          <a:p>
            <a:pPr algn="ctr"/>
            <a:r>
              <a:rPr lang="en-US" sz="6600" b="1" baseline="30000" dirty="0"/>
              <a:t>SPIRIT CONNECTIONS</a:t>
            </a:r>
          </a:p>
          <a:p>
            <a:pPr algn="ctr"/>
            <a:endParaRPr lang="en-US" sz="6600" b="1" baseline="30000" dirty="0"/>
          </a:p>
          <a:p>
            <a:pPr algn="ctr"/>
            <a:r>
              <a:rPr lang="en-US" sz="6600" b="1" baseline="30000" dirty="0"/>
              <a:t>LOVE  </a:t>
            </a:r>
            <a:r>
              <a:rPr lang="en-US" sz="6600" b="1" baseline="30000" dirty="0" err="1"/>
              <a:t>LOVE</a:t>
            </a:r>
            <a:endParaRPr lang="en-US" sz="6600" b="1" baseline="30000" dirty="0"/>
          </a:p>
          <a:p>
            <a:pPr algn="ctr"/>
            <a:r>
              <a:rPr lang="en-US" sz="6600" b="1" baseline="30000" dirty="0"/>
              <a:t>GRACE           HUMILITY</a:t>
            </a:r>
          </a:p>
          <a:p>
            <a:pPr algn="ctr"/>
            <a:r>
              <a:rPr lang="en-US" sz="4800" b="1" baseline="30000" dirty="0"/>
              <a:t>RIGHTEOUSNESS</a:t>
            </a:r>
            <a:r>
              <a:rPr lang="en-US" sz="6600" b="1" baseline="30000" dirty="0"/>
              <a:t>       WISDOM</a:t>
            </a:r>
          </a:p>
          <a:p>
            <a:pPr algn="ctr"/>
            <a:r>
              <a:rPr lang="en-US" sz="6600" b="1" baseline="30000" dirty="0"/>
              <a:t>FREEDOM                TRUTH</a:t>
            </a:r>
          </a:p>
          <a:p>
            <a:pPr algn="ctr"/>
            <a:endParaRPr lang="en-US" sz="4400" b="1" dirty="0"/>
          </a:p>
        </p:txBody>
      </p:sp>
    </p:spTree>
    <p:extLst>
      <p:ext uri="{BB962C8B-B14F-4D97-AF65-F5344CB8AC3E}">
        <p14:creationId xmlns:p14="http://schemas.microsoft.com/office/powerpoint/2010/main" val="2120378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764367" y="788802"/>
            <a:ext cx="7215598" cy="5355312"/>
          </a:xfrm>
          <a:prstGeom prst="rect">
            <a:avLst/>
          </a:prstGeom>
          <a:noFill/>
        </p:spPr>
        <p:txBody>
          <a:bodyPr wrap="square" rtlCol="0">
            <a:spAutoFit/>
          </a:bodyPr>
          <a:lstStyle/>
          <a:p>
            <a:pPr algn="just"/>
            <a:r>
              <a:rPr lang="en-US" sz="5400" baseline="30000" dirty="0"/>
              <a:t>“The Spirit of the Lord is on me,</a:t>
            </a:r>
          </a:p>
          <a:p>
            <a:pPr algn="just"/>
            <a:r>
              <a:rPr lang="en-US" sz="5400" baseline="30000" dirty="0"/>
              <a:t>    because he has anointed me</a:t>
            </a:r>
          </a:p>
          <a:p>
            <a:pPr algn="just"/>
            <a:r>
              <a:rPr lang="en-US" sz="5400" baseline="30000" dirty="0"/>
              <a:t>    to proclaim </a:t>
            </a:r>
            <a:r>
              <a:rPr lang="en-US" sz="5400" u="sng" baseline="30000" dirty="0"/>
              <a:t>good news</a:t>
            </a:r>
            <a:r>
              <a:rPr lang="en-US" sz="5400" baseline="30000" dirty="0"/>
              <a:t> to the poor.</a:t>
            </a:r>
          </a:p>
          <a:p>
            <a:pPr algn="just"/>
            <a:r>
              <a:rPr lang="en-US" sz="5400" baseline="30000" dirty="0"/>
              <a:t>He has sent me to proclaim </a:t>
            </a:r>
            <a:r>
              <a:rPr lang="en-US" sz="5400" u="sng" baseline="30000" dirty="0"/>
              <a:t>freedom</a:t>
            </a:r>
            <a:r>
              <a:rPr lang="en-US" sz="5400" baseline="30000" dirty="0"/>
              <a:t> for the prisoners and </a:t>
            </a:r>
            <a:r>
              <a:rPr lang="en-US" sz="5400" u="sng" baseline="30000" dirty="0"/>
              <a:t>recovery of sight</a:t>
            </a:r>
            <a:r>
              <a:rPr lang="en-US" sz="5400" baseline="30000" dirty="0"/>
              <a:t> for the blind, to set the oppressed </a:t>
            </a:r>
            <a:r>
              <a:rPr lang="en-US" sz="5400" u="sng" baseline="30000" dirty="0"/>
              <a:t>free</a:t>
            </a:r>
            <a:r>
              <a:rPr lang="en-US" sz="5400" baseline="30000" dirty="0"/>
              <a:t>, to proclaim the year of the Lord’s favor.”</a:t>
            </a:r>
          </a:p>
          <a:p>
            <a:pPr algn="just"/>
            <a:r>
              <a:rPr lang="en-US" sz="5400" baseline="30000" dirty="0"/>
              <a:t>					LUKE 4:18,19</a:t>
            </a:r>
            <a:endParaRPr lang="en-US" sz="5400" dirty="0"/>
          </a:p>
        </p:txBody>
      </p:sp>
    </p:spTree>
    <p:extLst>
      <p:ext uri="{BB962C8B-B14F-4D97-AF65-F5344CB8AC3E}">
        <p14:creationId xmlns:p14="http://schemas.microsoft.com/office/powerpoint/2010/main" val="571991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0" y="753719"/>
              <a:ext cx="4187687" cy="1446550"/>
            </a:xfrm>
            <a:prstGeom prst="rect">
              <a:avLst/>
            </a:prstGeom>
            <a:grpFill/>
          </p:spPr>
          <p:txBody>
            <a:bodyPr wrap="square" rtlCol="0">
              <a:spAutoFit/>
            </a:bodyPr>
            <a:lstStyle/>
            <a:p>
              <a:pPr algn="ctr"/>
              <a:r>
                <a:rPr lang="en-US" sz="4400" dirty="0">
                  <a:solidFill>
                    <a:srgbClr val="FF9933"/>
                  </a:solidFill>
                </a:rPr>
                <a:t>THE SPIRIT OF FREEDOM</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923330"/>
          </a:xfrm>
          <a:prstGeom prst="rect">
            <a:avLst/>
          </a:prstGeom>
          <a:noFill/>
        </p:spPr>
        <p:txBody>
          <a:bodyPr wrap="square" rtlCol="0">
            <a:spAutoFit/>
          </a:bodyPr>
          <a:lstStyle/>
          <a:p>
            <a:pPr algn="ctr"/>
            <a:endParaRPr lang="en-US" sz="5400" b="1" dirty="0">
              <a:solidFill>
                <a:srgbClr val="000000"/>
              </a:solidFill>
            </a:endParaRPr>
          </a:p>
        </p:txBody>
      </p:sp>
      <p:sp>
        <p:nvSpPr>
          <p:cNvPr id="2" name="TextBox 1">
            <a:extLst>
              <a:ext uri="{FF2B5EF4-FFF2-40B4-BE49-F238E27FC236}">
                <a16:creationId xmlns:a16="http://schemas.microsoft.com/office/drawing/2014/main" id="{3398C2D4-9E2B-4CBA-8898-30A6EC9A51EE}"/>
              </a:ext>
            </a:extLst>
          </p:cNvPr>
          <p:cNvSpPr txBox="1"/>
          <p:nvPr/>
        </p:nvSpPr>
        <p:spPr>
          <a:xfrm>
            <a:off x="4976402" y="2458575"/>
            <a:ext cx="7215598" cy="1631216"/>
          </a:xfrm>
          <a:prstGeom prst="rect">
            <a:avLst/>
          </a:prstGeom>
          <a:noFill/>
        </p:spPr>
        <p:txBody>
          <a:bodyPr wrap="square" rtlCol="0">
            <a:spAutoFit/>
          </a:bodyPr>
          <a:lstStyle/>
          <a:p>
            <a:pPr algn="just"/>
            <a:r>
              <a:rPr lang="en-US" sz="6000" b="1" baseline="30000" dirty="0"/>
              <a:t>JESUS IS </a:t>
            </a:r>
          </a:p>
          <a:p>
            <a:pPr algn="just"/>
            <a:r>
              <a:rPr lang="en-US" sz="6000" b="1" baseline="30000" dirty="0"/>
              <a:t>“FREEDOM FOCUSED”</a:t>
            </a:r>
            <a:endParaRPr lang="en-US" sz="6000" b="1" dirty="0"/>
          </a:p>
        </p:txBody>
      </p:sp>
    </p:spTree>
    <p:extLst>
      <p:ext uri="{BB962C8B-B14F-4D97-AF65-F5344CB8AC3E}">
        <p14:creationId xmlns:p14="http://schemas.microsoft.com/office/powerpoint/2010/main" val="2955575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1021</TotalTime>
  <Words>618</Words>
  <Application>Microsoft Office PowerPoint</Application>
  <PresentationFormat>Widescreen</PresentationFormat>
  <Paragraphs>110</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83</cp:revision>
  <cp:lastPrinted>2019-07-07T14:43:24Z</cp:lastPrinted>
  <dcterms:created xsi:type="dcterms:W3CDTF">2019-02-03T14:01:23Z</dcterms:created>
  <dcterms:modified xsi:type="dcterms:W3CDTF">2019-07-07T16:28:31Z</dcterms:modified>
</cp:coreProperties>
</file>