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29" r:id="rId3"/>
    <p:sldId id="430" r:id="rId4"/>
    <p:sldId id="454" r:id="rId5"/>
    <p:sldId id="463" r:id="rId6"/>
    <p:sldId id="464" r:id="rId7"/>
    <p:sldId id="471" r:id="rId8"/>
    <p:sldId id="472" r:id="rId9"/>
    <p:sldId id="473" r:id="rId10"/>
    <p:sldId id="474" r:id="rId11"/>
    <p:sldId id="475" r:id="rId12"/>
    <p:sldId id="476" r:id="rId13"/>
    <p:sldId id="477"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0101"/>
    <a:srgbClr val="FF9933"/>
    <a:srgbClr val="2D12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72" d="100"/>
          <a:sy n="72" d="100"/>
        </p:scale>
        <p:origin x="43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85A4A-EB88-465A-B0D0-976E45AE52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B0FECE-B2B5-41CE-AC2C-B3C2FEA743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BB8175-EB8D-416E-A69D-33B0C34BEC3F}"/>
              </a:ext>
            </a:extLst>
          </p:cNvPr>
          <p:cNvSpPr>
            <a:spLocks noGrp="1"/>
          </p:cNvSpPr>
          <p:nvPr>
            <p:ph type="dt" sz="half" idx="10"/>
          </p:nvPr>
        </p:nvSpPr>
        <p:spPr/>
        <p:txBody>
          <a:bodyPr/>
          <a:lstStyle/>
          <a:p>
            <a:fld id="{86FA9985-5BEE-477E-9AAA-9DED60F43BBD}" type="datetimeFigureOut">
              <a:rPr lang="en-US" smtClean="0"/>
              <a:t>6/23/2019</a:t>
            </a:fld>
            <a:endParaRPr lang="en-US"/>
          </a:p>
        </p:txBody>
      </p:sp>
      <p:sp>
        <p:nvSpPr>
          <p:cNvPr id="5" name="Footer Placeholder 4">
            <a:extLst>
              <a:ext uri="{FF2B5EF4-FFF2-40B4-BE49-F238E27FC236}">
                <a16:creationId xmlns:a16="http://schemas.microsoft.com/office/drawing/2014/main" id="{81CEC424-474D-4389-A623-3C6D016029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3DDA3-658F-4D94-9042-D344663B20D5}"/>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680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8ADE3-7A3B-4421-AF9E-AFA89760DA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0BB3D3-E205-4873-AFA8-02E2271316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DAAAF8-9398-4E97-8159-6B9A94433DA5}"/>
              </a:ext>
            </a:extLst>
          </p:cNvPr>
          <p:cNvSpPr>
            <a:spLocks noGrp="1"/>
          </p:cNvSpPr>
          <p:nvPr>
            <p:ph type="dt" sz="half" idx="10"/>
          </p:nvPr>
        </p:nvSpPr>
        <p:spPr/>
        <p:txBody>
          <a:bodyPr/>
          <a:lstStyle/>
          <a:p>
            <a:fld id="{86FA9985-5BEE-477E-9AAA-9DED60F43BBD}" type="datetimeFigureOut">
              <a:rPr lang="en-US" smtClean="0"/>
              <a:t>6/23/2019</a:t>
            </a:fld>
            <a:endParaRPr lang="en-US"/>
          </a:p>
        </p:txBody>
      </p:sp>
      <p:sp>
        <p:nvSpPr>
          <p:cNvPr id="5" name="Footer Placeholder 4">
            <a:extLst>
              <a:ext uri="{FF2B5EF4-FFF2-40B4-BE49-F238E27FC236}">
                <a16:creationId xmlns:a16="http://schemas.microsoft.com/office/drawing/2014/main" id="{3D71370F-604B-4B33-A55E-D5BB07048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097F3C-C3B2-4C93-9E1E-BE926E75600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712032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AF3C23-C966-438D-A01B-D97238FFA7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65947D-A287-4494-BBDC-EE831A8C112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6431AB-B7A5-4650-BD45-9BF1B224EF81}"/>
              </a:ext>
            </a:extLst>
          </p:cNvPr>
          <p:cNvSpPr>
            <a:spLocks noGrp="1"/>
          </p:cNvSpPr>
          <p:nvPr>
            <p:ph type="dt" sz="half" idx="10"/>
          </p:nvPr>
        </p:nvSpPr>
        <p:spPr/>
        <p:txBody>
          <a:bodyPr/>
          <a:lstStyle/>
          <a:p>
            <a:fld id="{86FA9985-5BEE-477E-9AAA-9DED60F43BBD}" type="datetimeFigureOut">
              <a:rPr lang="en-US" smtClean="0"/>
              <a:t>6/23/2019</a:t>
            </a:fld>
            <a:endParaRPr lang="en-US"/>
          </a:p>
        </p:txBody>
      </p:sp>
      <p:sp>
        <p:nvSpPr>
          <p:cNvPr id="5" name="Footer Placeholder 4">
            <a:extLst>
              <a:ext uri="{FF2B5EF4-FFF2-40B4-BE49-F238E27FC236}">
                <a16:creationId xmlns:a16="http://schemas.microsoft.com/office/drawing/2014/main" id="{F1E97DE7-41B3-463A-83D0-A80CAC70D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1478C4-3BD7-4376-8B21-87A93B471441}"/>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9191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38A00-ED20-4ED1-BC71-11A8BB1392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E4CBA6-6465-43A2-992C-6F78CB3E65C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969FBC-E95B-4E3B-9706-AEC52778D6C2}"/>
              </a:ext>
            </a:extLst>
          </p:cNvPr>
          <p:cNvSpPr>
            <a:spLocks noGrp="1"/>
          </p:cNvSpPr>
          <p:nvPr>
            <p:ph type="dt" sz="half" idx="10"/>
          </p:nvPr>
        </p:nvSpPr>
        <p:spPr/>
        <p:txBody>
          <a:bodyPr/>
          <a:lstStyle/>
          <a:p>
            <a:fld id="{86FA9985-5BEE-477E-9AAA-9DED60F43BBD}" type="datetimeFigureOut">
              <a:rPr lang="en-US" smtClean="0"/>
              <a:t>6/23/2019</a:t>
            </a:fld>
            <a:endParaRPr lang="en-US"/>
          </a:p>
        </p:txBody>
      </p:sp>
      <p:sp>
        <p:nvSpPr>
          <p:cNvPr id="5" name="Footer Placeholder 4">
            <a:extLst>
              <a:ext uri="{FF2B5EF4-FFF2-40B4-BE49-F238E27FC236}">
                <a16:creationId xmlns:a16="http://schemas.microsoft.com/office/drawing/2014/main" id="{D2E1B9FC-3892-4ACD-9CBE-F247DFEA40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C91758-9948-45D5-9393-F42D5F4B2BB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575700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181DD-80CA-445F-8818-F85D17194E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E919C9-F004-4283-993F-22C7CA53C6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62EF28C-D749-4DCF-9E52-1A55AA4AB18B}"/>
              </a:ext>
            </a:extLst>
          </p:cNvPr>
          <p:cNvSpPr>
            <a:spLocks noGrp="1"/>
          </p:cNvSpPr>
          <p:nvPr>
            <p:ph type="dt" sz="half" idx="10"/>
          </p:nvPr>
        </p:nvSpPr>
        <p:spPr/>
        <p:txBody>
          <a:bodyPr/>
          <a:lstStyle/>
          <a:p>
            <a:fld id="{86FA9985-5BEE-477E-9AAA-9DED60F43BBD}" type="datetimeFigureOut">
              <a:rPr lang="en-US" smtClean="0"/>
              <a:t>6/23/2019</a:t>
            </a:fld>
            <a:endParaRPr lang="en-US"/>
          </a:p>
        </p:txBody>
      </p:sp>
      <p:sp>
        <p:nvSpPr>
          <p:cNvPr id="5" name="Footer Placeholder 4">
            <a:extLst>
              <a:ext uri="{FF2B5EF4-FFF2-40B4-BE49-F238E27FC236}">
                <a16:creationId xmlns:a16="http://schemas.microsoft.com/office/drawing/2014/main" id="{F35B0E4A-B7C2-48A5-9DFA-5253C709E0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0F44EB-D23E-4140-87D9-306DA8E7B3B8}"/>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196582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2616E-333A-4FA0-BB0D-47026C6E3D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30B7A6-70F0-43EC-B2F8-E5ADFBAE81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427622-A4E1-401E-8408-1ED14FF82A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F67000-E53D-4180-B620-69B3F9BEDFEC}"/>
              </a:ext>
            </a:extLst>
          </p:cNvPr>
          <p:cNvSpPr>
            <a:spLocks noGrp="1"/>
          </p:cNvSpPr>
          <p:nvPr>
            <p:ph type="dt" sz="half" idx="10"/>
          </p:nvPr>
        </p:nvSpPr>
        <p:spPr/>
        <p:txBody>
          <a:bodyPr/>
          <a:lstStyle/>
          <a:p>
            <a:fld id="{86FA9985-5BEE-477E-9AAA-9DED60F43BBD}" type="datetimeFigureOut">
              <a:rPr lang="en-US" smtClean="0"/>
              <a:t>6/23/2019</a:t>
            </a:fld>
            <a:endParaRPr lang="en-US"/>
          </a:p>
        </p:txBody>
      </p:sp>
      <p:sp>
        <p:nvSpPr>
          <p:cNvPr id="6" name="Footer Placeholder 5">
            <a:extLst>
              <a:ext uri="{FF2B5EF4-FFF2-40B4-BE49-F238E27FC236}">
                <a16:creationId xmlns:a16="http://schemas.microsoft.com/office/drawing/2014/main" id="{7E0416AF-723F-403C-9F2C-29F2BADF6F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2C3FCE-4E9F-4F1C-9D46-F9F0F6632C7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810671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017D6-EC16-4918-81E6-8970108CBE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7811DD-5C3B-4213-BB26-9E5A3368FE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379B2C4-2569-4CDC-B75C-C89EF64EAE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A4E1A0-7E86-4697-9469-30ED9259EE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15A4641-E9AF-4CFF-A7B1-37C9891F9F3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E5157B-0656-44BB-A820-9C68ACF771DD}"/>
              </a:ext>
            </a:extLst>
          </p:cNvPr>
          <p:cNvSpPr>
            <a:spLocks noGrp="1"/>
          </p:cNvSpPr>
          <p:nvPr>
            <p:ph type="dt" sz="half" idx="10"/>
          </p:nvPr>
        </p:nvSpPr>
        <p:spPr/>
        <p:txBody>
          <a:bodyPr/>
          <a:lstStyle/>
          <a:p>
            <a:fld id="{86FA9985-5BEE-477E-9AAA-9DED60F43BBD}" type="datetimeFigureOut">
              <a:rPr lang="en-US" smtClean="0"/>
              <a:t>6/23/2019</a:t>
            </a:fld>
            <a:endParaRPr lang="en-US"/>
          </a:p>
        </p:txBody>
      </p:sp>
      <p:sp>
        <p:nvSpPr>
          <p:cNvPr id="8" name="Footer Placeholder 7">
            <a:extLst>
              <a:ext uri="{FF2B5EF4-FFF2-40B4-BE49-F238E27FC236}">
                <a16:creationId xmlns:a16="http://schemas.microsoft.com/office/drawing/2014/main" id="{422DC5A4-B6A9-419D-8B4B-914E28ECC0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B6BECD-06DB-4121-9E55-B15A1601FE9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60324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4969B-1232-43DA-A1B4-9ED5F83FAE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F54EEA-F220-4DDA-B0C9-E5E5F2889293}"/>
              </a:ext>
            </a:extLst>
          </p:cNvPr>
          <p:cNvSpPr>
            <a:spLocks noGrp="1"/>
          </p:cNvSpPr>
          <p:nvPr>
            <p:ph type="dt" sz="half" idx="10"/>
          </p:nvPr>
        </p:nvSpPr>
        <p:spPr/>
        <p:txBody>
          <a:bodyPr/>
          <a:lstStyle/>
          <a:p>
            <a:fld id="{86FA9985-5BEE-477E-9AAA-9DED60F43BBD}" type="datetimeFigureOut">
              <a:rPr lang="en-US" smtClean="0"/>
              <a:t>6/23/2019</a:t>
            </a:fld>
            <a:endParaRPr lang="en-US"/>
          </a:p>
        </p:txBody>
      </p:sp>
      <p:sp>
        <p:nvSpPr>
          <p:cNvPr id="4" name="Footer Placeholder 3">
            <a:extLst>
              <a:ext uri="{FF2B5EF4-FFF2-40B4-BE49-F238E27FC236}">
                <a16:creationId xmlns:a16="http://schemas.microsoft.com/office/drawing/2014/main" id="{3F60DAD5-440C-4132-B0C5-63B0F154A1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C9683B-64F8-40C9-8415-115088F2AFC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25950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B7B77D-07DA-4847-80CE-5FBD8BD77611}"/>
              </a:ext>
            </a:extLst>
          </p:cNvPr>
          <p:cNvSpPr>
            <a:spLocks noGrp="1"/>
          </p:cNvSpPr>
          <p:nvPr>
            <p:ph type="dt" sz="half" idx="10"/>
          </p:nvPr>
        </p:nvSpPr>
        <p:spPr/>
        <p:txBody>
          <a:bodyPr/>
          <a:lstStyle/>
          <a:p>
            <a:fld id="{86FA9985-5BEE-477E-9AAA-9DED60F43BBD}" type="datetimeFigureOut">
              <a:rPr lang="en-US" smtClean="0"/>
              <a:t>6/23/2019</a:t>
            </a:fld>
            <a:endParaRPr lang="en-US"/>
          </a:p>
        </p:txBody>
      </p:sp>
      <p:sp>
        <p:nvSpPr>
          <p:cNvPr id="3" name="Footer Placeholder 2">
            <a:extLst>
              <a:ext uri="{FF2B5EF4-FFF2-40B4-BE49-F238E27FC236}">
                <a16:creationId xmlns:a16="http://schemas.microsoft.com/office/drawing/2014/main" id="{04BAE2D0-424C-4C64-A592-9126CA1AA8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EC0DE0-9F44-44D0-B1D3-44E6ADC0875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8346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E5B4A-F585-4F51-8042-E779954C5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EEC730-4E03-496C-887B-AAC4D1D595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BBE154-166F-4F53-843C-62C676FB18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E03EC5-C58C-4AC9-B312-3B1735EDADFC}"/>
              </a:ext>
            </a:extLst>
          </p:cNvPr>
          <p:cNvSpPr>
            <a:spLocks noGrp="1"/>
          </p:cNvSpPr>
          <p:nvPr>
            <p:ph type="dt" sz="half" idx="10"/>
          </p:nvPr>
        </p:nvSpPr>
        <p:spPr/>
        <p:txBody>
          <a:bodyPr/>
          <a:lstStyle/>
          <a:p>
            <a:fld id="{86FA9985-5BEE-477E-9AAA-9DED60F43BBD}" type="datetimeFigureOut">
              <a:rPr lang="en-US" smtClean="0"/>
              <a:t>6/23/2019</a:t>
            </a:fld>
            <a:endParaRPr lang="en-US"/>
          </a:p>
        </p:txBody>
      </p:sp>
      <p:sp>
        <p:nvSpPr>
          <p:cNvPr id="6" name="Footer Placeholder 5">
            <a:extLst>
              <a:ext uri="{FF2B5EF4-FFF2-40B4-BE49-F238E27FC236}">
                <a16:creationId xmlns:a16="http://schemas.microsoft.com/office/drawing/2014/main" id="{7C8C0BB5-61DF-4B1B-B1B2-1C7C400F49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4900DF-BBF4-4C0F-B2EB-D1562C6C2963}"/>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732156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00DB4-9988-4127-8C20-DB89460989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633172-33AC-4533-91B7-986C3A8D39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0E1F61-8CEB-4016-B7D1-438613E0A7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B2BF8A5-A666-4B9C-840F-93A06F51C42C}"/>
              </a:ext>
            </a:extLst>
          </p:cNvPr>
          <p:cNvSpPr>
            <a:spLocks noGrp="1"/>
          </p:cNvSpPr>
          <p:nvPr>
            <p:ph type="dt" sz="half" idx="10"/>
          </p:nvPr>
        </p:nvSpPr>
        <p:spPr/>
        <p:txBody>
          <a:bodyPr/>
          <a:lstStyle/>
          <a:p>
            <a:fld id="{86FA9985-5BEE-477E-9AAA-9DED60F43BBD}" type="datetimeFigureOut">
              <a:rPr lang="en-US" smtClean="0"/>
              <a:t>6/23/2019</a:t>
            </a:fld>
            <a:endParaRPr lang="en-US"/>
          </a:p>
        </p:txBody>
      </p:sp>
      <p:sp>
        <p:nvSpPr>
          <p:cNvPr id="6" name="Footer Placeholder 5">
            <a:extLst>
              <a:ext uri="{FF2B5EF4-FFF2-40B4-BE49-F238E27FC236}">
                <a16:creationId xmlns:a16="http://schemas.microsoft.com/office/drawing/2014/main" id="{20F13851-1FB2-4CA9-AE62-415AC22557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3F1810-53A9-4A7C-A90C-B78E49A6A48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113465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3437F0-8E6B-480B-B06F-7B3C5EE02A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8EBCF7-42A6-44DA-89F1-950C0E8F11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07AF0A-52AB-428C-A546-75EFC41190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FA9985-5BEE-477E-9AAA-9DED60F43BBD}" type="datetimeFigureOut">
              <a:rPr lang="en-US" smtClean="0"/>
              <a:t>6/23/2019</a:t>
            </a:fld>
            <a:endParaRPr lang="en-US"/>
          </a:p>
        </p:txBody>
      </p:sp>
      <p:sp>
        <p:nvSpPr>
          <p:cNvPr id="5" name="Footer Placeholder 4">
            <a:extLst>
              <a:ext uri="{FF2B5EF4-FFF2-40B4-BE49-F238E27FC236}">
                <a16:creationId xmlns:a16="http://schemas.microsoft.com/office/drawing/2014/main" id="{6B5AC56E-9DDD-44B3-ACAB-6332F15062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BF0D4B-7717-4603-AE69-F9CD99CF43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D38F3-0792-4BD8-AC61-79382326DDD7}" type="slidenum">
              <a:rPr lang="en-US" smtClean="0"/>
              <a:t>‹#›</a:t>
            </a:fld>
            <a:endParaRPr lang="en-US"/>
          </a:p>
        </p:txBody>
      </p:sp>
    </p:spTree>
    <p:extLst>
      <p:ext uri="{BB962C8B-B14F-4D97-AF65-F5344CB8AC3E}">
        <p14:creationId xmlns:p14="http://schemas.microsoft.com/office/powerpoint/2010/main" val="1584084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biblegateway.com/passage/?search=Romans+3%3A10-12&amp;version=NIV#fen-NIV-28004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5032BBF-7057-4D2F-8675-8D372C6361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3096" y="622852"/>
            <a:ext cx="10774017" cy="5702153"/>
          </a:xfrm>
          <a:prstGeom prst="rect">
            <a:avLst/>
          </a:prstGeom>
        </p:spPr>
      </p:pic>
      <p:sp>
        <p:nvSpPr>
          <p:cNvPr id="2" name="Title 1">
            <a:extLst>
              <a:ext uri="{FF2B5EF4-FFF2-40B4-BE49-F238E27FC236}">
                <a16:creationId xmlns:a16="http://schemas.microsoft.com/office/drawing/2014/main" id="{699DA984-E7F0-47DB-BF36-1A9018073109}"/>
              </a:ext>
            </a:extLst>
          </p:cNvPr>
          <p:cNvSpPr>
            <a:spLocks noGrp="1"/>
          </p:cNvSpPr>
          <p:nvPr>
            <p:ph type="ctrTitle"/>
          </p:nvPr>
        </p:nvSpPr>
        <p:spPr>
          <a:xfrm>
            <a:off x="834887" y="275050"/>
            <a:ext cx="9144000" cy="3047932"/>
          </a:xfrm>
        </p:spPr>
        <p:txBody>
          <a:bodyPr>
            <a:normAutofit/>
          </a:bodyPr>
          <a:lstStyle/>
          <a:p>
            <a:pPr algn="l"/>
            <a:r>
              <a:rPr lang="en-US" sz="8000" b="1" dirty="0">
                <a:solidFill>
                  <a:srgbClr val="FF9933"/>
                </a:solidFill>
                <a:effectLst>
                  <a:outerShdw blurRad="38100" dist="38100" dir="2700000" algn="tl">
                    <a:srgbClr val="000000">
                      <a:alpha val="43137"/>
                    </a:srgbClr>
                  </a:outerShdw>
                </a:effectLst>
              </a:rPr>
              <a:t>The Seven-Fold</a:t>
            </a:r>
            <a:br>
              <a:rPr lang="en-US" sz="8000" b="1" dirty="0">
                <a:solidFill>
                  <a:srgbClr val="FF9933"/>
                </a:solidFill>
                <a:effectLst>
                  <a:outerShdw blurRad="38100" dist="38100" dir="2700000" algn="tl">
                    <a:srgbClr val="000000">
                      <a:alpha val="43137"/>
                    </a:srgbClr>
                  </a:outerShdw>
                </a:effectLst>
              </a:rPr>
            </a:br>
            <a:r>
              <a:rPr lang="en-US" sz="8000" b="1" dirty="0">
                <a:solidFill>
                  <a:srgbClr val="FF9933"/>
                </a:solidFill>
                <a:effectLst>
                  <a:outerShdw blurRad="38100" dist="38100" dir="2700000" algn="tl">
                    <a:srgbClr val="000000">
                      <a:alpha val="43137"/>
                    </a:srgbClr>
                  </a:outerShdw>
                </a:effectLst>
              </a:rPr>
              <a:t>Spirit of God</a:t>
            </a:r>
          </a:p>
        </p:txBody>
      </p:sp>
    </p:spTree>
    <p:extLst>
      <p:ext uri="{BB962C8B-B14F-4D97-AF65-F5344CB8AC3E}">
        <p14:creationId xmlns:p14="http://schemas.microsoft.com/office/powerpoint/2010/main" val="715031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RIGHTEOUSNESS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764367" y="2112844"/>
            <a:ext cx="7215598" cy="2575064"/>
          </a:xfrm>
          <a:prstGeom prst="rect">
            <a:avLst/>
          </a:prstGeom>
          <a:noFill/>
        </p:spPr>
        <p:txBody>
          <a:bodyPr wrap="square" rtlCol="0">
            <a:spAutoFit/>
          </a:bodyPr>
          <a:lstStyle/>
          <a:p>
            <a:pPr algn="ctr"/>
            <a:r>
              <a:rPr lang="en-US" sz="4400" baseline="30000" dirty="0"/>
              <a:t>HUMANITY IS CREATED</a:t>
            </a:r>
          </a:p>
          <a:p>
            <a:pPr algn="ctr"/>
            <a:r>
              <a:rPr lang="en-US" sz="4400" baseline="30000" dirty="0"/>
              <a:t>HUMANITY IS FALLEN</a:t>
            </a:r>
          </a:p>
          <a:p>
            <a:pPr algn="ctr"/>
            <a:r>
              <a:rPr lang="en-US" sz="4400" baseline="30000" dirty="0"/>
              <a:t>HUMANITY HAS FORSAKEN THE STANDARD</a:t>
            </a:r>
          </a:p>
          <a:p>
            <a:pPr algn="ctr"/>
            <a:endParaRPr lang="en-US" sz="4400" baseline="30000" dirty="0"/>
          </a:p>
          <a:p>
            <a:pPr algn="ctr"/>
            <a:r>
              <a:rPr lang="en-US" sz="4400" b="1" baseline="30000" dirty="0"/>
              <a:t>HUMANITY’s RIGHTEOUSNESS IS A PROBLEM</a:t>
            </a:r>
            <a:endParaRPr lang="en-US" sz="4400" b="1" dirty="0"/>
          </a:p>
        </p:txBody>
      </p:sp>
    </p:spTree>
    <p:extLst>
      <p:ext uri="{BB962C8B-B14F-4D97-AF65-F5344CB8AC3E}">
        <p14:creationId xmlns:p14="http://schemas.microsoft.com/office/powerpoint/2010/main" val="2671105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RIGHTEOUSNESS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764367" y="2112844"/>
            <a:ext cx="7215598" cy="3929281"/>
          </a:xfrm>
          <a:prstGeom prst="rect">
            <a:avLst/>
          </a:prstGeom>
          <a:noFill/>
        </p:spPr>
        <p:txBody>
          <a:bodyPr wrap="square" rtlCol="0">
            <a:spAutoFit/>
          </a:bodyPr>
          <a:lstStyle/>
          <a:p>
            <a:pPr algn="ctr"/>
            <a:r>
              <a:rPr lang="en-US" sz="4400" baseline="30000" dirty="0"/>
              <a:t>JESUS IS THE LOGOS</a:t>
            </a:r>
          </a:p>
          <a:p>
            <a:pPr algn="ctr"/>
            <a:r>
              <a:rPr lang="en-US" sz="4400" baseline="30000" dirty="0"/>
              <a:t>JESUS WAS THERE FROM THE BEGINNING</a:t>
            </a:r>
          </a:p>
          <a:p>
            <a:pPr algn="ctr"/>
            <a:r>
              <a:rPr lang="en-US" sz="4400" baseline="30000" dirty="0"/>
              <a:t>JESUS IS THE ONLY ONE WHO CAN KEEP THE STANDARD</a:t>
            </a:r>
          </a:p>
          <a:p>
            <a:pPr algn="ctr"/>
            <a:endParaRPr lang="en-US" sz="4400" baseline="30000" dirty="0"/>
          </a:p>
          <a:p>
            <a:pPr algn="ctr"/>
            <a:r>
              <a:rPr lang="en-US" sz="4400" b="1" baseline="30000" dirty="0"/>
              <a:t>JESUS ALONE IS THE ANSWER FOR UNRIGHTEOUSNESS</a:t>
            </a:r>
          </a:p>
          <a:p>
            <a:pPr algn="ctr"/>
            <a:endParaRPr lang="en-US" sz="4400" b="1" dirty="0"/>
          </a:p>
        </p:txBody>
      </p:sp>
    </p:spTree>
    <p:extLst>
      <p:ext uri="{BB962C8B-B14F-4D97-AF65-F5344CB8AC3E}">
        <p14:creationId xmlns:p14="http://schemas.microsoft.com/office/powerpoint/2010/main" val="2120378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#4</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RIGHTEOUSNESS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552332" y="2112844"/>
            <a:ext cx="7493894" cy="3929281"/>
          </a:xfrm>
          <a:prstGeom prst="rect">
            <a:avLst/>
          </a:prstGeom>
          <a:noFill/>
        </p:spPr>
        <p:txBody>
          <a:bodyPr wrap="square" rtlCol="0">
            <a:spAutoFit/>
          </a:bodyPr>
          <a:lstStyle/>
          <a:p>
            <a:pPr algn="ctr"/>
            <a:r>
              <a:rPr lang="en-US" sz="4400" baseline="30000" dirty="0"/>
              <a:t>MAN MUST BE BORN AGAIN</a:t>
            </a:r>
          </a:p>
          <a:p>
            <a:pPr algn="ctr"/>
            <a:r>
              <a:rPr lang="en-US" sz="4400" baseline="30000" dirty="0"/>
              <a:t>MAN MUST ACCEPT GOD’s RIGHTEOUSNESS</a:t>
            </a:r>
          </a:p>
          <a:p>
            <a:pPr algn="ctr"/>
            <a:r>
              <a:rPr lang="en-US" sz="4400" baseline="30000" dirty="0"/>
              <a:t>MAN MUST SURRENDER HIS SENSE OF RIGHTNESS</a:t>
            </a:r>
          </a:p>
          <a:p>
            <a:pPr algn="ctr"/>
            <a:endParaRPr lang="en-US" sz="4400" baseline="30000" dirty="0"/>
          </a:p>
          <a:p>
            <a:pPr algn="ctr"/>
            <a:r>
              <a:rPr lang="en-US" sz="4400" b="1" baseline="30000" dirty="0"/>
              <a:t>NEW CREATION RESULTS IN TRUE RIGHTEOUSNESS</a:t>
            </a:r>
          </a:p>
          <a:p>
            <a:pPr algn="ctr"/>
            <a:endParaRPr lang="en-US" sz="4400" b="1" dirty="0"/>
          </a:p>
        </p:txBody>
      </p:sp>
    </p:spTree>
    <p:extLst>
      <p:ext uri="{BB962C8B-B14F-4D97-AF65-F5344CB8AC3E}">
        <p14:creationId xmlns:p14="http://schemas.microsoft.com/office/powerpoint/2010/main" val="3192594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RIGHTEOUSNESS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552332" y="906897"/>
            <a:ext cx="7493894" cy="4832092"/>
          </a:xfrm>
          <a:prstGeom prst="rect">
            <a:avLst/>
          </a:prstGeom>
          <a:noFill/>
        </p:spPr>
        <p:txBody>
          <a:bodyPr wrap="square" rtlCol="0">
            <a:spAutoFit/>
          </a:bodyPr>
          <a:lstStyle/>
          <a:p>
            <a:pPr algn="ctr"/>
            <a:endParaRPr lang="en-US" sz="4400" b="1" baseline="30000" dirty="0"/>
          </a:p>
          <a:p>
            <a:pPr algn="ctr"/>
            <a:endParaRPr lang="en-US" sz="4400" b="1" baseline="30000" dirty="0"/>
          </a:p>
          <a:p>
            <a:pPr algn="ctr"/>
            <a:r>
              <a:rPr lang="en-US" sz="4400" b="1" baseline="30000" dirty="0"/>
              <a:t>We will burn with a righteousness</a:t>
            </a:r>
            <a:r>
              <a:rPr lang="en-US" sz="4400" baseline="30000" dirty="0"/>
              <a:t>…</a:t>
            </a:r>
            <a:r>
              <a:rPr lang="en-US" sz="4400" b="1" baseline="30000" dirty="0"/>
              <a:t>which one will it be?</a:t>
            </a:r>
          </a:p>
          <a:p>
            <a:pPr algn="ctr"/>
            <a:endParaRPr lang="en-US" sz="4400" b="1" baseline="30000" dirty="0"/>
          </a:p>
          <a:p>
            <a:pPr algn="ctr"/>
            <a:r>
              <a:rPr lang="en-US" sz="4400" b="1" baseline="30000" dirty="0"/>
              <a:t>What will offend us?</a:t>
            </a:r>
          </a:p>
          <a:p>
            <a:pPr algn="ctr"/>
            <a:endParaRPr lang="en-US" sz="4400" b="1" baseline="30000" dirty="0"/>
          </a:p>
          <a:p>
            <a:pPr algn="ctr"/>
            <a:r>
              <a:rPr lang="en-US" sz="4400" b="1" baseline="30000" dirty="0"/>
              <a:t>Our walk with God will result in an automatic rebuke of darkness – are we ready for that?</a:t>
            </a:r>
          </a:p>
          <a:p>
            <a:pPr algn="ctr"/>
            <a:endParaRPr lang="en-US" sz="4400" b="1" dirty="0"/>
          </a:p>
        </p:txBody>
      </p:sp>
    </p:spTree>
    <p:extLst>
      <p:ext uri="{BB962C8B-B14F-4D97-AF65-F5344CB8AC3E}">
        <p14:creationId xmlns:p14="http://schemas.microsoft.com/office/powerpoint/2010/main" val="3125543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753719"/>
              <a:ext cx="3574480" cy="1446550"/>
            </a:xfrm>
            <a:prstGeom prst="rect">
              <a:avLst/>
            </a:prstGeom>
            <a:grpFill/>
          </p:spPr>
          <p:txBody>
            <a:bodyPr wrap="square" rtlCol="0">
              <a:spAutoFit/>
            </a:bodyPr>
            <a:lstStyle/>
            <a:p>
              <a:pPr algn="ctr"/>
              <a:r>
                <a:rPr lang="en-US" sz="4400" dirty="0">
                  <a:solidFill>
                    <a:srgbClr val="FF9933"/>
                  </a:solidFill>
                </a:rPr>
                <a:t>THE GRACE CONNECTIONS</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494290" y="213127"/>
            <a:ext cx="7175045" cy="7201972"/>
          </a:xfrm>
          <a:prstGeom prst="rect">
            <a:avLst/>
          </a:prstGeom>
          <a:noFill/>
        </p:spPr>
        <p:txBody>
          <a:bodyPr wrap="square" rtlCol="0">
            <a:spAutoFit/>
          </a:bodyPr>
          <a:lstStyle/>
          <a:p>
            <a:pPr algn="ctr"/>
            <a:r>
              <a:rPr lang="en-US" sz="6600" b="1" dirty="0"/>
              <a:t>LOVE</a:t>
            </a:r>
          </a:p>
          <a:p>
            <a:pPr algn="ctr"/>
            <a:r>
              <a:rPr lang="en-US" sz="6600" b="1" dirty="0"/>
              <a:t>HUMILITY</a:t>
            </a:r>
            <a:br>
              <a:rPr lang="en-US" sz="6600" b="1" dirty="0"/>
            </a:br>
            <a:r>
              <a:rPr lang="en-US" sz="6600" b="1" dirty="0"/>
              <a:t>WISDOM</a:t>
            </a:r>
            <a:br>
              <a:rPr lang="en-US" sz="6600" b="1" dirty="0"/>
            </a:br>
            <a:r>
              <a:rPr lang="en-US" sz="6600" b="1" dirty="0"/>
              <a:t>TRUTH</a:t>
            </a:r>
          </a:p>
          <a:p>
            <a:pPr algn="ctr"/>
            <a:r>
              <a:rPr lang="en-US" sz="6600" b="1" dirty="0">
                <a:sym typeface="Wingdings" panose="05000000000000000000" pitchFamily="2" charset="2"/>
              </a:rPr>
              <a:t></a:t>
            </a:r>
          </a:p>
          <a:p>
            <a:pPr algn="ctr"/>
            <a:r>
              <a:rPr lang="en-US" sz="6600" b="1" dirty="0">
                <a:sym typeface="Wingdings" panose="05000000000000000000" pitchFamily="2" charset="2"/>
              </a:rPr>
              <a:t>PRESENCE</a:t>
            </a:r>
            <a:endParaRPr lang="en-US" sz="6600" b="1" dirty="0"/>
          </a:p>
          <a:p>
            <a:pPr algn="ctr"/>
            <a:endParaRPr lang="en-US" sz="6600" b="1" dirty="0"/>
          </a:p>
        </p:txBody>
      </p:sp>
    </p:spTree>
    <p:extLst>
      <p:ext uri="{BB962C8B-B14F-4D97-AF65-F5344CB8AC3E}">
        <p14:creationId xmlns:p14="http://schemas.microsoft.com/office/powerpoint/2010/main" val="2299568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753719"/>
              <a:ext cx="3574480" cy="1446550"/>
            </a:xfrm>
            <a:prstGeom prst="rect">
              <a:avLst/>
            </a:prstGeom>
            <a:grpFill/>
          </p:spPr>
          <p:txBody>
            <a:bodyPr wrap="square" rtlCol="0">
              <a:spAutoFit/>
            </a:bodyPr>
            <a:lstStyle/>
            <a:p>
              <a:pPr algn="ctr"/>
              <a:r>
                <a:rPr lang="en-US" sz="4400" dirty="0">
                  <a:solidFill>
                    <a:srgbClr val="FF9933"/>
                  </a:solidFill>
                </a:rPr>
                <a:t>THE GRACE CONNECTIONS</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494290" y="213127"/>
            <a:ext cx="7175045" cy="7201972"/>
          </a:xfrm>
          <a:prstGeom prst="rect">
            <a:avLst/>
          </a:prstGeom>
          <a:noFill/>
        </p:spPr>
        <p:txBody>
          <a:bodyPr wrap="square" rtlCol="0">
            <a:spAutoFit/>
          </a:bodyPr>
          <a:lstStyle/>
          <a:p>
            <a:pPr algn="ctr"/>
            <a:r>
              <a:rPr lang="en-US" sz="6600" b="1" dirty="0"/>
              <a:t>LOVE</a:t>
            </a:r>
          </a:p>
          <a:p>
            <a:pPr algn="ctr"/>
            <a:r>
              <a:rPr lang="en-US" sz="6600" b="1" dirty="0"/>
              <a:t>GRACE</a:t>
            </a:r>
          </a:p>
          <a:p>
            <a:pPr algn="ctr"/>
            <a:r>
              <a:rPr lang="en-US" sz="6600" b="1" dirty="0"/>
              <a:t>?</a:t>
            </a:r>
          </a:p>
          <a:p>
            <a:pPr algn="ctr"/>
            <a:r>
              <a:rPr lang="en-US" sz="6600" b="1" dirty="0"/>
              <a:t>?</a:t>
            </a:r>
          </a:p>
          <a:p>
            <a:pPr algn="ctr"/>
            <a:r>
              <a:rPr lang="en-US" sz="6600" b="1" dirty="0">
                <a:sym typeface="Wingdings" panose="05000000000000000000" pitchFamily="2" charset="2"/>
              </a:rPr>
              <a:t></a:t>
            </a:r>
          </a:p>
          <a:p>
            <a:pPr algn="ctr"/>
            <a:r>
              <a:rPr lang="en-US" sz="6600" b="1" dirty="0">
                <a:sym typeface="Wingdings" panose="05000000000000000000" pitchFamily="2" charset="2"/>
              </a:rPr>
              <a:t>PEOPLE</a:t>
            </a:r>
            <a:endParaRPr lang="en-US" sz="6600" b="1" dirty="0"/>
          </a:p>
          <a:p>
            <a:pPr algn="ctr"/>
            <a:endParaRPr lang="en-US" sz="6600" b="1" dirty="0"/>
          </a:p>
        </p:txBody>
      </p:sp>
    </p:spTree>
    <p:extLst>
      <p:ext uri="{BB962C8B-B14F-4D97-AF65-F5344CB8AC3E}">
        <p14:creationId xmlns:p14="http://schemas.microsoft.com/office/powerpoint/2010/main" val="1371050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256614" y="753719"/>
              <a:ext cx="3782489" cy="1446550"/>
            </a:xfrm>
            <a:prstGeom prst="rect">
              <a:avLst/>
            </a:prstGeom>
            <a:grpFill/>
          </p:spPr>
          <p:txBody>
            <a:bodyPr wrap="square" rtlCol="0">
              <a:spAutoFit/>
            </a:bodyPr>
            <a:lstStyle/>
            <a:p>
              <a:pPr algn="ctr"/>
              <a:r>
                <a:rPr lang="en-US" sz="4400" dirty="0">
                  <a:solidFill>
                    <a:srgbClr val="FF9933"/>
                  </a:solidFill>
                </a:rPr>
                <a:t>THE GRACE</a:t>
              </a:r>
            </a:p>
            <a:p>
              <a:pPr algn="ctr"/>
              <a:r>
                <a:rPr lang="en-US" sz="4400" dirty="0">
                  <a:solidFill>
                    <a:srgbClr val="FF9933"/>
                  </a:solidFill>
                </a:rPr>
                <a:t>ARRIVAL</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7142923" y="13965"/>
            <a:ext cx="3362838" cy="1107996"/>
          </a:xfrm>
          <a:prstGeom prst="rect">
            <a:avLst/>
          </a:prstGeom>
          <a:noFill/>
        </p:spPr>
        <p:txBody>
          <a:bodyPr wrap="square" rtlCol="0">
            <a:spAutoFit/>
          </a:bodyPr>
          <a:lstStyle/>
          <a:p>
            <a:r>
              <a:rPr lang="en-US" sz="6600" dirty="0"/>
              <a:t>UNITY</a:t>
            </a:r>
          </a:p>
        </p:txBody>
      </p:sp>
      <p:sp>
        <p:nvSpPr>
          <p:cNvPr id="12" name="TextBox 11">
            <a:extLst>
              <a:ext uri="{FF2B5EF4-FFF2-40B4-BE49-F238E27FC236}">
                <a16:creationId xmlns:a16="http://schemas.microsoft.com/office/drawing/2014/main" id="{3B647E67-7380-4079-8804-D0B35BBA9A30}"/>
              </a:ext>
            </a:extLst>
          </p:cNvPr>
          <p:cNvSpPr txBox="1"/>
          <p:nvPr/>
        </p:nvSpPr>
        <p:spPr>
          <a:xfrm>
            <a:off x="6432429" y="864785"/>
            <a:ext cx="4174435" cy="1107996"/>
          </a:xfrm>
          <a:prstGeom prst="rect">
            <a:avLst/>
          </a:prstGeom>
          <a:noFill/>
        </p:spPr>
        <p:txBody>
          <a:bodyPr wrap="square" rtlCol="0">
            <a:spAutoFit/>
          </a:bodyPr>
          <a:lstStyle/>
          <a:p>
            <a:r>
              <a:rPr lang="en-US" sz="6600" dirty="0"/>
              <a:t>SUDDENLY</a:t>
            </a:r>
          </a:p>
        </p:txBody>
      </p:sp>
      <p:sp>
        <p:nvSpPr>
          <p:cNvPr id="13" name="TextBox 12">
            <a:extLst>
              <a:ext uri="{FF2B5EF4-FFF2-40B4-BE49-F238E27FC236}">
                <a16:creationId xmlns:a16="http://schemas.microsoft.com/office/drawing/2014/main" id="{39BE6421-64E3-45E6-BFBF-270C19D92157}"/>
              </a:ext>
            </a:extLst>
          </p:cNvPr>
          <p:cNvSpPr txBox="1"/>
          <p:nvPr/>
        </p:nvSpPr>
        <p:spPr>
          <a:xfrm>
            <a:off x="5852542" y="1954585"/>
            <a:ext cx="5039244" cy="769441"/>
          </a:xfrm>
          <a:prstGeom prst="rect">
            <a:avLst/>
          </a:prstGeom>
          <a:noFill/>
        </p:spPr>
        <p:txBody>
          <a:bodyPr wrap="square" rtlCol="0">
            <a:spAutoFit/>
          </a:bodyPr>
          <a:lstStyle/>
          <a:p>
            <a:pPr algn="ctr"/>
            <a:r>
              <a:rPr lang="en-US" sz="4400" dirty="0"/>
              <a:t>FILLED THE ROOM</a:t>
            </a:r>
          </a:p>
        </p:txBody>
      </p:sp>
      <p:sp>
        <p:nvSpPr>
          <p:cNvPr id="14" name="TextBox 13">
            <a:extLst>
              <a:ext uri="{FF2B5EF4-FFF2-40B4-BE49-F238E27FC236}">
                <a16:creationId xmlns:a16="http://schemas.microsoft.com/office/drawing/2014/main" id="{6091125E-A644-4C4C-A28A-35BF2A536192}"/>
              </a:ext>
            </a:extLst>
          </p:cNvPr>
          <p:cNvSpPr txBox="1"/>
          <p:nvPr/>
        </p:nvSpPr>
        <p:spPr>
          <a:xfrm>
            <a:off x="7242311" y="2429935"/>
            <a:ext cx="2746615" cy="1569660"/>
          </a:xfrm>
          <a:prstGeom prst="rect">
            <a:avLst/>
          </a:prstGeom>
          <a:noFill/>
        </p:spPr>
        <p:txBody>
          <a:bodyPr wrap="square" rtlCol="0">
            <a:spAutoFit/>
          </a:bodyPr>
          <a:lstStyle/>
          <a:p>
            <a:r>
              <a:rPr lang="en-US" sz="9600" dirty="0"/>
              <a:t>FIRE</a:t>
            </a:r>
          </a:p>
        </p:txBody>
      </p:sp>
      <p:sp>
        <p:nvSpPr>
          <p:cNvPr id="15" name="TextBox 14">
            <a:extLst>
              <a:ext uri="{FF2B5EF4-FFF2-40B4-BE49-F238E27FC236}">
                <a16:creationId xmlns:a16="http://schemas.microsoft.com/office/drawing/2014/main" id="{329F36EE-86A9-4FCC-A219-3170746D397E}"/>
              </a:ext>
            </a:extLst>
          </p:cNvPr>
          <p:cNvSpPr txBox="1"/>
          <p:nvPr/>
        </p:nvSpPr>
        <p:spPr>
          <a:xfrm>
            <a:off x="6137464" y="3763063"/>
            <a:ext cx="4469400" cy="1200329"/>
          </a:xfrm>
          <a:prstGeom prst="rect">
            <a:avLst/>
          </a:prstGeom>
          <a:noFill/>
        </p:spPr>
        <p:txBody>
          <a:bodyPr wrap="square" rtlCol="0">
            <a:spAutoFit/>
          </a:bodyPr>
          <a:lstStyle/>
          <a:p>
            <a:r>
              <a:rPr lang="en-US" sz="7200" dirty="0"/>
              <a:t>LANGUAGE</a:t>
            </a:r>
          </a:p>
        </p:txBody>
      </p:sp>
      <p:sp>
        <p:nvSpPr>
          <p:cNvPr id="16" name="TextBox 15">
            <a:extLst>
              <a:ext uri="{FF2B5EF4-FFF2-40B4-BE49-F238E27FC236}">
                <a16:creationId xmlns:a16="http://schemas.microsoft.com/office/drawing/2014/main" id="{B6F85EEF-EF57-4AE0-B6C9-646D323ABFA7}"/>
              </a:ext>
            </a:extLst>
          </p:cNvPr>
          <p:cNvSpPr txBox="1"/>
          <p:nvPr/>
        </p:nvSpPr>
        <p:spPr>
          <a:xfrm>
            <a:off x="6137464" y="4952553"/>
            <a:ext cx="5039244" cy="923330"/>
          </a:xfrm>
          <a:prstGeom prst="rect">
            <a:avLst/>
          </a:prstGeom>
          <a:noFill/>
        </p:spPr>
        <p:txBody>
          <a:bodyPr wrap="square" rtlCol="0">
            <a:spAutoFit/>
          </a:bodyPr>
          <a:lstStyle/>
          <a:p>
            <a:r>
              <a:rPr lang="en-US" sz="5400" dirty="0"/>
              <a:t>SPIRIT-ENABLED</a:t>
            </a:r>
          </a:p>
        </p:txBody>
      </p:sp>
      <p:sp>
        <p:nvSpPr>
          <p:cNvPr id="17" name="TextBox 16">
            <a:extLst>
              <a:ext uri="{FF2B5EF4-FFF2-40B4-BE49-F238E27FC236}">
                <a16:creationId xmlns:a16="http://schemas.microsoft.com/office/drawing/2014/main" id="{683051A7-6ECC-4342-9669-2505501742AF}"/>
              </a:ext>
            </a:extLst>
          </p:cNvPr>
          <p:cNvSpPr txBox="1"/>
          <p:nvPr/>
        </p:nvSpPr>
        <p:spPr>
          <a:xfrm>
            <a:off x="5406030" y="5594826"/>
            <a:ext cx="6419179" cy="1200329"/>
          </a:xfrm>
          <a:prstGeom prst="rect">
            <a:avLst/>
          </a:prstGeom>
          <a:noFill/>
        </p:spPr>
        <p:txBody>
          <a:bodyPr wrap="square" rtlCol="0">
            <a:spAutoFit/>
          </a:bodyPr>
          <a:lstStyle/>
          <a:p>
            <a:r>
              <a:rPr lang="en-US" sz="7200" dirty="0"/>
              <a:t>BEWILDERMENT</a:t>
            </a:r>
          </a:p>
        </p:txBody>
      </p:sp>
    </p:spTree>
    <p:extLst>
      <p:ext uri="{BB962C8B-B14F-4D97-AF65-F5344CB8AC3E}">
        <p14:creationId xmlns:p14="http://schemas.microsoft.com/office/powerpoint/2010/main" val="2905495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256614" y="753719"/>
              <a:ext cx="3782489" cy="2123658"/>
            </a:xfrm>
            <a:prstGeom prst="rect">
              <a:avLst/>
            </a:prstGeom>
            <a:grpFill/>
          </p:spPr>
          <p:txBody>
            <a:bodyPr wrap="square" rtlCol="0">
              <a:spAutoFit/>
            </a:bodyPr>
            <a:lstStyle/>
            <a:p>
              <a:pPr algn="ctr"/>
              <a:r>
                <a:rPr lang="en-US" sz="4400" dirty="0">
                  <a:solidFill>
                    <a:srgbClr val="FF9933"/>
                  </a:solidFill>
                </a:rPr>
                <a:t>THE </a:t>
              </a:r>
            </a:p>
            <a:p>
              <a:pPr algn="ctr"/>
              <a:r>
                <a:rPr lang="en-US" sz="4400" dirty="0">
                  <a:solidFill>
                    <a:srgbClr val="FF9933"/>
                  </a:solidFill>
                </a:rPr>
                <a:t>GRACE-FILLED</a:t>
              </a:r>
            </a:p>
            <a:p>
              <a:pPr algn="ctr"/>
              <a:r>
                <a:rPr lang="en-US" sz="4400" dirty="0">
                  <a:solidFill>
                    <a:srgbClr val="FF9933"/>
                  </a:solidFill>
                </a:rPr>
                <a:t>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552332" y="489734"/>
            <a:ext cx="7215598" cy="5878532"/>
          </a:xfrm>
          <a:prstGeom prst="rect">
            <a:avLst/>
          </a:prstGeom>
          <a:noFill/>
        </p:spPr>
        <p:txBody>
          <a:bodyPr wrap="square" rtlCol="0">
            <a:spAutoFit/>
          </a:bodyPr>
          <a:lstStyle/>
          <a:p>
            <a:r>
              <a:rPr lang="en-US" sz="4800" b="1" baseline="30000" dirty="0"/>
              <a:t>13 </a:t>
            </a:r>
            <a:r>
              <a:rPr lang="en-US" sz="4800" dirty="0"/>
              <a:t>If you then, though you are evil, know how to give good gifts to your children, how much more will your Father in heaven give the Holy Spirit to those who ask him!”	</a:t>
            </a:r>
            <a:r>
              <a:rPr lang="en-US" sz="4000" dirty="0"/>
              <a:t>				</a:t>
            </a:r>
          </a:p>
          <a:p>
            <a:r>
              <a:rPr lang="en-US" sz="4000" dirty="0"/>
              <a:t>				Luke 11:13</a:t>
            </a:r>
          </a:p>
        </p:txBody>
      </p:sp>
    </p:spTree>
    <p:extLst>
      <p:ext uri="{BB962C8B-B14F-4D97-AF65-F5344CB8AC3E}">
        <p14:creationId xmlns:p14="http://schemas.microsoft.com/office/powerpoint/2010/main" val="1212057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256614" y="753719"/>
              <a:ext cx="3782489" cy="2123658"/>
            </a:xfrm>
            <a:prstGeom prst="rect">
              <a:avLst/>
            </a:prstGeom>
            <a:grpFill/>
          </p:spPr>
          <p:txBody>
            <a:bodyPr wrap="square" rtlCol="0">
              <a:spAutoFit/>
            </a:bodyPr>
            <a:lstStyle/>
            <a:p>
              <a:pPr algn="ctr"/>
              <a:r>
                <a:rPr lang="en-US" sz="4400" dirty="0">
                  <a:solidFill>
                    <a:srgbClr val="FF9933"/>
                  </a:solidFill>
                </a:rPr>
                <a:t>THE </a:t>
              </a:r>
            </a:p>
            <a:p>
              <a:pPr algn="ctr"/>
              <a:r>
                <a:rPr lang="en-US" sz="4400" dirty="0">
                  <a:solidFill>
                    <a:srgbClr val="FF9933"/>
                  </a:solidFill>
                </a:rPr>
                <a:t>GRACE-FILLED</a:t>
              </a:r>
            </a:p>
            <a:p>
              <a:pPr algn="ctr"/>
              <a:r>
                <a:rPr lang="en-US" sz="4400" dirty="0">
                  <a:solidFill>
                    <a:srgbClr val="FF9933"/>
                  </a:solidFill>
                </a:rPr>
                <a:t>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764367" y="1325728"/>
            <a:ext cx="7215598" cy="5837495"/>
          </a:xfrm>
          <a:prstGeom prst="rect">
            <a:avLst/>
          </a:prstGeom>
          <a:noFill/>
        </p:spPr>
        <p:txBody>
          <a:bodyPr wrap="square" rtlCol="0">
            <a:spAutoFit/>
          </a:bodyPr>
          <a:lstStyle/>
          <a:p>
            <a:pPr algn="ctr"/>
            <a:r>
              <a:rPr lang="en-US" sz="8800" b="1" baseline="30000" dirty="0"/>
              <a:t>GIFTS OF PRESENCE</a:t>
            </a:r>
          </a:p>
          <a:p>
            <a:pPr algn="ctr"/>
            <a:r>
              <a:rPr lang="en-US" sz="8800" b="1" baseline="30000" dirty="0"/>
              <a:t>GIFTS OF TIME</a:t>
            </a:r>
          </a:p>
          <a:p>
            <a:pPr algn="ctr"/>
            <a:r>
              <a:rPr lang="en-US" sz="8800" b="1" baseline="30000" dirty="0"/>
              <a:t>GIFTS OF WORDS</a:t>
            </a:r>
          </a:p>
          <a:p>
            <a:pPr algn="ctr"/>
            <a:r>
              <a:rPr lang="en-US" sz="8800" b="1" baseline="30000" dirty="0"/>
              <a:t>GIFTS OF RESOURCES</a:t>
            </a:r>
          </a:p>
          <a:p>
            <a:pPr algn="ctr"/>
            <a:r>
              <a:rPr lang="en-US" sz="8800" b="1" baseline="30000" dirty="0"/>
              <a:t>GIFTS OF REPUTATION</a:t>
            </a:r>
          </a:p>
          <a:p>
            <a:pPr algn="ctr"/>
            <a:endParaRPr lang="en-US" sz="8000" dirty="0"/>
          </a:p>
        </p:txBody>
      </p:sp>
    </p:spTree>
    <p:extLst>
      <p:ext uri="{BB962C8B-B14F-4D97-AF65-F5344CB8AC3E}">
        <p14:creationId xmlns:p14="http://schemas.microsoft.com/office/powerpoint/2010/main" val="3679355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92766" y="1039999"/>
              <a:ext cx="4020630" cy="1446550"/>
            </a:xfrm>
            <a:prstGeom prst="rect">
              <a:avLst/>
            </a:prstGeom>
            <a:grpFill/>
          </p:spPr>
          <p:txBody>
            <a:bodyPr wrap="square" rtlCol="0">
              <a:spAutoFit/>
            </a:bodyPr>
            <a:lstStyle/>
            <a:p>
              <a:pPr algn="ctr"/>
              <a:r>
                <a:rPr lang="en-US" sz="4400" dirty="0">
                  <a:solidFill>
                    <a:srgbClr val="FF9933"/>
                  </a:solidFill>
                </a:rPr>
                <a:t>THE SPIRIT OF RIGHTEOUSNESS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graphicFrame>
        <p:nvGraphicFramePr>
          <p:cNvPr id="3" name="Table 2">
            <a:extLst>
              <a:ext uri="{FF2B5EF4-FFF2-40B4-BE49-F238E27FC236}">
                <a16:creationId xmlns:a16="http://schemas.microsoft.com/office/drawing/2014/main" id="{2ADC8C2B-701D-4A58-855A-EE437E4F8356}"/>
              </a:ext>
            </a:extLst>
          </p:cNvPr>
          <p:cNvGraphicFramePr>
            <a:graphicFrameLocks noGrp="1"/>
          </p:cNvGraphicFramePr>
          <p:nvPr>
            <p:extLst>
              <p:ext uri="{D42A27DB-BD31-4B8C-83A1-F6EECF244321}">
                <p14:modId xmlns:p14="http://schemas.microsoft.com/office/powerpoint/2010/main" val="656229369"/>
              </p:ext>
            </p:extLst>
          </p:nvPr>
        </p:nvGraphicFramePr>
        <p:xfrm>
          <a:off x="4658349" y="1486290"/>
          <a:ext cx="5880652" cy="5670642"/>
        </p:xfrm>
        <a:graphic>
          <a:graphicData uri="http://schemas.openxmlformats.org/drawingml/2006/table">
            <a:tbl>
              <a:tblPr/>
              <a:tblGrid>
                <a:gridCol w="2417719">
                  <a:extLst>
                    <a:ext uri="{9D8B030D-6E8A-4147-A177-3AD203B41FA5}">
                      <a16:colId xmlns:a16="http://schemas.microsoft.com/office/drawing/2014/main" val="2023402600"/>
                    </a:ext>
                  </a:extLst>
                </a:gridCol>
                <a:gridCol w="3462933">
                  <a:extLst>
                    <a:ext uri="{9D8B030D-6E8A-4147-A177-3AD203B41FA5}">
                      <a16:colId xmlns:a16="http://schemas.microsoft.com/office/drawing/2014/main" val="4261884807"/>
                    </a:ext>
                  </a:extLst>
                </a:gridCol>
              </a:tblGrid>
              <a:tr h="5670642">
                <a:tc>
                  <a:txBody>
                    <a:bodyPr/>
                    <a:lstStyle/>
                    <a:p>
                      <a:pPr fontAlgn="t"/>
                      <a:r>
                        <a:rPr lang="en-US" sz="2400" i="1" dirty="0">
                          <a:effectLst/>
                        </a:rPr>
                        <a:t>synonyms:</a:t>
                      </a:r>
                    </a:p>
                  </a:txBody>
                  <a:tcPr marR="28575">
                    <a:lnL>
                      <a:noFill/>
                    </a:lnL>
                    <a:lnR>
                      <a:noFill/>
                    </a:lnR>
                    <a:lnT>
                      <a:noFill/>
                    </a:lnT>
                    <a:lnB>
                      <a:noFill/>
                    </a:lnB>
                  </a:tcPr>
                </a:tc>
                <a:tc>
                  <a:txBody>
                    <a:bodyPr/>
                    <a:lstStyle/>
                    <a:p>
                      <a:r>
                        <a:rPr lang="en-US" sz="2800" dirty="0">
                          <a:solidFill>
                            <a:srgbClr val="1A0DAB"/>
                          </a:solidFill>
                          <a:effectLst/>
                        </a:rPr>
                        <a:t>goodness</a:t>
                      </a:r>
                      <a:r>
                        <a:rPr lang="en-US" sz="2800" dirty="0">
                          <a:effectLst/>
                        </a:rPr>
                        <a:t>, </a:t>
                      </a:r>
                    </a:p>
                    <a:p>
                      <a:r>
                        <a:rPr lang="en-US" sz="2800" dirty="0">
                          <a:solidFill>
                            <a:srgbClr val="1A0DAB"/>
                          </a:solidFill>
                          <a:effectLst/>
                        </a:rPr>
                        <a:t>uprightness</a:t>
                      </a:r>
                      <a:r>
                        <a:rPr lang="en-US" sz="2800" dirty="0">
                          <a:effectLst/>
                        </a:rPr>
                        <a:t>, </a:t>
                      </a:r>
                    </a:p>
                    <a:p>
                      <a:r>
                        <a:rPr lang="en-US" sz="2800" dirty="0">
                          <a:solidFill>
                            <a:srgbClr val="1A0DAB"/>
                          </a:solidFill>
                          <a:effectLst/>
                        </a:rPr>
                        <a:t>decency</a:t>
                      </a:r>
                      <a:r>
                        <a:rPr lang="en-US" sz="2800" dirty="0">
                          <a:effectLst/>
                        </a:rPr>
                        <a:t>,</a:t>
                      </a:r>
                    </a:p>
                    <a:p>
                      <a:r>
                        <a:rPr lang="en-US" sz="2800" dirty="0">
                          <a:solidFill>
                            <a:srgbClr val="1A0DAB"/>
                          </a:solidFill>
                          <a:effectLst/>
                        </a:rPr>
                        <a:t>integrity</a:t>
                      </a:r>
                      <a:r>
                        <a:rPr lang="en-US" sz="2800" dirty="0">
                          <a:effectLst/>
                        </a:rPr>
                        <a:t>,</a:t>
                      </a:r>
                    </a:p>
                    <a:p>
                      <a:r>
                        <a:rPr lang="en-US" sz="2800" dirty="0">
                          <a:solidFill>
                            <a:srgbClr val="1A0DAB"/>
                          </a:solidFill>
                          <a:effectLst/>
                        </a:rPr>
                        <a:t>worthiness</a:t>
                      </a:r>
                      <a:r>
                        <a:rPr lang="en-US" sz="2800" dirty="0">
                          <a:effectLst/>
                        </a:rPr>
                        <a:t>,</a:t>
                      </a:r>
                    </a:p>
                    <a:p>
                      <a:r>
                        <a:rPr lang="en-US" sz="2800" dirty="0">
                          <a:solidFill>
                            <a:srgbClr val="1A0DAB"/>
                          </a:solidFill>
                          <a:effectLst/>
                        </a:rPr>
                        <a:t>morality</a:t>
                      </a:r>
                      <a:r>
                        <a:rPr lang="en-US" sz="2800" dirty="0">
                          <a:effectLst/>
                        </a:rPr>
                        <a:t>, </a:t>
                      </a:r>
                    </a:p>
                    <a:p>
                      <a:r>
                        <a:rPr lang="en-US" sz="2800" dirty="0">
                          <a:solidFill>
                            <a:srgbClr val="1A0DAB"/>
                          </a:solidFill>
                          <a:effectLst/>
                        </a:rPr>
                        <a:t>justice</a:t>
                      </a:r>
                      <a:r>
                        <a:rPr lang="en-US" sz="2800" dirty="0">
                          <a:effectLst/>
                        </a:rPr>
                        <a:t>,</a:t>
                      </a:r>
                    </a:p>
                    <a:p>
                      <a:r>
                        <a:rPr lang="en-US" sz="2800" dirty="0">
                          <a:solidFill>
                            <a:srgbClr val="1A0DAB"/>
                          </a:solidFill>
                          <a:effectLst/>
                        </a:rPr>
                        <a:t>honesty</a:t>
                      </a:r>
                      <a:r>
                        <a:rPr lang="en-US" sz="2800" dirty="0">
                          <a:effectLst/>
                        </a:rPr>
                        <a:t>,</a:t>
                      </a:r>
                    </a:p>
                    <a:p>
                      <a:r>
                        <a:rPr lang="en-US" sz="2800" dirty="0">
                          <a:effectLst/>
                        </a:rPr>
                        <a:t>h</a:t>
                      </a:r>
                      <a:r>
                        <a:rPr lang="en-US" sz="2800" dirty="0">
                          <a:solidFill>
                            <a:srgbClr val="1A0DAB"/>
                          </a:solidFill>
                          <a:effectLst/>
                        </a:rPr>
                        <a:t>onor</a:t>
                      </a:r>
                      <a:r>
                        <a:rPr lang="en-US" sz="2800" dirty="0">
                          <a:effectLst/>
                        </a:rPr>
                        <a:t>,</a:t>
                      </a:r>
                    </a:p>
                    <a:p>
                      <a:r>
                        <a:rPr lang="en-US" sz="2800" dirty="0">
                          <a:solidFill>
                            <a:srgbClr val="1A0DAB"/>
                          </a:solidFill>
                          <a:effectLst/>
                        </a:rPr>
                        <a:t>innocence</a:t>
                      </a:r>
                      <a:r>
                        <a:rPr lang="en-US" sz="2800" dirty="0">
                          <a:effectLst/>
                        </a:rPr>
                        <a:t>, </a:t>
                      </a:r>
                    </a:p>
                    <a:p>
                      <a:r>
                        <a:rPr lang="en-US" sz="2800" dirty="0">
                          <a:solidFill>
                            <a:srgbClr val="1A0DAB"/>
                          </a:solidFill>
                          <a:effectLst/>
                        </a:rPr>
                        <a:t>saintliness</a:t>
                      </a:r>
                      <a:r>
                        <a:rPr lang="en-US" sz="2800" dirty="0">
                          <a:effectLst/>
                        </a:rPr>
                        <a:t>, </a:t>
                      </a:r>
                    </a:p>
                    <a:p>
                      <a:r>
                        <a:rPr lang="en-US" sz="2800" dirty="0">
                          <a:solidFill>
                            <a:srgbClr val="1A0DAB"/>
                          </a:solidFill>
                          <a:effectLst/>
                        </a:rPr>
                        <a:t>purity</a:t>
                      </a:r>
                      <a:r>
                        <a:rPr lang="en-US" sz="2800" dirty="0">
                          <a:effectLst/>
                        </a:rPr>
                        <a:t>, </a:t>
                      </a:r>
                    </a:p>
                  </a:txBody>
                  <a:tcPr anchor="ctr">
                    <a:lnL>
                      <a:noFill/>
                    </a:lnL>
                    <a:lnR>
                      <a:noFill/>
                    </a:lnR>
                    <a:lnT>
                      <a:noFill/>
                    </a:lnT>
                    <a:lnB>
                      <a:noFill/>
                    </a:lnB>
                  </a:tcPr>
                </a:tc>
                <a:extLst>
                  <a:ext uri="{0D108BD9-81ED-4DB2-BD59-A6C34878D82A}">
                    <a16:rowId xmlns:a16="http://schemas.microsoft.com/office/drawing/2014/main" val="2223830121"/>
                  </a:ext>
                </a:extLst>
              </a:tr>
            </a:tbl>
          </a:graphicData>
        </a:graphic>
      </p:graphicFrame>
      <p:sp>
        <p:nvSpPr>
          <p:cNvPr id="12" name="Rectangle 1">
            <a:extLst>
              <a:ext uri="{FF2B5EF4-FFF2-40B4-BE49-F238E27FC236}">
                <a16:creationId xmlns:a16="http://schemas.microsoft.com/office/drawing/2014/main" id="{CB72FD6F-6002-4DA4-B34E-5B70F739F197}"/>
              </a:ext>
            </a:extLst>
          </p:cNvPr>
          <p:cNvSpPr>
            <a:spLocks noChangeArrowheads="1"/>
          </p:cNvSpPr>
          <p:nvPr/>
        </p:nvSpPr>
        <p:spPr bwMode="auto">
          <a:xfrm>
            <a:off x="4487210" y="107824"/>
            <a:ext cx="6818147" cy="120032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a:ln>
                  <a:noFill/>
                </a:ln>
                <a:solidFill>
                  <a:srgbClr val="222222"/>
                </a:solidFill>
                <a:effectLst/>
                <a:latin typeface="+mn-lt"/>
              </a:rPr>
              <a:t>the quality of being morally right or justifiable</a:t>
            </a:r>
            <a:r>
              <a:rPr kumimoji="0" lang="en-US" altLang="en-US" sz="2400" b="0" i="0" u="none" strike="noStrike" cap="none" normalizeH="0" baseline="0" dirty="0">
                <a:ln>
                  <a:noFill/>
                </a:ln>
                <a:solidFill>
                  <a:srgbClr val="222222"/>
                </a:solidFill>
                <a:effectLst/>
                <a:latin typeface="Roboto" pitchFamily="2"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60423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RIGHTEOUSNESS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764367" y="416566"/>
            <a:ext cx="7215598" cy="6309420"/>
          </a:xfrm>
          <a:prstGeom prst="rect">
            <a:avLst/>
          </a:prstGeom>
          <a:noFill/>
        </p:spPr>
        <p:txBody>
          <a:bodyPr wrap="square" rtlCol="0">
            <a:spAutoFit/>
          </a:bodyPr>
          <a:lstStyle/>
          <a:p>
            <a:r>
              <a:rPr lang="en-US" sz="3600" b="1" baseline="30000" dirty="0"/>
              <a:t>10 </a:t>
            </a:r>
            <a:r>
              <a:rPr lang="en-US" sz="3600" dirty="0"/>
              <a:t>As it is written:</a:t>
            </a:r>
          </a:p>
          <a:p>
            <a:r>
              <a:rPr lang="en-US" sz="3600" dirty="0"/>
              <a:t>“There is no one righteous, not even one;</a:t>
            </a:r>
            <a:br>
              <a:rPr lang="en-US" sz="3600" dirty="0"/>
            </a:br>
            <a:r>
              <a:rPr lang="en-US" sz="3600" b="1" baseline="30000" dirty="0"/>
              <a:t>11 </a:t>
            </a:r>
            <a:r>
              <a:rPr lang="en-US" sz="3600" dirty="0"/>
              <a:t>    there is no one who understands;</a:t>
            </a:r>
            <a:br>
              <a:rPr lang="en-US" sz="3600" dirty="0"/>
            </a:br>
            <a:r>
              <a:rPr lang="en-US" sz="3600" dirty="0"/>
              <a:t>    there is no one who seeks God.</a:t>
            </a:r>
            <a:br>
              <a:rPr lang="en-US" sz="3600" dirty="0"/>
            </a:br>
            <a:r>
              <a:rPr lang="en-US" sz="3600" b="1" baseline="30000" dirty="0"/>
              <a:t>12 </a:t>
            </a:r>
            <a:r>
              <a:rPr lang="en-US" sz="3600" dirty="0"/>
              <a:t>All have turned away,</a:t>
            </a:r>
            <a:br>
              <a:rPr lang="en-US" sz="3600" dirty="0"/>
            </a:br>
            <a:r>
              <a:rPr lang="en-US" sz="3600" dirty="0"/>
              <a:t>    they have together become worthless;</a:t>
            </a:r>
            <a:br>
              <a:rPr lang="en-US" sz="3600" dirty="0"/>
            </a:br>
            <a:r>
              <a:rPr lang="en-US" sz="3600" dirty="0"/>
              <a:t>there is no one who does good,</a:t>
            </a:r>
            <a:br>
              <a:rPr lang="en-US" sz="3600" dirty="0"/>
            </a:br>
            <a:r>
              <a:rPr lang="en-US" sz="3600" dirty="0"/>
              <a:t>    not even one.”</a:t>
            </a:r>
            <a:r>
              <a:rPr lang="en-US" sz="3600" baseline="30000" dirty="0"/>
              <a:t>[</a:t>
            </a:r>
            <a:r>
              <a:rPr lang="en-US" sz="3600" baseline="30000" dirty="0">
                <a:hlinkClick r:id="rId3" tooltip="See footnote a"/>
              </a:rPr>
              <a:t>a</a:t>
            </a:r>
            <a:r>
              <a:rPr lang="en-US" sz="3600" baseline="30000" dirty="0"/>
              <a:t>]</a:t>
            </a:r>
          </a:p>
          <a:p>
            <a:r>
              <a:rPr lang="en-US" sz="4400" baseline="30000" dirty="0"/>
              <a:t>					Romans 3:10-12</a:t>
            </a:r>
            <a:endParaRPr lang="en-US" sz="4400" dirty="0"/>
          </a:p>
        </p:txBody>
      </p:sp>
    </p:spTree>
    <p:extLst>
      <p:ext uri="{BB962C8B-B14F-4D97-AF65-F5344CB8AC3E}">
        <p14:creationId xmlns:p14="http://schemas.microsoft.com/office/powerpoint/2010/main" val="2934981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RIGHTEOUSNESS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764367" y="2112844"/>
            <a:ext cx="7215598" cy="4154984"/>
          </a:xfrm>
          <a:prstGeom prst="rect">
            <a:avLst/>
          </a:prstGeom>
          <a:noFill/>
        </p:spPr>
        <p:txBody>
          <a:bodyPr wrap="square" rtlCol="0">
            <a:spAutoFit/>
          </a:bodyPr>
          <a:lstStyle/>
          <a:p>
            <a:pPr algn="ctr"/>
            <a:r>
              <a:rPr lang="en-US" sz="6600" baseline="30000" dirty="0"/>
              <a:t>GOD IS THE ORIGINATOR</a:t>
            </a:r>
          </a:p>
          <a:p>
            <a:pPr algn="ctr"/>
            <a:r>
              <a:rPr lang="en-US" sz="6600" baseline="30000" dirty="0"/>
              <a:t>GOD IS FIRST</a:t>
            </a:r>
          </a:p>
          <a:p>
            <a:pPr algn="ctr"/>
            <a:r>
              <a:rPr lang="en-US" sz="6600" baseline="30000" dirty="0"/>
              <a:t>GOD IS THE STANDARD</a:t>
            </a:r>
          </a:p>
          <a:p>
            <a:pPr algn="ctr"/>
            <a:endParaRPr lang="en-US" sz="6600" baseline="30000" dirty="0"/>
          </a:p>
          <a:p>
            <a:pPr algn="ctr"/>
            <a:r>
              <a:rPr lang="en-US" sz="6600" b="1" baseline="30000" dirty="0"/>
              <a:t>GOD ALONE IS RIGHTEOUS</a:t>
            </a:r>
          </a:p>
          <a:p>
            <a:endParaRPr lang="en-US" sz="4400" dirty="0"/>
          </a:p>
        </p:txBody>
      </p:sp>
    </p:spTree>
    <p:extLst>
      <p:ext uri="{BB962C8B-B14F-4D97-AF65-F5344CB8AC3E}">
        <p14:creationId xmlns:p14="http://schemas.microsoft.com/office/powerpoint/2010/main" val="14515020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850</TotalTime>
  <Words>230</Words>
  <Application>Microsoft Office PowerPoint</Application>
  <PresentationFormat>Widescreen</PresentationFormat>
  <Paragraphs>98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Roboto</vt:lpstr>
      <vt:lpstr>Office Theme</vt:lpstr>
      <vt:lpstr>The Seven-Fold Spirit of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Seven-Fold Spirit of God</dc:title>
  <dc:creator>Douglas Martin</dc:creator>
  <cp:lastModifiedBy>Douglas Martin</cp:lastModifiedBy>
  <cp:revision>83</cp:revision>
  <cp:lastPrinted>2019-06-02T14:06:05Z</cp:lastPrinted>
  <dcterms:created xsi:type="dcterms:W3CDTF">2019-02-03T14:01:23Z</dcterms:created>
  <dcterms:modified xsi:type="dcterms:W3CDTF">2019-06-23T14:33:52Z</dcterms:modified>
</cp:coreProperties>
</file>