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29" r:id="rId3"/>
    <p:sldId id="430" r:id="rId4"/>
    <p:sldId id="355" r:id="rId5"/>
    <p:sldId id="442" r:id="rId6"/>
    <p:sldId id="431" r:id="rId7"/>
    <p:sldId id="446" r:id="rId8"/>
    <p:sldId id="447" r:id="rId9"/>
    <p:sldId id="448" r:id="rId10"/>
    <p:sldId id="449" r:id="rId11"/>
    <p:sldId id="450" r:id="rId12"/>
    <p:sldId id="451" r:id="rId13"/>
    <p:sldId id="452" r:id="rId14"/>
    <p:sldId id="453" r:id="rId15"/>
    <p:sldId id="454" r:id="rId16"/>
    <p:sldId id="455" r:id="rId17"/>
    <p:sldId id="456" r:id="rId18"/>
    <p:sldId id="457" r:id="rId19"/>
    <p:sldId id="458" r:id="rId20"/>
    <p:sldId id="459" r:id="rId21"/>
    <p:sldId id="460" r:id="rId22"/>
    <p:sldId id="461" r:id="rId23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101"/>
    <a:srgbClr val="FF9933"/>
    <a:srgbClr val="2D12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2" autoAdjust="0"/>
    <p:restoredTop sz="94660"/>
  </p:normalViewPr>
  <p:slideViewPr>
    <p:cSldViewPr snapToGrid="0">
      <p:cViewPr varScale="1">
        <p:scale>
          <a:sx n="72" d="100"/>
          <a:sy n="72" d="100"/>
        </p:scale>
        <p:origin x="43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85A4A-EB88-465A-B0D0-976E45AE52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B0FECE-B2B5-41CE-AC2C-B3C2FEA743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BB8175-EB8D-416E-A69D-33B0C34BE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CEC424-474D-4389-A623-3C6D01602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3DDA3-658F-4D94-9042-D344663B2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02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8ADE3-7A3B-4421-AF9E-AFA89760D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60BB3D3-E205-4873-AFA8-02E227131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DAAAF8-9398-4E97-8159-6B9A94433D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71370F-604B-4B33-A55E-D5BB07048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97F3C-C3B2-4C93-9E1E-BE926E75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326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AF3C23-C966-438D-A01B-D97238FFA7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65947D-A287-4494-BBDC-EE831A8C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6431AB-B7A5-4650-BD45-9BF1B224E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E97DE7-41B3-463A-83D0-A80CAC70D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478C4-3BD7-4376-8B21-87A93B4714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191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38A00-ED20-4ED1-BC71-11A8BB139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E4CBA6-6465-43A2-992C-6F78CB3E65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969FBC-E95B-4E3B-9706-AEC52778D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E1B9FC-3892-4ACD-9CBE-F247DFEA4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C91758-9948-45D5-9393-F42D5F4B2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700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181DD-80CA-445F-8818-F85D1719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E919C9-F004-4283-993F-22C7CA53C6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EF28C-D749-4DCF-9E52-1A55AA4AB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5B0E4A-B7C2-48A5-9DFA-5253C709E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44EB-D23E-4140-87D9-306DA8E7B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582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F2616E-333A-4FA0-BB0D-47026C6E3D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30B7A6-70F0-43EC-B2F8-E5ADFBAE81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427622-A4E1-401E-8408-1ED14FF82A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F67000-E53D-4180-B620-69B3F9BED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0416AF-723F-403C-9F2C-29F2BADF6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2C3FCE-4E9F-4F1C-9D46-F9F0F6632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67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017D6-EC16-4918-81E6-8970108CB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811DD-5C3B-4213-BB26-9E5A3368FE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79B2C4-2569-4CDC-B75C-C89EF64EAE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A4E1A0-7E86-4697-9469-30ED9259EE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15A4641-E9AF-4CFF-A7B1-37C9891F9F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E5157B-0656-44BB-A820-9C68ACF771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2DC5A4-B6A9-419D-8B4B-914E28ECC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B6BECD-06DB-4121-9E55-B15A1601FE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324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4969B-1232-43DA-A1B4-9ED5F83FAE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F54EEA-F220-4DDA-B0C9-E5E5F2889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60DAD5-440C-4132-B0C5-63B0F154A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C9683B-64F8-40C9-8415-115088F2A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950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B7B77D-07DA-4847-80CE-5FBD8BD77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4BAE2D0-424C-4C64-A592-9126CA1AA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EC0DE0-9F44-44D0-B1D3-44E6ADC087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34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E5B4A-F585-4F51-8042-E779954C5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EC730-4E03-496C-887B-AAC4D1D59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BBE154-166F-4F53-843C-62C676FB18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E03EC5-C58C-4AC9-B312-3B1735EDAD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8C0BB5-61DF-4B1B-B1B2-1C7C400F4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4900DF-BBF4-4C0F-B2EB-D1562C6C2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156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00DB4-9988-4127-8C20-DB8946098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5633172-33AC-4533-91B7-986C3A8D39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0E1F61-8CEB-4016-B7D1-438613E0A7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2BF8A5-A666-4B9C-840F-93A06F51C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13851-1FB2-4CA9-AE62-415AC2255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3F1810-53A9-4A7C-A90C-B78E49A6A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65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3437F0-8E6B-480B-B06F-7B3C5EE02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8EBCF7-42A6-44DA-89F1-950C0E8F11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07AF0A-52AB-428C-A546-75EFC411908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A9985-5BEE-477E-9AAA-9DED60F43BBD}" type="datetimeFigureOut">
              <a:rPr lang="en-US" smtClean="0"/>
              <a:t>6/9/2019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AC56E-9DDD-44B3-ACAB-6332F1506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BF0D4B-7717-4603-AE69-F9CD99CF4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D38F3-0792-4BD8-AC61-79382326DD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084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Acts+2%3A1-12&amp;version=NIV#fen-NIV-26954a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iblegateway.com/passage/?search=Acts+2%3A1-12&amp;version=NIV#fen-NIV-26959b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5032BBF-7057-4D2F-8675-8D372C636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96" y="622852"/>
            <a:ext cx="10774017" cy="57021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99DA984-E7F0-47DB-BF36-1A90180731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4887" y="275050"/>
            <a:ext cx="9144000" cy="3047932"/>
          </a:xfrm>
        </p:spPr>
        <p:txBody>
          <a:bodyPr>
            <a:normAutofit/>
          </a:bodyPr>
          <a:lstStyle/>
          <a:p>
            <a:pPr algn="l"/>
            <a:r>
              <a:rPr lang="en-US" sz="8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Seven-Fold</a:t>
            </a:r>
            <a:br>
              <a:rPr lang="en-US" sz="8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8000" b="1" dirty="0">
                <a:solidFill>
                  <a:srgbClr val="FF993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Spirit of God</a:t>
            </a:r>
          </a:p>
        </p:txBody>
      </p:sp>
    </p:spTree>
    <p:extLst>
      <p:ext uri="{BB962C8B-B14F-4D97-AF65-F5344CB8AC3E}">
        <p14:creationId xmlns:p14="http://schemas.microsoft.com/office/powerpoint/2010/main" val="715031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4552332" y="384313"/>
            <a:ext cx="72155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/>
              <a:t>3 </a:t>
            </a:r>
            <a:r>
              <a:rPr lang="en-US" sz="4800" dirty="0"/>
              <a:t>They saw what seemed to be tongues of fire that separated and came to rest on each of them. </a:t>
            </a:r>
            <a:r>
              <a:rPr lang="en-US" sz="4800" b="1" baseline="30000" dirty="0"/>
              <a:t>4 </a:t>
            </a:r>
            <a:r>
              <a:rPr lang="en-US" sz="4800" dirty="0"/>
              <a:t>All of them were filled with the Holy Spirit and began to speak in other tongues</a:t>
            </a:r>
            <a:r>
              <a:rPr lang="en-US" sz="4800" baseline="30000" dirty="0"/>
              <a:t>[</a:t>
            </a:r>
            <a:r>
              <a:rPr lang="en-US" sz="4800" baseline="30000" dirty="0">
                <a:hlinkClick r:id="rId3" tooltip="See footnote a"/>
              </a:rPr>
              <a:t>a</a:t>
            </a:r>
            <a:r>
              <a:rPr lang="en-US" sz="4800" baseline="30000" dirty="0"/>
              <a:t>]</a:t>
            </a:r>
            <a:r>
              <a:rPr lang="en-US" sz="4800" dirty="0"/>
              <a:t> as the Spirit enabled them.</a:t>
            </a:r>
          </a:p>
        </p:txBody>
      </p:sp>
    </p:spTree>
    <p:extLst>
      <p:ext uri="{BB962C8B-B14F-4D97-AF65-F5344CB8AC3E}">
        <p14:creationId xmlns:p14="http://schemas.microsoft.com/office/powerpoint/2010/main" val="31610401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4552332" y="384313"/>
            <a:ext cx="72155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/>
              <a:t>5 </a:t>
            </a:r>
            <a:r>
              <a:rPr lang="en-US" sz="4400" dirty="0"/>
              <a:t>Now there were staying in Jerusalem God-fearing Jews from every nation under heaven. </a:t>
            </a:r>
            <a:r>
              <a:rPr lang="en-US" sz="4400" b="1" baseline="30000" dirty="0"/>
              <a:t>6 </a:t>
            </a:r>
            <a:r>
              <a:rPr lang="en-US" sz="4400" dirty="0"/>
              <a:t>When they heard this sound, a crowd came together in bewilderment, because each one heard their own language being spoken.</a:t>
            </a:r>
          </a:p>
        </p:txBody>
      </p:sp>
    </p:spTree>
    <p:extLst>
      <p:ext uri="{BB962C8B-B14F-4D97-AF65-F5344CB8AC3E}">
        <p14:creationId xmlns:p14="http://schemas.microsoft.com/office/powerpoint/2010/main" val="40588449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4552332" y="384313"/>
            <a:ext cx="721559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baseline="30000" dirty="0"/>
              <a:t>7 </a:t>
            </a:r>
            <a:r>
              <a:rPr lang="en-US" sz="5400" dirty="0"/>
              <a:t>Utterly amazed, they asked: “Aren’t all these who are speaking Galileans? </a:t>
            </a:r>
            <a:r>
              <a:rPr lang="en-US" sz="5400" b="1" baseline="30000" dirty="0"/>
              <a:t>8 </a:t>
            </a:r>
            <a:r>
              <a:rPr lang="en-US" sz="5400" dirty="0"/>
              <a:t>Then how is it that each of us hears them in our native language? </a:t>
            </a:r>
          </a:p>
        </p:txBody>
      </p:sp>
    </p:spTree>
    <p:extLst>
      <p:ext uri="{BB962C8B-B14F-4D97-AF65-F5344CB8AC3E}">
        <p14:creationId xmlns:p14="http://schemas.microsoft.com/office/powerpoint/2010/main" val="3597245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4552332" y="384313"/>
            <a:ext cx="721559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baseline="30000" dirty="0"/>
              <a:t>9 </a:t>
            </a:r>
            <a:r>
              <a:rPr lang="en-US" sz="4800" dirty="0"/>
              <a:t>Parthians, Medes and Elamites; residents of Mesopotamia, Judea and Cappadocia, Pontus and Asia,</a:t>
            </a:r>
            <a:r>
              <a:rPr lang="en-US" sz="4800" baseline="30000" dirty="0"/>
              <a:t>[</a:t>
            </a:r>
            <a:r>
              <a:rPr lang="en-US" sz="4800" baseline="30000" dirty="0">
                <a:hlinkClick r:id="rId3" tooltip="See footnote b"/>
              </a:rPr>
              <a:t>b</a:t>
            </a:r>
            <a:r>
              <a:rPr lang="en-US" sz="4800" baseline="30000" dirty="0"/>
              <a:t>]</a:t>
            </a:r>
            <a:r>
              <a:rPr lang="en-US" sz="4800" dirty="0"/>
              <a:t> </a:t>
            </a:r>
            <a:r>
              <a:rPr lang="en-US" sz="4800" b="1" baseline="30000" dirty="0"/>
              <a:t>10 </a:t>
            </a:r>
            <a:r>
              <a:rPr lang="en-US" sz="4800" dirty="0"/>
              <a:t>Phrygia and Pamphylia, Egypt and the parts of Libya near Cyrene; visitors from Rome</a:t>
            </a:r>
          </a:p>
        </p:txBody>
      </p:sp>
    </p:spTree>
    <p:extLst>
      <p:ext uri="{BB962C8B-B14F-4D97-AF65-F5344CB8AC3E}">
        <p14:creationId xmlns:p14="http://schemas.microsoft.com/office/powerpoint/2010/main" val="40448200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4552332" y="593679"/>
            <a:ext cx="72155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baseline="30000" dirty="0"/>
              <a:t> 11</a:t>
            </a:r>
            <a:r>
              <a:rPr lang="en-US" sz="4400" dirty="0"/>
              <a:t>(both Jews and converts to Judaism); Cretans and Arabs—we hear them declaring the wonders of God in our own tongues!” </a:t>
            </a:r>
            <a:r>
              <a:rPr lang="en-US" sz="4400" b="1" baseline="30000" dirty="0"/>
              <a:t>12 </a:t>
            </a:r>
            <a:r>
              <a:rPr lang="en-US" sz="4400" dirty="0"/>
              <a:t>Amazed and perplexed, they asked one another, “What does this mean?”</a:t>
            </a:r>
          </a:p>
        </p:txBody>
      </p:sp>
    </p:spTree>
    <p:extLst>
      <p:ext uri="{BB962C8B-B14F-4D97-AF65-F5344CB8AC3E}">
        <p14:creationId xmlns:p14="http://schemas.microsoft.com/office/powerpoint/2010/main" val="2244102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#1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6990733" y="2613784"/>
            <a:ext cx="25640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UNITY</a:t>
            </a:r>
          </a:p>
        </p:txBody>
      </p:sp>
    </p:spTree>
    <p:extLst>
      <p:ext uri="{BB962C8B-B14F-4D97-AF65-F5344CB8AC3E}">
        <p14:creationId xmlns:p14="http://schemas.microsoft.com/office/powerpoint/2010/main" val="29054955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#2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6732105" y="2613784"/>
            <a:ext cx="417443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SUDDENLY</a:t>
            </a:r>
          </a:p>
        </p:txBody>
      </p:sp>
    </p:spTree>
    <p:extLst>
      <p:ext uri="{BB962C8B-B14F-4D97-AF65-F5344CB8AC3E}">
        <p14:creationId xmlns:p14="http://schemas.microsoft.com/office/powerpoint/2010/main" val="6248398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#3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6284948" y="1396746"/>
            <a:ext cx="417443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dirty="0"/>
              <a:t>FILLED THE ROOM</a:t>
            </a:r>
          </a:p>
        </p:txBody>
      </p:sp>
    </p:spTree>
    <p:extLst>
      <p:ext uri="{BB962C8B-B14F-4D97-AF65-F5344CB8AC3E}">
        <p14:creationId xmlns:p14="http://schemas.microsoft.com/office/powerpoint/2010/main" val="3523933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#4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7633253" y="2613784"/>
            <a:ext cx="18155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FIRE</a:t>
            </a:r>
          </a:p>
        </p:txBody>
      </p:sp>
    </p:spTree>
    <p:extLst>
      <p:ext uri="{BB962C8B-B14F-4D97-AF65-F5344CB8AC3E}">
        <p14:creationId xmlns:p14="http://schemas.microsoft.com/office/powerpoint/2010/main" val="4186886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#5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6137466" y="2613784"/>
            <a:ext cx="4469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LANGUAGE</a:t>
            </a:r>
          </a:p>
        </p:txBody>
      </p:sp>
    </p:spTree>
    <p:extLst>
      <p:ext uri="{BB962C8B-B14F-4D97-AF65-F5344CB8AC3E}">
        <p14:creationId xmlns:p14="http://schemas.microsoft.com/office/powerpoint/2010/main" val="32346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306603" y="753719"/>
              <a:ext cx="3574480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 CONNECTIONS</a:t>
              </a:r>
              <a:endParaRPr lang="en-US" sz="4200" dirty="0">
                <a:solidFill>
                  <a:srgbClr val="FF9933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494290" y="213127"/>
            <a:ext cx="7175045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LOVE</a:t>
            </a:r>
          </a:p>
          <a:p>
            <a:pPr algn="ctr"/>
            <a:r>
              <a:rPr lang="en-US" sz="6600" b="1" dirty="0"/>
              <a:t>HUMILITY</a:t>
            </a:r>
            <a:br>
              <a:rPr lang="en-US" sz="6600" b="1" dirty="0"/>
            </a:br>
            <a:r>
              <a:rPr lang="en-US" sz="6600" b="1" dirty="0"/>
              <a:t>WISDOM</a:t>
            </a:r>
            <a:br>
              <a:rPr lang="en-US" sz="6600" b="1" dirty="0"/>
            </a:br>
            <a:r>
              <a:rPr lang="en-US" sz="6600" b="1" dirty="0"/>
              <a:t>TRUTH</a:t>
            </a:r>
          </a:p>
          <a:p>
            <a:pPr algn="ctr"/>
            <a:r>
              <a:rPr lang="en-US" sz="6600" b="1" dirty="0">
                <a:sym typeface="Wingdings" panose="05000000000000000000" pitchFamily="2" charset="2"/>
              </a:rPr>
              <a:t></a:t>
            </a:r>
          </a:p>
          <a:p>
            <a:pPr algn="ctr"/>
            <a:r>
              <a:rPr lang="en-US" sz="6600" b="1" dirty="0">
                <a:sym typeface="Wingdings" panose="05000000000000000000" pitchFamily="2" charset="2"/>
              </a:rPr>
              <a:t>PRESENCE</a:t>
            </a:r>
            <a:endParaRPr lang="en-US" sz="6600" b="1" dirty="0"/>
          </a:p>
          <a:p>
            <a:pPr algn="ctr"/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995685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#6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6137466" y="2613784"/>
            <a:ext cx="446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SPIRIT-ENABLED</a:t>
            </a:r>
          </a:p>
        </p:txBody>
      </p:sp>
    </p:spTree>
    <p:extLst>
      <p:ext uri="{BB962C8B-B14F-4D97-AF65-F5344CB8AC3E}">
        <p14:creationId xmlns:p14="http://schemas.microsoft.com/office/powerpoint/2010/main" val="23486141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POINT #7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5380383" y="2613784"/>
            <a:ext cx="641917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BEWILDERMENT</a:t>
            </a:r>
          </a:p>
        </p:txBody>
      </p:sp>
    </p:spTree>
    <p:extLst>
      <p:ext uri="{BB962C8B-B14F-4D97-AF65-F5344CB8AC3E}">
        <p14:creationId xmlns:p14="http://schemas.microsoft.com/office/powerpoint/2010/main" val="32286867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CONCLUSION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5162576" y="612844"/>
            <a:ext cx="641917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dirty="0"/>
              <a:t>What can we do to prepare a place for expression of Grace</a:t>
            </a:r>
          </a:p>
        </p:txBody>
      </p:sp>
    </p:spTree>
    <p:extLst>
      <p:ext uri="{BB962C8B-B14F-4D97-AF65-F5344CB8AC3E}">
        <p14:creationId xmlns:p14="http://schemas.microsoft.com/office/powerpoint/2010/main" val="2159648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306603" y="753719"/>
              <a:ext cx="3574480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 CONNECTIONS</a:t>
              </a:r>
              <a:endParaRPr lang="en-US" sz="4200" dirty="0">
                <a:solidFill>
                  <a:srgbClr val="FF9933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494290" y="213127"/>
            <a:ext cx="7175045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LOVE</a:t>
            </a:r>
          </a:p>
          <a:p>
            <a:pPr algn="ctr"/>
            <a:r>
              <a:rPr lang="en-US" sz="6600" b="1" dirty="0"/>
              <a:t>GRACE</a:t>
            </a:r>
          </a:p>
          <a:p>
            <a:pPr algn="ctr"/>
            <a:r>
              <a:rPr lang="en-US" sz="6600" b="1" dirty="0"/>
              <a:t>?</a:t>
            </a:r>
          </a:p>
          <a:p>
            <a:pPr algn="ctr"/>
            <a:r>
              <a:rPr lang="en-US" sz="6600" b="1" dirty="0"/>
              <a:t>?</a:t>
            </a:r>
          </a:p>
          <a:p>
            <a:pPr algn="ctr"/>
            <a:r>
              <a:rPr lang="en-US" sz="6600" b="1" dirty="0">
                <a:sym typeface="Wingdings" panose="05000000000000000000" pitchFamily="2" charset="2"/>
              </a:rPr>
              <a:t></a:t>
            </a:r>
          </a:p>
          <a:p>
            <a:pPr algn="ctr"/>
            <a:r>
              <a:rPr lang="en-US" sz="6600" b="1" dirty="0">
                <a:sym typeface="Wingdings" panose="05000000000000000000" pitchFamily="2" charset="2"/>
              </a:rPr>
              <a:t>PEOPLE</a:t>
            </a:r>
            <a:endParaRPr lang="en-US" sz="6600" b="1" dirty="0"/>
          </a:p>
          <a:p>
            <a:pPr algn="ctr"/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7105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JOHN 1:17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CONNECTIONS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700916" y="989870"/>
            <a:ext cx="732081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>
                <a:solidFill>
                  <a:srgbClr val="000000"/>
                </a:solidFill>
              </a:rPr>
              <a:t>For the law was given by Moses, but grace and truth came by Jesus Christ.</a:t>
            </a:r>
          </a:p>
        </p:txBody>
      </p:sp>
    </p:spTree>
    <p:extLst>
      <p:ext uri="{BB962C8B-B14F-4D97-AF65-F5344CB8AC3E}">
        <p14:creationId xmlns:p14="http://schemas.microsoft.com/office/powerpoint/2010/main" val="41582741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306603" y="753719"/>
              <a:ext cx="3574480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 CONNECTIONS</a:t>
              </a:r>
              <a:endParaRPr lang="en-US" sz="4200" dirty="0">
                <a:solidFill>
                  <a:srgbClr val="FF9933"/>
                </a:solidFill>
              </a:endParaRP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494290" y="213127"/>
            <a:ext cx="7175045" cy="7879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dirty="0"/>
              <a:t>GRACE</a:t>
            </a:r>
          </a:p>
          <a:p>
            <a:pPr algn="ctr"/>
            <a:endParaRPr lang="en-US" sz="2800" b="1" dirty="0"/>
          </a:p>
          <a:p>
            <a:pPr algn="ctr"/>
            <a:r>
              <a:rPr lang="en-US" sz="6600" b="1" dirty="0"/>
              <a:t>God’s</a:t>
            </a:r>
          </a:p>
          <a:p>
            <a:pPr algn="ctr"/>
            <a:r>
              <a:rPr lang="en-US" sz="6600" b="1" dirty="0"/>
              <a:t>Resources</a:t>
            </a:r>
          </a:p>
          <a:p>
            <a:pPr algn="ctr"/>
            <a:r>
              <a:rPr lang="en-US" sz="6600" b="1" dirty="0"/>
              <a:t>At</a:t>
            </a:r>
          </a:p>
          <a:p>
            <a:pPr algn="ctr"/>
            <a:r>
              <a:rPr lang="en-US" sz="6600" b="1" dirty="0"/>
              <a:t>Christ’s</a:t>
            </a:r>
          </a:p>
          <a:p>
            <a:pPr algn="ctr"/>
            <a:r>
              <a:rPr lang="en-US" sz="6600" b="1" dirty="0"/>
              <a:t>Expense</a:t>
            </a:r>
          </a:p>
          <a:p>
            <a:pPr algn="ctr"/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537197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CONNECTIONS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645894" y="1913148"/>
            <a:ext cx="73208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00"/>
                </a:solidFill>
              </a:rPr>
              <a:t>GRACE &amp; THE LOVE CONNECTION</a:t>
            </a:r>
          </a:p>
          <a:p>
            <a:r>
              <a:rPr lang="en-US" sz="4000" b="1" dirty="0">
                <a:solidFill>
                  <a:srgbClr val="000000"/>
                </a:solidFill>
              </a:rPr>
              <a:t>GRACE &amp; HUMILITY CONNECTION</a:t>
            </a:r>
          </a:p>
          <a:p>
            <a:r>
              <a:rPr lang="en-US" sz="4000" b="1" dirty="0">
                <a:solidFill>
                  <a:srgbClr val="000000"/>
                </a:solidFill>
              </a:rPr>
              <a:t>GRACE &amp; THE FAITH CONNECTION</a:t>
            </a:r>
          </a:p>
        </p:txBody>
      </p:sp>
    </p:spTree>
    <p:extLst>
      <p:ext uri="{BB962C8B-B14F-4D97-AF65-F5344CB8AC3E}">
        <p14:creationId xmlns:p14="http://schemas.microsoft.com/office/powerpoint/2010/main" val="1231288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CONNECTIONS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0000"/>
                </a:solidFill>
              </a:rPr>
              <a:t>THE SPIRIT OF GRACE</a:t>
            </a:r>
          </a:p>
          <a:p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5400" b="1" dirty="0">
                <a:solidFill>
                  <a:srgbClr val="000000"/>
                </a:solidFill>
              </a:rPr>
              <a:t>Involves LOVE, HUMILITY, and FAITH</a:t>
            </a:r>
          </a:p>
          <a:p>
            <a:endParaRPr lang="en-US" sz="5400" b="1" dirty="0">
              <a:solidFill>
                <a:srgbClr val="000000"/>
              </a:solidFill>
            </a:endParaRPr>
          </a:p>
          <a:p>
            <a:r>
              <a:rPr lang="en-US" sz="5400" b="1" dirty="0">
                <a:solidFill>
                  <a:srgbClr val="000000"/>
                </a:solidFill>
              </a:rPr>
              <a:t>- Open your heart</a:t>
            </a:r>
          </a:p>
          <a:p>
            <a:r>
              <a:rPr lang="en-US" sz="5400" b="1" dirty="0">
                <a:solidFill>
                  <a:srgbClr val="000000"/>
                </a:solidFill>
              </a:rPr>
              <a:t>- Drop resistance</a:t>
            </a:r>
          </a:p>
          <a:p>
            <a:r>
              <a:rPr lang="en-US" sz="5400" b="1">
                <a:solidFill>
                  <a:srgbClr val="000000"/>
                </a:solidFill>
              </a:rPr>
              <a:t>- Receive </a:t>
            </a:r>
            <a:r>
              <a:rPr lang="en-US" sz="5400" b="1" dirty="0">
                <a:solidFill>
                  <a:srgbClr val="000000"/>
                </a:solidFill>
              </a:rPr>
              <a:t>grace</a:t>
            </a:r>
          </a:p>
        </p:txBody>
      </p:sp>
    </p:spTree>
    <p:extLst>
      <p:ext uri="{BB962C8B-B14F-4D97-AF65-F5344CB8AC3E}">
        <p14:creationId xmlns:p14="http://schemas.microsoft.com/office/powerpoint/2010/main" val="4244123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REVIEW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CONNECTIONS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solidFill>
                  <a:srgbClr val="000000"/>
                </a:solidFill>
              </a:rPr>
              <a:t>THE SPIRIT OF GRACE</a:t>
            </a:r>
          </a:p>
          <a:p>
            <a:endParaRPr lang="en-US" sz="3600" b="1" dirty="0">
              <a:solidFill>
                <a:srgbClr val="000000"/>
              </a:solidFill>
            </a:endParaRPr>
          </a:p>
          <a:p>
            <a:r>
              <a:rPr lang="en-US" sz="5400" b="1" dirty="0">
                <a:solidFill>
                  <a:srgbClr val="000000"/>
                </a:solidFill>
              </a:rPr>
              <a:t>Involves LOVE, HUMILITY, and FAITH</a:t>
            </a:r>
          </a:p>
          <a:p>
            <a:endParaRPr lang="en-US" sz="5400" b="1" dirty="0">
              <a:solidFill>
                <a:srgbClr val="000000"/>
              </a:solidFill>
            </a:endParaRPr>
          </a:p>
          <a:p>
            <a:r>
              <a:rPr lang="en-US" sz="5400" b="1" dirty="0">
                <a:solidFill>
                  <a:srgbClr val="000000"/>
                </a:solidFill>
              </a:rPr>
              <a:t>- Open your heart</a:t>
            </a:r>
          </a:p>
          <a:p>
            <a:r>
              <a:rPr lang="en-US" sz="5400" b="1" dirty="0">
                <a:solidFill>
                  <a:srgbClr val="000000"/>
                </a:solidFill>
              </a:rPr>
              <a:t>- Drop resistance</a:t>
            </a:r>
          </a:p>
          <a:p>
            <a:r>
              <a:rPr lang="en-US" sz="5400" b="1">
                <a:solidFill>
                  <a:srgbClr val="000000"/>
                </a:solidFill>
              </a:rPr>
              <a:t>- Receive </a:t>
            </a:r>
            <a:r>
              <a:rPr lang="en-US" sz="5400" b="1" dirty="0">
                <a:solidFill>
                  <a:srgbClr val="000000"/>
                </a:solidFill>
              </a:rPr>
              <a:t>grace</a:t>
            </a:r>
          </a:p>
        </p:txBody>
      </p:sp>
    </p:spTree>
    <p:extLst>
      <p:ext uri="{BB962C8B-B14F-4D97-AF65-F5344CB8AC3E}">
        <p14:creationId xmlns:p14="http://schemas.microsoft.com/office/powerpoint/2010/main" val="3600046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D900DC-C152-4FB5-92C4-745088ACB2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295718" cy="2339306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9B514B74-E0E5-4BC3-9C24-C538B3A5C0EA}"/>
              </a:ext>
            </a:extLst>
          </p:cNvPr>
          <p:cNvGrpSpPr/>
          <p:nvPr/>
        </p:nvGrpSpPr>
        <p:grpSpPr>
          <a:xfrm>
            <a:off x="0" y="2339306"/>
            <a:ext cx="4295718" cy="874643"/>
            <a:chOff x="0" y="3631096"/>
            <a:chExt cx="4295718" cy="87464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0F2DD862-85C2-4AC3-9F1E-FEB94E21886A}"/>
                </a:ext>
              </a:extLst>
            </p:cNvPr>
            <p:cNvSpPr/>
            <p:nvPr/>
          </p:nvSpPr>
          <p:spPr>
            <a:xfrm>
              <a:off x="0" y="3631096"/>
              <a:ext cx="4295718" cy="874643"/>
            </a:xfrm>
            <a:prstGeom prst="rect">
              <a:avLst/>
            </a:prstGeom>
            <a:solidFill>
              <a:srgbClr val="FF9933"/>
            </a:solidFill>
            <a:ln>
              <a:solidFill>
                <a:srgbClr val="FF99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DF9AACF4-710E-43AB-8E10-5E7E5D4E450A}"/>
                </a:ext>
              </a:extLst>
            </p:cNvPr>
            <p:cNvSpPr txBox="1"/>
            <p:nvPr/>
          </p:nvSpPr>
          <p:spPr>
            <a:xfrm>
              <a:off x="0" y="3750365"/>
              <a:ext cx="41876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INTRODUCTION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7C1BDF01-5493-4E62-ACB8-777791EF3FF8}"/>
              </a:ext>
            </a:extLst>
          </p:cNvPr>
          <p:cNvGrpSpPr/>
          <p:nvPr/>
        </p:nvGrpSpPr>
        <p:grpSpPr>
          <a:xfrm>
            <a:off x="0" y="3213949"/>
            <a:ext cx="4295718" cy="3631096"/>
            <a:chOff x="0" y="0"/>
            <a:chExt cx="4295718" cy="3631096"/>
          </a:xfrm>
          <a:solidFill>
            <a:srgbClr val="240101"/>
          </a:solidFill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EB17F78-54D8-4D46-80D9-2F1D7E4EEE26}"/>
                </a:ext>
              </a:extLst>
            </p:cNvPr>
            <p:cNvSpPr/>
            <p:nvPr/>
          </p:nvSpPr>
          <p:spPr>
            <a:xfrm>
              <a:off x="0" y="0"/>
              <a:ext cx="4295718" cy="3631096"/>
            </a:xfrm>
            <a:prstGeom prst="rect">
              <a:avLst/>
            </a:prstGeom>
            <a:grpFill/>
            <a:ln>
              <a:solidFill>
                <a:srgbClr val="2D120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73CCD59-78C2-4243-97E4-261D697168D4}"/>
                </a:ext>
              </a:extLst>
            </p:cNvPr>
            <p:cNvSpPr txBox="1"/>
            <p:nvPr/>
          </p:nvSpPr>
          <p:spPr>
            <a:xfrm>
              <a:off x="256614" y="753719"/>
              <a:ext cx="3782489" cy="144655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THE GRACE</a:t>
              </a:r>
            </a:p>
            <a:p>
              <a:pPr algn="ctr"/>
              <a:r>
                <a:rPr lang="en-US" sz="4400" dirty="0">
                  <a:solidFill>
                    <a:srgbClr val="FF9933"/>
                  </a:solidFill>
                </a:rPr>
                <a:t>ARRIVAL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2581DC31-37EF-48AE-8E5C-AB60C6A5096D}"/>
              </a:ext>
            </a:extLst>
          </p:cNvPr>
          <p:cNvSpPr txBox="1"/>
          <p:nvPr/>
        </p:nvSpPr>
        <p:spPr>
          <a:xfrm>
            <a:off x="4552332" y="132014"/>
            <a:ext cx="76396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5400" b="1" dirty="0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98C2D4-9E2B-4CBA-8898-30A6EC9A51EE}"/>
              </a:ext>
            </a:extLst>
          </p:cNvPr>
          <p:cNvSpPr txBox="1"/>
          <p:nvPr/>
        </p:nvSpPr>
        <p:spPr>
          <a:xfrm>
            <a:off x="4552332" y="384313"/>
            <a:ext cx="7215598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/>
              <a:t>When the day of Pentecost came, they were all together in one place.</a:t>
            </a:r>
            <a:r>
              <a:rPr lang="en-US" sz="4400" b="1" baseline="30000" dirty="0"/>
              <a:t>2 </a:t>
            </a:r>
            <a:r>
              <a:rPr lang="en-US" sz="4400" dirty="0"/>
              <a:t>Suddenly a sound like the blowing of a violent wind came from heaven and filled the whole house where they were sitting.</a:t>
            </a:r>
          </a:p>
        </p:txBody>
      </p:sp>
    </p:spTree>
    <p:extLst>
      <p:ext uri="{BB962C8B-B14F-4D97-AF65-F5344CB8AC3E}">
        <p14:creationId xmlns:p14="http://schemas.microsoft.com/office/powerpoint/2010/main" val="3803852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218</Words>
  <Application>Microsoft Office PowerPoint</Application>
  <PresentationFormat>Widescreen</PresentationFormat>
  <Paragraphs>110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The Seven-Fold Spirit of God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Seven-Fold Spirit of God</dc:title>
  <dc:creator>Douglas Martin</dc:creator>
  <cp:lastModifiedBy>Douglas Martin</cp:lastModifiedBy>
  <cp:revision>73</cp:revision>
  <cp:lastPrinted>2019-06-02T14:06:05Z</cp:lastPrinted>
  <dcterms:created xsi:type="dcterms:W3CDTF">2019-02-03T14:01:23Z</dcterms:created>
  <dcterms:modified xsi:type="dcterms:W3CDTF">2019-06-09T13:59:28Z</dcterms:modified>
</cp:coreProperties>
</file>