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34" r:id="rId3"/>
    <p:sldId id="408" r:id="rId4"/>
    <p:sldId id="428" r:id="rId5"/>
    <p:sldId id="429" r:id="rId6"/>
    <p:sldId id="430" r:id="rId7"/>
    <p:sldId id="442" r:id="rId8"/>
    <p:sldId id="443" r:id="rId9"/>
    <p:sldId id="355" r:id="rId10"/>
    <p:sldId id="431" r:id="rId11"/>
    <p:sldId id="434" r:id="rId12"/>
    <p:sldId id="435" r:id="rId13"/>
    <p:sldId id="432" r:id="rId14"/>
    <p:sldId id="436" r:id="rId15"/>
    <p:sldId id="437" r:id="rId16"/>
    <p:sldId id="433" r:id="rId17"/>
    <p:sldId id="438" r:id="rId18"/>
    <p:sldId id="439" r:id="rId19"/>
    <p:sldId id="440" r:id="rId20"/>
    <p:sldId id="441" r:id="rId21"/>
    <p:sldId id="444" r:id="rId22"/>
    <p:sldId id="445" r:id="rId23"/>
    <p:sldId id="446" r:id="rId24"/>
  </p:sldIdLst>
  <p:sldSz cx="12192000"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40101"/>
    <a:srgbClr val="FF9933"/>
    <a:srgbClr val="2D120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2" autoAdjust="0"/>
    <p:restoredTop sz="94660"/>
  </p:normalViewPr>
  <p:slideViewPr>
    <p:cSldViewPr snapToGrid="0">
      <p:cViewPr varScale="1">
        <p:scale>
          <a:sx n="72" d="100"/>
          <a:sy n="72" d="100"/>
        </p:scale>
        <p:origin x="438" y="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485A4A-EB88-465A-B0D0-976E45AE521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5B0FECE-B2B5-41CE-AC2C-B3C2FEA743F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6EBB8175-EB8D-416E-A69D-33B0C34BEC3F}"/>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81CEC424-474D-4389-A623-3C6D0160292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33DDA3-658F-4D94-9042-D344663B20D5}"/>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68024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8ADE3-7A3B-4421-AF9E-AFA89760DA0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C60BB3D3-E205-4873-AFA8-02E22713163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8DAAAF8-9398-4E97-8159-6B9A94433DA5}"/>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3D71370F-604B-4B33-A55E-D5BB070487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7097F3C-C3B2-4C93-9E1E-BE926E75600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7120326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FAF3C23-C966-438D-A01B-D97238FFA7F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6C65947D-A287-4494-BBDC-EE831A8C1124}"/>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16431AB-B7A5-4650-BD45-9BF1B224EF81}"/>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F1E97DE7-41B3-463A-83D0-A80CAC70D2F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1478C4-3BD7-4376-8B21-87A93B471441}"/>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91914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638A00-ED20-4ED1-BC71-11A8BB1392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64E4CBA6-6465-43A2-992C-6F78CB3E65CE}"/>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C969FBC-E95B-4E3B-9706-AEC52778D6C2}"/>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D2E1B9FC-3892-4ACD-9CBE-F247DFEA40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8C91758-9948-45D5-9393-F42D5F4B2BB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5757004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F181DD-80CA-445F-8818-F85D17194E2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5E919C9-F004-4283-993F-22C7CA53C6B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662EF28C-D749-4DCF-9E52-1A55AA4AB18B}"/>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F35B0E4A-B7C2-48A5-9DFA-5253C709E0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20F44EB-D23E-4140-87D9-306DA8E7B3B8}"/>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1965822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F2616E-333A-4FA0-BB0D-47026C6E3D5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530B7A6-70F0-43EC-B2F8-E5ADFBAE81B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F0427622-A4E1-401E-8408-1ED14FF82AA0}"/>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F67000-E53D-4180-B620-69B3F9BEDFEC}"/>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6" name="Footer Placeholder 5">
            <a:extLst>
              <a:ext uri="{FF2B5EF4-FFF2-40B4-BE49-F238E27FC236}">
                <a16:creationId xmlns:a16="http://schemas.microsoft.com/office/drawing/2014/main" id="{7E0416AF-723F-403C-9F2C-29F2BADF6F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C2C3FCE-4E9F-4F1C-9D46-F9F0F6632C70}"/>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8106712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F017D6-EC16-4918-81E6-8970108CBEB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187811DD-5C3B-4213-BB26-9E5A3368FE1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1379B2C4-2569-4CDC-B75C-C89EF64EAE9D}"/>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8A4E1A0-7E86-4697-9469-30ED9259EE4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C15A4641-E9AF-4CFF-A7B1-37C9891F9F34}"/>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2E5157B-0656-44BB-A820-9C68ACF771DD}"/>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8" name="Footer Placeholder 7">
            <a:extLst>
              <a:ext uri="{FF2B5EF4-FFF2-40B4-BE49-F238E27FC236}">
                <a16:creationId xmlns:a16="http://schemas.microsoft.com/office/drawing/2014/main" id="{422DC5A4-B6A9-419D-8B4B-914E28ECC0D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44B6BECD-06DB-4121-9E55-B15A1601FE9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603249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04969B-1232-43DA-A1B4-9ED5F83FAEB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7F54EEA-F220-4DDA-B0C9-E5E5F2889293}"/>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4" name="Footer Placeholder 3">
            <a:extLst>
              <a:ext uri="{FF2B5EF4-FFF2-40B4-BE49-F238E27FC236}">
                <a16:creationId xmlns:a16="http://schemas.microsoft.com/office/drawing/2014/main" id="{3F60DAD5-440C-4132-B0C5-63B0F154A1FA}"/>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3EC9683B-64F8-40C9-8415-115088F2AFC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16259502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3B7B77D-07DA-4847-80CE-5FBD8BD77611}"/>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3" name="Footer Placeholder 2">
            <a:extLst>
              <a:ext uri="{FF2B5EF4-FFF2-40B4-BE49-F238E27FC236}">
                <a16:creationId xmlns:a16="http://schemas.microsoft.com/office/drawing/2014/main" id="{04BAE2D0-424C-4C64-A592-9126CA1AA80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9EC0DE0-9F44-44D0-B1D3-44E6ADC08756}"/>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34383464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CE5B4A-F585-4F51-8042-E779954C53B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5EEC730-4E03-496C-887B-AAC4D1D5956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5BBE154-166F-4F53-843C-62C676FB180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96E03EC5-C58C-4AC9-B312-3B1735EDADFC}"/>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6" name="Footer Placeholder 5">
            <a:extLst>
              <a:ext uri="{FF2B5EF4-FFF2-40B4-BE49-F238E27FC236}">
                <a16:creationId xmlns:a16="http://schemas.microsoft.com/office/drawing/2014/main" id="{7C8C0BB5-61DF-4B1B-B1B2-1C7C400F49D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044900DF-BBF4-4C0F-B2EB-D1562C6C2963}"/>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2732156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900DB4-9988-4127-8C20-DB89460989E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5633172-33AC-4533-91B7-986C3A8D393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30E1F61-8CEB-4016-B7D1-438613E0A76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B2BF8A5-A666-4B9C-840F-93A06F51C42C}"/>
              </a:ext>
            </a:extLst>
          </p:cNvPr>
          <p:cNvSpPr>
            <a:spLocks noGrp="1"/>
          </p:cNvSpPr>
          <p:nvPr>
            <p:ph type="dt" sz="half" idx="10"/>
          </p:nvPr>
        </p:nvSpPr>
        <p:spPr/>
        <p:txBody>
          <a:bodyPr/>
          <a:lstStyle/>
          <a:p>
            <a:fld id="{86FA9985-5BEE-477E-9AAA-9DED60F43BBD}" type="datetimeFigureOut">
              <a:rPr lang="en-US" smtClean="0"/>
              <a:t>6/2/2019</a:t>
            </a:fld>
            <a:endParaRPr lang="en-US"/>
          </a:p>
        </p:txBody>
      </p:sp>
      <p:sp>
        <p:nvSpPr>
          <p:cNvPr id="6" name="Footer Placeholder 5">
            <a:extLst>
              <a:ext uri="{FF2B5EF4-FFF2-40B4-BE49-F238E27FC236}">
                <a16:creationId xmlns:a16="http://schemas.microsoft.com/office/drawing/2014/main" id="{20F13851-1FB2-4CA9-AE62-415AC22557E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33F1810-53A9-4A7C-A90C-B78E49A6A482}"/>
              </a:ext>
            </a:extLst>
          </p:cNvPr>
          <p:cNvSpPr>
            <a:spLocks noGrp="1"/>
          </p:cNvSpPr>
          <p:nvPr>
            <p:ph type="sldNum" sz="quarter" idx="12"/>
          </p:nvPr>
        </p:nvSpPr>
        <p:spPr/>
        <p:txBody>
          <a:bodyPr/>
          <a:lstStyle/>
          <a:p>
            <a:fld id="{DA2D38F3-0792-4BD8-AC61-79382326DDD7}" type="slidenum">
              <a:rPr lang="en-US" smtClean="0"/>
              <a:t>‹#›</a:t>
            </a:fld>
            <a:endParaRPr lang="en-US"/>
          </a:p>
        </p:txBody>
      </p:sp>
    </p:spTree>
    <p:extLst>
      <p:ext uri="{BB962C8B-B14F-4D97-AF65-F5344CB8AC3E}">
        <p14:creationId xmlns:p14="http://schemas.microsoft.com/office/powerpoint/2010/main" val="4113465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93437F0-8E6B-480B-B06F-7B3C5EE02A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38EBCF7-42A6-44DA-89F1-950C0E8F110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407AF0A-52AB-428C-A546-75EFC411908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6FA9985-5BEE-477E-9AAA-9DED60F43BBD}" type="datetimeFigureOut">
              <a:rPr lang="en-US" smtClean="0"/>
              <a:t>6/2/2019</a:t>
            </a:fld>
            <a:endParaRPr lang="en-US"/>
          </a:p>
        </p:txBody>
      </p:sp>
      <p:sp>
        <p:nvSpPr>
          <p:cNvPr id="5" name="Footer Placeholder 4">
            <a:extLst>
              <a:ext uri="{FF2B5EF4-FFF2-40B4-BE49-F238E27FC236}">
                <a16:creationId xmlns:a16="http://schemas.microsoft.com/office/drawing/2014/main" id="{6B5AC56E-9DDD-44B3-ACAB-6332F15062D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D0BF0D4B-7717-4603-AE69-F9CD99CF43C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2D38F3-0792-4BD8-AC61-79382326DDD7}" type="slidenum">
              <a:rPr lang="en-US" smtClean="0"/>
              <a:t>‹#›</a:t>
            </a:fld>
            <a:endParaRPr lang="en-US"/>
          </a:p>
        </p:txBody>
      </p:sp>
    </p:spTree>
    <p:extLst>
      <p:ext uri="{BB962C8B-B14F-4D97-AF65-F5344CB8AC3E}">
        <p14:creationId xmlns:p14="http://schemas.microsoft.com/office/powerpoint/2010/main" val="15840841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a:extLst>
              <a:ext uri="{FF2B5EF4-FFF2-40B4-BE49-F238E27FC236}">
                <a16:creationId xmlns:a16="http://schemas.microsoft.com/office/drawing/2014/main" id="{55032BBF-7057-4D2F-8675-8D372C63615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3096" y="622852"/>
            <a:ext cx="10774017" cy="5702153"/>
          </a:xfrm>
          <a:prstGeom prst="rect">
            <a:avLst/>
          </a:prstGeom>
        </p:spPr>
      </p:pic>
      <p:sp>
        <p:nvSpPr>
          <p:cNvPr id="2" name="Title 1">
            <a:extLst>
              <a:ext uri="{FF2B5EF4-FFF2-40B4-BE49-F238E27FC236}">
                <a16:creationId xmlns:a16="http://schemas.microsoft.com/office/drawing/2014/main" id="{699DA984-E7F0-47DB-BF36-1A9018073109}"/>
              </a:ext>
            </a:extLst>
          </p:cNvPr>
          <p:cNvSpPr>
            <a:spLocks noGrp="1"/>
          </p:cNvSpPr>
          <p:nvPr>
            <p:ph type="ctrTitle"/>
          </p:nvPr>
        </p:nvSpPr>
        <p:spPr>
          <a:xfrm>
            <a:off x="834887" y="275050"/>
            <a:ext cx="9144000" cy="3047932"/>
          </a:xfrm>
        </p:spPr>
        <p:txBody>
          <a:bodyPr>
            <a:normAutofit/>
          </a:bodyPr>
          <a:lstStyle/>
          <a:p>
            <a:pPr algn="l"/>
            <a:r>
              <a:rPr lang="en-US" sz="8000" b="1" dirty="0">
                <a:solidFill>
                  <a:srgbClr val="FF9933"/>
                </a:solidFill>
                <a:effectLst>
                  <a:outerShdw blurRad="38100" dist="38100" dir="2700000" algn="tl">
                    <a:srgbClr val="000000">
                      <a:alpha val="43137"/>
                    </a:srgbClr>
                  </a:outerShdw>
                </a:effectLst>
              </a:rPr>
              <a:t>The Seven-Fold</a:t>
            </a:r>
            <a:br>
              <a:rPr lang="en-US" sz="8000" b="1" dirty="0">
                <a:solidFill>
                  <a:srgbClr val="FF9933"/>
                </a:solidFill>
                <a:effectLst>
                  <a:outerShdw blurRad="38100" dist="38100" dir="2700000" algn="tl">
                    <a:srgbClr val="000000">
                      <a:alpha val="43137"/>
                    </a:srgbClr>
                  </a:outerShdw>
                </a:effectLst>
              </a:rPr>
            </a:br>
            <a:r>
              <a:rPr lang="en-US" sz="8000" b="1" dirty="0">
                <a:solidFill>
                  <a:srgbClr val="FF9933"/>
                </a:solidFill>
                <a:effectLst>
                  <a:outerShdw blurRad="38100" dist="38100" dir="2700000" algn="tl">
                    <a:srgbClr val="000000">
                      <a:alpha val="43137"/>
                    </a:srgbClr>
                  </a:outerShdw>
                </a:effectLst>
              </a:rPr>
              <a:t>Spirit of God</a:t>
            </a:r>
          </a:p>
        </p:txBody>
      </p:sp>
    </p:spTree>
    <p:extLst>
      <p:ext uri="{BB962C8B-B14F-4D97-AF65-F5344CB8AC3E}">
        <p14:creationId xmlns:p14="http://schemas.microsoft.com/office/powerpoint/2010/main" val="7150311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1807131"/>
            <a:ext cx="7320819" cy="1938992"/>
          </a:xfrm>
          <a:prstGeom prst="rect">
            <a:avLst/>
          </a:prstGeom>
          <a:noFill/>
        </p:spPr>
        <p:txBody>
          <a:bodyPr wrap="square" rtlCol="0">
            <a:spAutoFit/>
          </a:bodyPr>
          <a:lstStyle/>
          <a:p>
            <a:r>
              <a:rPr lang="en-US" sz="6000" b="1" dirty="0">
                <a:solidFill>
                  <a:srgbClr val="000000"/>
                </a:solidFill>
              </a:rPr>
              <a:t>GRACE &amp; THE LOVE CONNECTION</a:t>
            </a:r>
          </a:p>
        </p:txBody>
      </p:sp>
    </p:spTree>
    <p:extLst>
      <p:ext uri="{BB962C8B-B14F-4D97-AF65-F5344CB8AC3E}">
        <p14:creationId xmlns:p14="http://schemas.microsoft.com/office/powerpoint/2010/main" val="12312883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1807131"/>
            <a:ext cx="7320819" cy="2862322"/>
          </a:xfrm>
          <a:prstGeom prst="rect">
            <a:avLst/>
          </a:prstGeom>
          <a:noFill/>
        </p:spPr>
        <p:txBody>
          <a:bodyPr wrap="square" rtlCol="0">
            <a:spAutoFit/>
          </a:bodyPr>
          <a:lstStyle/>
          <a:p>
            <a:r>
              <a:rPr lang="en-US" sz="6000" b="1" dirty="0">
                <a:solidFill>
                  <a:srgbClr val="000000"/>
                </a:solidFill>
              </a:rPr>
              <a:t>Love (</a:t>
            </a:r>
            <a:r>
              <a:rPr lang="en-US" sz="6000" b="1" dirty="0" err="1">
                <a:solidFill>
                  <a:srgbClr val="000000"/>
                </a:solidFill>
              </a:rPr>
              <a:t>Chesed</a:t>
            </a:r>
            <a:r>
              <a:rPr lang="en-US" sz="6000" b="1" dirty="0">
                <a:solidFill>
                  <a:srgbClr val="000000"/>
                </a:solidFill>
              </a:rPr>
              <a:t>)</a:t>
            </a:r>
          </a:p>
          <a:p>
            <a:r>
              <a:rPr lang="en-US" sz="6000" b="1" dirty="0">
                <a:solidFill>
                  <a:srgbClr val="000000"/>
                </a:solidFill>
              </a:rPr>
              <a:t>Loving-kindness</a:t>
            </a:r>
          </a:p>
          <a:p>
            <a:r>
              <a:rPr lang="en-US" sz="6000" b="1" dirty="0">
                <a:solidFill>
                  <a:srgbClr val="000000"/>
                </a:solidFill>
              </a:rPr>
              <a:t>Mercy</a:t>
            </a:r>
          </a:p>
        </p:txBody>
      </p:sp>
    </p:spTree>
    <p:extLst>
      <p:ext uri="{BB962C8B-B14F-4D97-AF65-F5344CB8AC3E}">
        <p14:creationId xmlns:p14="http://schemas.microsoft.com/office/powerpoint/2010/main" val="9991981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#1</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612844"/>
            <a:ext cx="7320819" cy="5632311"/>
          </a:xfrm>
          <a:prstGeom prst="rect">
            <a:avLst/>
          </a:prstGeom>
          <a:noFill/>
        </p:spPr>
        <p:txBody>
          <a:bodyPr wrap="square" rtlCol="0">
            <a:spAutoFit/>
          </a:bodyPr>
          <a:lstStyle/>
          <a:p>
            <a:r>
              <a:rPr lang="en-US" sz="6000" b="1" dirty="0">
                <a:solidFill>
                  <a:srgbClr val="000000"/>
                </a:solidFill>
              </a:rPr>
              <a:t>The twin pools near the sheep gate (Bethesda) illustrate the intimate connection between MERCY &amp; GRACE</a:t>
            </a:r>
          </a:p>
        </p:txBody>
      </p:sp>
    </p:spTree>
    <p:extLst>
      <p:ext uri="{BB962C8B-B14F-4D97-AF65-F5344CB8AC3E}">
        <p14:creationId xmlns:p14="http://schemas.microsoft.com/office/powerpoint/2010/main" val="27597749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1807131"/>
            <a:ext cx="7320819" cy="2862322"/>
          </a:xfrm>
          <a:prstGeom prst="rect">
            <a:avLst/>
          </a:prstGeom>
          <a:noFill/>
        </p:spPr>
        <p:txBody>
          <a:bodyPr wrap="square" rtlCol="0">
            <a:spAutoFit/>
          </a:bodyPr>
          <a:lstStyle/>
          <a:p>
            <a:r>
              <a:rPr lang="en-US" sz="6000" b="1" dirty="0">
                <a:solidFill>
                  <a:srgbClr val="000000"/>
                </a:solidFill>
              </a:rPr>
              <a:t>GRACE &amp; THE HUMILITY CONNECTION</a:t>
            </a:r>
          </a:p>
        </p:txBody>
      </p:sp>
    </p:spTree>
    <p:extLst>
      <p:ext uri="{BB962C8B-B14F-4D97-AF65-F5344CB8AC3E}">
        <p14:creationId xmlns:p14="http://schemas.microsoft.com/office/powerpoint/2010/main" val="28226772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4567" y="350306"/>
            <a:ext cx="7320819" cy="6001643"/>
          </a:xfrm>
          <a:prstGeom prst="rect">
            <a:avLst/>
          </a:prstGeom>
          <a:noFill/>
        </p:spPr>
        <p:txBody>
          <a:bodyPr wrap="square" rtlCol="0">
            <a:spAutoFit/>
          </a:bodyPr>
          <a:lstStyle/>
          <a:p>
            <a:r>
              <a:rPr lang="en-US" sz="3200" b="1" dirty="0">
                <a:solidFill>
                  <a:srgbClr val="000000"/>
                </a:solidFill>
              </a:rPr>
              <a:t>5 Likewise you younger people, submit yourselves to your elders. Yes, all of you be submissive to one another, and </a:t>
            </a:r>
            <a:r>
              <a:rPr lang="en-US" sz="3200" b="1" u="sng" dirty="0">
                <a:solidFill>
                  <a:srgbClr val="000000"/>
                </a:solidFill>
              </a:rPr>
              <a:t>be clothed with humility</a:t>
            </a:r>
            <a:r>
              <a:rPr lang="en-US" sz="3200" b="1" dirty="0">
                <a:solidFill>
                  <a:srgbClr val="000000"/>
                </a:solidFill>
              </a:rPr>
              <a:t>, for</a:t>
            </a:r>
          </a:p>
          <a:p>
            <a:endParaRPr lang="en-US" sz="3200" b="1" dirty="0">
              <a:solidFill>
                <a:srgbClr val="000000"/>
              </a:solidFill>
            </a:endParaRPr>
          </a:p>
          <a:p>
            <a:r>
              <a:rPr lang="en-US" sz="3200" b="1" dirty="0">
                <a:solidFill>
                  <a:srgbClr val="000000"/>
                </a:solidFill>
              </a:rPr>
              <a:t>“God resists the proud,</a:t>
            </a:r>
          </a:p>
          <a:p>
            <a:r>
              <a:rPr lang="en-US" sz="3200" b="1" dirty="0">
                <a:solidFill>
                  <a:srgbClr val="000000"/>
                </a:solidFill>
              </a:rPr>
              <a:t>But </a:t>
            </a:r>
            <a:r>
              <a:rPr lang="en-US" sz="3200" b="1" u="sng" dirty="0">
                <a:solidFill>
                  <a:srgbClr val="000000"/>
                </a:solidFill>
              </a:rPr>
              <a:t>gives grace</a:t>
            </a:r>
            <a:r>
              <a:rPr lang="en-US" sz="3200" b="1" dirty="0">
                <a:solidFill>
                  <a:srgbClr val="000000"/>
                </a:solidFill>
              </a:rPr>
              <a:t> to the humble.”</a:t>
            </a:r>
          </a:p>
          <a:p>
            <a:endParaRPr lang="en-US" sz="3200" b="1" dirty="0">
              <a:solidFill>
                <a:srgbClr val="000000"/>
              </a:solidFill>
            </a:endParaRPr>
          </a:p>
          <a:p>
            <a:r>
              <a:rPr lang="en-US" sz="3200" b="1" dirty="0">
                <a:solidFill>
                  <a:srgbClr val="000000"/>
                </a:solidFill>
              </a:rPr>
              <a:t>6 Therefore </a:t>
            </a:r>
            <a:r>
              <a:rPr lang="en-US" sz="3200" b="1" u="sng" dirty="0">
                <a:solidFill>
                  <a:srgbClr val="000000"/>
                </a:solidFill>
              </a:rPr>
              <a:t>humble yourselves</a:t>
            </a:r>
            <a:r>
              <a:rPr lang="en-US" sz="3200" b="1" dirty="0">
                <a:solidFill>
                  <a:srgbClr val="000000"/>
                </a:solidFill>
              </a:rPr>
              <a:t> under the mighty hand of God, that He may exalt you in due time,</a:t>
            </a:r>
          </a:p>
          <a:p>
            <a:r>
              <a:rPr lang="en-US" sz="3200" b="1" dirty="0">
                <a:solidFill>
                  <a:srgbClr val="000000"/>
                </a:solidFill>
              </a:rPr>
              <a:t>					1 Peter 5:5,6</a:t>
            </a:r>
          </a:p>
        </p:txBody>
      </p:sp>
    </p:spTree>
    <p:extLst>
      <p:ext uri="{BB962C8B-B14F-4D97-AF65-F5344CB8AC3E}">
        <p14:creationId xmlns:p14="http://schemas.microsoft.com/office/powerpoint/2010/main" val="38332529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#2</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4567" y="350306"/>
            <a:ext cx="7320819" cy="5570756"/>
          </a:xfrm>
          <a:prstGeom prst="rect">
            <a:avLst/>
          </a:prstGeom>
          <a:noFill/>
        </p:spPr>
        <p:txBody>
          <a:bodyPr wrap="square" rtlCol="0">
            <a:spAutoFit/>
          </a:bodyPr>
          <a:lstStyle/>
          <a:p>
            <a:r>
              <a:rPr lang="en-US" sz="5400" b="1" dirty="0">
                <a:solidFill>
                  <a:srgbClr val="000000"/>
                </a:solidFill>
              </a:rPr>
              <a:t>6 But He gives more grace. Therefore He says:</a:t>
            </a:r>
          </a:p>
          <a:p>
            <a:endParaRPr lang="en-US" sz="5400" b="1" dirty="0">
              <a:solidFill>
                <a:srgbClr val="000000"/>
              </a:solidFill>
            </a:endParaRPr>
          </a:p>
          <a:p>
            <a:r>
              <a:rPr lang="en-US" sz="5400" b="1" dirty="0">
                <a:solidFill>
                  <a:srgbClr val="000000"/>
                </a:solidFill>
              </a:rPr>
              <a:t>“God resists the proud,</a:t>
            </a:r>
          </a:p>
          <a:p>
            <a:r>
              <a:rPr lang="en-US" sz="5400" b="1" dirty="0">
                <a:solidFill>
                  <a:srgbClr val="000000"/>
                </a:solidFill>
              </a:rPr>
              <a:t>But gives grace to the humble.”	</a:t>
            </a:r>
            <a:r>
              <a:rPr lang="en-US" sz="3200" b="1" dirty="0">
                <a:solidFill>
                  <a:srgbClr val="000000"/>
                </a:solidFill>
              </a:rPr>
              <a:t>				</a:t>
            </a:r>
          </a:p>
          <a:p>
            <a:r>
              <a:rPr lang="en-US" sz="3200" b="1" dirty="0">
                <a:solidFill>
                  <a:srgbClr val="000000"/>
                </a:solidFill>
              </a:rPr>
              <a:t>					James 4:6-7</a:t>
            </a:r>
          </a:p>
        </p:txBody>
      </p:sp>
    </p:spTree>
    <p:extLst>
      <p:ext uri="{BB962C8B-B14F-4D97-AF65-F5344CB8AC3E}">
        <p14:creationId xmlns:p14="http://schemas.microsoft.com/office/powerpoint/2010/main" val="42557357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1807131"/>
            <a:ext cx="7320819" cy="1938992"/>
          </a:xfrm>
          <a:prstGeom prst="rect">
            <a:avLst/>
          </a:prstGeom>
          <a:noFill/>
        </p:spPr>
        <p:txBody>
          <a:bodyPr wrap="square" rtlCol="0">
            <a:spAutoFit/>
          </a:bodyPr>
          <a:lstStyle/>
          <a:p>
            <a:r>
              <a:rPr lang="en-US" sz="6000" b="1" dirty="0">
                <a:solidFill>
                  <a:srgbClr val="000000"/>
                </a:solidFill>
              </a:rPr>
              <a:t>GRACE &amp; THE FAITH CONNECTION</a:t>
            </a:r>
          </a:p>
        </p:txBody>
      </p:sp>
    </p:spTree>
    <p:extLst>
      <p:ext uri="{BB962C8B-B14F-4D97-AF65-F5344CB8AC3E}">
        <p14:creationId xmlns:p14="http://schemas.microsoft.com/office/powerpoint/2010/main" val="33178825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65163" y="797510"/>
            <a:ext cx="7320819" cy="5262979"/>
          </a:xfrm>
          <a:prstGeom prst="rect">
            <a:avLst/>
          </a:prstGeom>
          <a:noFill/>
        </p:spPr>
        <p:txBody>
          <a:bodyPr wrap="square" rtlCol="0">
            <a:spAutoFit/>
          </a:bodyPr>
          <a:lstStyle/>
          <a:p>
            <a:r>
              <a:rPr lang="en-US" sz="4800" b="1" dirty="0">
                <a:solidFill>
                  <a:srgbClr val="000000"/>
                </a:solidFill>
              </a:rPr>
              <a:t>8 For by grace you have been saved through </a:t>
            </a:r>
            <a:r>
              <a:rPr lang="en-US" sz="4800" b="1" u="sng" dirty="0">
                <a:solidFill>
                  <a:srgbClr val="000000"/>
                </a:solidFill>
              </a:rPr>
              <a:t>faith</a:t>
            </a:r>
            <a:r>
              <a:rPr lang="en-US" sz="4800" b="1" dirty="0">
                <a:solidFill>
                  <a:srgbClr val="000000"/>
                </a:solidFill>
              </a:rPr>
              <a:t>, and </a:t>
            </a:r>
            <a:r>
              <a:rPr lang="en-US" sz="4800" b="1" u="sng" dirty="0">
                <a:solidFill>
                  <a:srgbClr val="000000"/>
                </a:solidFill>
              </a:rPr>
              <a:t>that not of yourselves</a:t>
            </a:r>
            <a:r>
              <a:rPr lang="en-US" sz="4800" b="1" dirty="0">
                <a:solidFill>
                  <a:srgbClr val="000000"/>
                </a:solidFill>
              </a:rPr>
              <a:t>; it is the gift of God, 9 not of works, lest anyone should boast</a:t>
            </a:r>
          </a:p>
          <a:p>
            <a:r>
              <a:rPr lang="en-US" sz="4800" b="1" dirty="0">
                <a:solidFill>
                  <a:srgbClr val="000000"/>
                </a:solidFill>
              </a:rPr>
              <a:t>			Ephesians 2:8,9</a:t>
            </a:r>
          </a:p>
        </p:txBody>
      </p:sp>
    </p:spTree>
    <p:extLst>
      <p:ext uri="{BB962C8B-B14F-4D97-AF65-F5344CB8AC3E}">
        <p14:creationId xmlns:p14="http://schemas.microsoft.com/office/powerpoint/2010/main" val="5967838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859458"/>
            <a:ext cx="7320819" cy="5632311"/>
          </a:xfrm>
          <a:prstGeom prst="rect">
            <a:avLst/>
          </a:prstGeom>
          <a:noFill/>
        </p:spPr>
        <p:txBody>
          <a:bodyPr wrap="square" rtlCol="0">
            <a:spAutoFit/>
          </a:bodyPr>
          <a:lstStyle/>
          <a:p>
            <a:r>
              <a:rPr lang="en-US" sz="6000" b="1" dirty="0">
                <a:solidFill>
                  <a:srgbClr val="000000"/>
                </a:solidFill>
              </a:rPr>
              <a:t>Nevertheless, when the Son of Man comes, will He really </a:t>
            </a:r>
            <a:r>
              <a:rPr lang="en-US" sz="6000" b="1" u="sng" dirty="0">
                <a:solidFill>
                  <a:srgbClr val="000000"/>
                </a:solidFill>
              </a:rPr>
              <a:t>find faith</a:t>
            </a:r>
            <a:r>
              <a:rPr lang="en-US" sz="6000" b="1" dirty="0">
                <a:solidFill>
                  <a:srgbClr val="000000"/>
                </a:solidFill>
              </a:rPr>
              <a:t> on the earth?”</a:t>
            </a:r>
          </a:p>
          <a:p>
            <a:r>
              <a:rPr lang="en-US" sz="6000" b="1" dirty="0">
                <a:solidFill>
                  <a:srgbClr val="000000"/>
                </a:solidFill>
              </a:rPr>
              <a:t>				Luke 18:8</a:t>
            </a:r>
          </a:p>
        </p:txBody>
      </p:sp>
    </p:spTree>
    <p:extLst>
      <p:ext uri="{BB962C8B-B14F-4D97-AF65-F5344CB8AC3E}">
        <p14:creationId xmlns:p14="http://schemas.microsoft.com/office/powerpoint/2010/main" val="19943453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14567" y="551681"/>
            <a:ext cx="7320819" cy="5324535"/>
          </a:xfrm>
          <a:prstGeom prst="rect">
            <a:avLst/>
          </a:prstGeom>
          <a:noFill/>
        </p:spPr>
        <p:txBody>
          <a:bodyPr wrap="square" rtlCol="0">
            <a:spAutoFit/>
          </a:bodyPr>
          <a:lstStyle/>
          <a:p>
            <a:r>
              <a:rPr lang="en-US" sz="4400" b="1" dirty="0">
                <a:solidFill>
                  <a:srgbClr val="000000"/>
                </a:solidFill>
              </a:rPr>
              <a:t>But without </a:t>
            </a:r>
            <a:r>
              <a:rPr lang="en-US" sz="4400" b="1" u="sng" dirty="0">
                <a:solidFill>
                  <a:srgbClr val="000000"/>
                </a:solidFill>
              </a:rPr>
              <a:t>faith</a:t>
            </a:r>
            <a:r>
              <a:rPr lang="en-US" sz="4400" b="1" dirty="0">
                <a:solidFill>
                  <a:srgbClr val="000000"/>
                </a:solidFill>
              </a:rPr>
              <a:t> it is </a:t>
            </a:r>
            <a:r>
              <a:rPr lang="en-US" sz="4400" b="1" u="sng" dirty="0">
                <a:solidFill>
                  <a:srgbClr val="000000"/>
                </a:solidFill>
              </a:rPr>
              <a:t>impossible to please Him</a:t>
            </a:r>
            <a:r>
              <a:rPr lang="en-US" sz="4400" b="1" dirty="0">
                <a:solidFill>
                  <a:srgbClr val="000000"/>
                </a:solidFill>
              </a:rPr>
              <a:t>, for he who comes to God must believe that He is, and that He is a rewarder of those who diligently seek Him.</a:t>
            </a:r>
            <a:r>
              <a:rPr lang="en-US" sz="6000" b="1" dirty="0">
                <a:solidFill>
                  <a:srgbClr val="000000"/>
                </a:solidFill>
              </a:rPr>
              <a:t>							</a:t>
            </a:r>
            <a:r>
              <a:rPr lang="en-US" sz="4400" b="1" dirty="0">
                <a:solidFill>
                  <a:srgbClr val="000000"/>
                </a:solidFill>
              </a:rPr>
              <a:t>Hebrews 11:6</a:t>
            </a:r>
            <a:endParaRPr lang="en-US" sz="6000" b="1" dirty="0">
              <a:solidFill>
                <a:srgbClr val="000000"/>
              </a:solidFill>
            </a:endParaRPr>
          </a:p>
        </p:txBody>
      </p:sp>
    </p:spTree>
    <p:extLst>
      <p:ext uri="{BB962C8B-B14F-4D97-AF65-F5344CB8AC3E}">
        <p14:creationId xmlns:p14="http://schemas.microsoft.com/office/powerpoint/2010/main" val="3144204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769441"/>
            </a:xfrm>
            <a:prstGeom prst="rect">
              <a:avLst/>
            </a:prstGeom>
            <a:grpFill/>
          </p:spPr>
          <p:txBody>
            <a:bodyPr wrap="square" rtlCol="0">
              <a:spAutoFit/>
            </a:bodyPr>
            <a:lstStyle/>
            <a:p>
              <a:pPr algn="ctr"/>
              <a:r>
                <a:rPr lang="en-US" sz="4400" dirty="0">
                  <a:solidFill>
                    <a:srgbClr val="FF9933"/>
                  </a:solidFill>
                </a:rPr>
                <a:t>FOUR LIGHTS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6001643"/>
          </a:xfrm>
          <a:prstGeom prst="rect">
            <a:avLst/>
          </a:prstGeom>
          <a:noFill/>
        </p:spPr>
        <p:txBody>
          <a:bodyPr wrap="square" rtlCol="0">
            <a:spAutoFit/>
          </a:bodyPr>
          <a:lstStyle/>
          <a:p>
            <a:pPr algn="ctr"/>
            <a:r>
              <a:rPr lang="en-US" sz="9600" b="1" dirty="0"/>
              <a:t>LOVE</a:t>
            </a:r>
          </a:p>
          <a:p>
            <a:pPr algn="ctr"/>
            <a:r>
              <a:rPr lang="en-US" sz="9600" b="1" dirty="0"/>
              <a:t>HUMILITY</a:t>
            </a:r>
            <a:br>
              <a:rPr lang="en-US" sz="9600" b="1" dirty="0"/>
            </a:br>
            <a:r>
              <a:rPr lang="en-US" sz="9600" b="1" dirty="0"/>
              <a:t>WISDOM</a:t>
            </a:r>
            <a:br>
              <a:rPr lang="en-US" sz="9600" b="1" dirty="0"/>
            </a:br>
            <a:r>
              <a:rPr lang="en-US" sz="9600" b="1" dirty="0"/>
              <a:t>TRUTH</a:t>
            </a:r>
          </a:p>
        </p:txBody>
      </p:sp>
    </p:spTree>
    <p:extLst>
      <p:ext uri="{BB962C8B-B14F-4D97-AF65-F5344CB8AC3E}">
        <p14:creationId xmlns:p14="http://schemas.microsoft.com/office/powerpoint/2010/main" val="970111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POINT #3</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871181" y="422136"/>
            <a:ext cx="7320819" cy="5632311"/>
          </a:xfrm>
          <a:prstGeom prst="rect">
            <a:avLst/>
          </a:prstGeom>
          <a:noFill/>
        </p:spPr>
        <p:txBody>
          <a:bodyPr wrap="square" rtlCol="0">
            <a:spAutoFit/>
          </a:bodyPr>
          <a:lstStyle/>
          <a:p>
            <a:r>
              <a:rPr lang="en-US" sz="6000" b="1" dirty="0">
                <a:solidFill>
                  <a:srgbClr val="000000"/>
                </a:solidFill>
              </a:rPr>
              <a:t>Jesus had access to all GRACE</a:t>
            </a:r>
          </a:p>
          <a:p>
            <a:endParaRPr lang="en-US" sz="6000" b="1" dirty="0">
              <a:solidFill>
                <a:srgbClr val="000000"/>
              </a:solidFill>
            </a:endParaRPr>
          </a:p>
          <a:p>
            <a:r>
              <a:rPr lang="en-US" sz="6000" b="1" dirty="0">
                <a:solidFill>
                  <a:srgbClr val="000000"/>
                </a:solidFill>
              </a:rPr>
              <a:t>He distributed it not according to need but according to FAITH.</a:t>
            </a:r>
          </a:p>
        </p:txBody>
      </p:sp>
    </p:spTree>
    <p:extLst>
      <p:ext uri="{BB962C8B-B14F-4D97-AF65-F5344CB8AC3E}">
        <p14:creationId xmlns:p14="http://schemas.microsoft.com/office/powerpoint/2010/main" val="30587483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6725986"/>
          </a:xfrm>
          <a:prstGeom prst="rect">
            <a:avLst/>
          </a:prstGeom>
          <a:noFill/>
        </p:spPr>
        <p:txBody>
          <a:bodyPr wrap="square" rtlCol="0">
            <a:spAutoFit/>
          </a:bodyPr>
          <a:lstStyle/>
          <a:p>
            <a:pPr algn="ctr"/>
            <a:r>
              <a:rPr lang="en-US" sz="6000" b="1" dirty="0">
                <a:solidFill>
                  <a:srgbClr val="000000"/>
                </a:solidFill>
              </a:rPr>
              <a:t>The Spirit of Grace</a:t>
            </a:r>
          </a:p>
          <a:p>
            <a:endParaRPr lang="en-US" sz="6000" b="1" dirty="0">
              <a:solidFill>
                <a:srgbClr val="000000"/>
              </a:solidFill>
            </a:endParaRPr>
          </a:p>
          <a:p>
            <a:r>
              <a:rPr lang="en-US" sz="6000" b="1" dirty="0">
                <a:solidFill>
                  <a:srgbClr val="000000"/>
                </a:solidFill>
              </a:rPr>
              <a:t>Involves LOVE, HUMILITY, and FAITH</a:t>
            </a:r>
          </a:p>
          <a:p>
            <a:endParaRPr lang="en-US" sz="6000" b="1" dirty="0">
              <a:solidFill>
                <a:srgbClr val="000000"/>
              </a:solidFill>
            </a:endParaRPr>
          </a:p>
          <a:p>
            <a:r>
              <a:rPr lang="en-US" sz="6000" b="1" dirty="0">
                <a:solidFill>
                  <a:srgbClr val="000000"/>
                </a:solidFill>
              </a:rPr>
              <a:t>Drop resistance</a:t>
            </a:r>
          </a:p>
          <a:p>
            <a:r>
              <a:rPr lang="en-US" sz="6000" b="1" dirty="0">
                <a:solidFill>
                  <a:srgbClr val="000000"/>
                </a:solidFill>
              </a:rPr>
              <a:t>Receive grace</a:t>
            </a:r>
          </a:p>
        </p:txBody>
      </p:sp>
    </p:spTree>
    <p:extLst>
      <p:ext uri="{BB962C8B-B14F-4D97-AF65-F5344CB8AC3E}">
        <p14:creationId xmlns:p14="http://schemas.microsoft.com/office/powerpoint/2010/main" val="2233887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238031"/>
            <a:ext cx="7639668" cy="6186309"/>
          </a:xfrm>
          <a:prstGeom prst="rect">
            <a:avLst/>
          </a:prstGeom>
          <a:noFill/>
        </p:spPr>
        <p:txBody>
          <a:bodyPr wrap="square" rtlCol="0">
            <a:spAutoFit/>
          </a:bodyPr>
          <a:lstStyle/>
          <a:p>
            <a:r>
              <a:rPr lang="en-US" sz="4400" b="1" baseline="30000" dirty="0"/>
              <a:t>29 </a:t>
            </a:r>
            <a:r>
              <a:rPr lang="en-US" sz="4400" dirty="0"/>
              <a:t>Of how much worse punishment, do you suppose, will he be thought worthy who has trampled the Son of God underfoot, counted the blood of the covenant by which he was sanctified a common thing, and insulted the Spirit of grace?</a:t>
            </a:r>
            <a:r>
              <a:rPr lang="en-US" sz="4400" b="1" dirty="0">
                <a:solidFill>
                  <a:srgbClr val="000000"/>
                </a:solidFill>
              </a:rPr>
              <a:t>  					Hebrews 10:29</a:t>
            </a:r>
            <a:endParaRPr lang="en-US" sz="4400" dirty="0"/>
          </a:p>
        </p:txBody>
      </p:sp>
    </p:spTree>
    <p:extLst>
      <p:ext uri="{BB962C8B-B14F-4D97-AF65-F5344CB8AC3E}">
        <p14:creationId xmlns:p14="http://schemas.microsoft.com/office/powerpoint/2010/main" val="84669113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552332" y="132014"/>
            <a:ext cx="7639668" cy="6555641"/>
          </a:xfrm>
          <a:prstGeom prst="rect">
            <a:avLst/>
          </a:prstGeom>
          <a:noFill/>
        </p:spPr>
        <p:txBody>
          <a:bodyPr wrap="square" rtlCol="0">
            <a:spAutoFit/>
          </a:bodyPr>
          <a:lstStyle/>
          <a:p>
            <a:pPr algn="ctr"/>
            <a:r>
              <a:rPr lang="en-US" sz="6000" b="1" dirty="0">
                <a:solidFill>
                  <a:srgbClr val="000000"/>
                </a:solidFill>
              </a:rPr>
              <a:t>THE SPIRIT OF GRACE</a:t>
            </a:r>
          </a:p>
          <a:p>
            <a:endParaRPr lang="en-US" sz="3600" b="1" dirty="0">
              <a:solidFill>
                <a:srgbClr val="000000"/>
              </a:solidFill>
            </a:endParaRPr>
          </a:p>
          <a:p>
            <a:r>
              <a:rPr lang="en-US" sz="5400" b="1" dirty="0">
                <a:solidFill>
                  <a:srgbClr val="000000"/>
                </a:solidFill>
              </a:rPr>
              <a:t>Involves LOVE, HUMILITY, and FAITH</a:t>
            </a:r>
          </a:p>
          <a:p>
            <a:endParaRPr lang="en-US" sz="5400" b="1" dirty="0">
              <a:solidFill>
                <a:srgbClr val="000000"/>
              </a:solidFill>
            </a:endParaRPr>
          </a:p>
          <a:p>
            <a:r>
              <a:rPr lang="en-US" sz="5400" b="1" dirty="0">
                <a:solidFill>
                  <a:srgbClr val="000000"/>
                </a:solidFill>
              </a:rPr>
              <a:t>- Open your heart</a:t>
            </a:r>
          </a:p>
          <a:p>
            <a:r>
              <a:rPr lang="en-US" sz="5400" b="1" dirty="0">
                <a:solidFill>
                  <a:srgbClr val="000000"/>
                </a:solidFill>
              </a:rPr>
              <a:t>- Drop resistance</a:t>
            </a:r>
          </a:p>
          <a:p>
            <a:r>
              <a:rPr lang="en-US" sz="5400" b="1">
                <a:solidFill>
                  <a:srgbClr val="000000"/>
                </a:solidFill>
              </a:rPr>
              <a:t>- Receive </a:t>
            </a:r>
            <a:r>
              <a:rPr lang="en-US" sz="5400" b="1" dirty="0">
                <a:solidFill>
                  <a:srgbClr val="000000"/>
                </a:solidFill>
              </a:rPr>
              <a:t>grace</a:t>
            </a:r>
          </a:p>
        </p:txBody>
      </p:sp>
    </p:spTree>
    <p:extLst>
      <p:ext uri="{BB962C8B-B14F-4D97-AF65-F5344CB8AC3E}">
        <p14:creationId xmlns:p14="http://schemas.microsoft.com/office/powerpoint/2010/main" val="4244123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REVIEW</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405198" y="753719"/>
              <a:ext cx="3485321" cy="2123658"/>
            </a:xfrm>
            <a:prstGeom prst="rect">
              <a:avLst/>
            </a:prstGeom>
            <a:grpFill/>
          </p:spPr>
          <p:txBody>
            <a:bodyPr wrap="square" rtlCol="0">
              <a:spAutoFit/>
            </a:bodyPr>
            <a:lstStyle/>
            <a:p>
              <a:pPr algn="ctr"/>
              <a:r>
                <a:rPr lang="en-US" sz="4400" dirty="0">
                  <a:solidFill>
                    <a:srgbClr val="FF9933"/>
                  </a:solidFill>
                </a:rPr>
                <a:t>TRUTH:</a:t>
              </a:r>
            </a:p>
            <a:p>
              <a:pPr algn="ctr"/>
              <a:r>
                <a:rPr lang="en-US" sz="4400" dirty="0">
                  <a:solidFill>
                    <a:srgbClr val="FF9933"/>
                  </a:solidFill>
                </a:rPr>
                <a:t>Naked &amp; Unashamed</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89870"/>
            <a:ext cx="7320819" cy="5262979"/>
          </a:xfrm>
          <a:prstGeom prst="rect">
            <a:avLst/>
          </a:prstGeom>
          <a:noFill/>
        </p:spPr>
        <p:txBody>
          <a:bodyPr wrap="square" rtlCol="0">
            <a:spAutoFit/>
          </a:bodyPr>
          <a:lstStyle/>
          <a:p>
            <a:r>
              <a:rPr lang="en-US" sz="6000" dirty="0">
                <a:solidFill>
                  <a:srgbClr val="000000"/>
                </a:solidFill>
              </a:rPr>
              <a:t>Lucifer offers us:</a:t>
            </a:r>
          </a:p>
          <a:p>
            <a:endParaRPr lang="en-US" sz="6000" b="1" dirty="0">
              <a:solidFill>
                <a:srgbClr val="000000"/>
              </a:solidFill>
            </a:endParaRPr>
          </a:p>
          <a:p>
            <a:r>
              <a:rPr lang="en-US" sz="5400" b="1" dirty="0">
                <a:solidFill>
                  <a:srgbClr val="000000"/>
                </a:solidFill>
              </a:rPr>
              <a:t>S PIN</a:t>
            </a:r>
          </a:p>
          <a:p>
            <a:r>
              <a:rPr lang="en-US" sz="5400" b="1" dirty="0">
                <a:solidFill>
                  <a:srgbClr val="000000"/>
                </a:solidFill>
              </a:rPr>
              <a:t>T ORTURED LOGIC</a:t>
            </a:r>
          </a:p>
          <a:p>
            <a:r>
              <a:rPr lang="en-US" sz="5400" b="1" dirty="0">
                <a:solidFill>
                  <a:srgbClr val="000000"/>
                </a:solidFill>
              </a:rPr>
              <a:t>A SSERTED FALSEHOODS</a:t>
            </a:r>
          </a:p>
          <a:p>
            <a:r>
              <a:rPr lang="en-US" sz="5400" b="1" dirty="0">
                <a:solidFill>
                  <a:srgbClr val="000000"/>
                </a:solidFill>
              </a:rPr>
              <a:t>R EPARSING LANGUAGE</a:t>
            </a:r>
          </a:p>
        </p:txBody>
      </p:sp>
    </p:spTree>
    <p:extLst>
      <p:ext uri="{BB962C8B-B14F-4D97-AF65-F5344CB8AC3E}">
        <p14:creationId xmlns:p14="http://schemas.microsoft.com/office/powerpoint/2010/main" val="19732559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CONCLUSION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2123658"/>
            </a:xfrm>
            <a:prstGeom prst="rect">
              <a:avLst/>
            </a:prstGeom>
            <a:grpFill/>
          </p:spPr>
          <p:txBody>
            <a:bodyPr wrap="square" rtlCol="0">
              <a:spAutoFit/>
            </a:bodyPr>
            <a:lstStyle/>
            <a:p>
              <a:pPr algn="ctr"/>
              <a:r>
                <a:rPr lang="en-US" sz="4400" dirty="0">
                  <a:solidFill>
                    <a:srgbClr val="FF9933"/>
                  </a:solidFill>
                </a:rPr>
                <a:t>TEN INCONVENIENTTRUTHS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652312" y="459015"/>
            <a:ext cx="7420418" cy="5632311"/>
          </a:xfrm>
          <a:prstGeom prst="rect">
            <a:avLst/>
          </a:prstGeom>
          <a:noFill/>
        </p:spPr>
        <p:txBody>
          <a:bodyPr wrap="square" rtlCol="0">
            <a:spAutoFit/>
          </a:bodyPr>
          <a:lstStyle/>
          <a:p>
            <a:r>
              <a:rPr lang="en-US" sz="6000" b="1" dirty="0">
                <a:solidFill>
                  <a:srgbClr val="000000"/>
                </a:solidFill>
              </a:rPr>
              <a:t>The Ten Commandments do not grant life – they condemn the human nature to eternal capital punishment</a:t>
            </a:r>
          </a:p>
        </p:txBody>
      </p:sp>
    </p:spTree>
    <p:extLst>
      <p:ext uri="{BB962C8B-B14F-4D97-AF65-F5344CB8AC3E}">
        <p14:creationId xmlns:p14="http://schemas.microsoft.com/office/powerpoint/2010/main" val="32551420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HUMILITY</a:t>
            </a:r>
            <a:br>
              <a:rPr lang="en-US" sz="6600" b="1" dirty="0"/>
            </a:br>
            <a:r>
              <a:rPr lang="en-US" sz="6600" b="1" dirty="0"/>
              <a:t>WISDOM</a:t>
            </a:r>
            <a:br>
              <a:rPr lang="en-US" sz="6600" b="1" dirty="0"/>
            </a:br>
            <a:r>
              <a:rPr lang="en-US" sz="6600" b="1" dirty="0"/>
              <a:t>TRUTH</a:t>
            </a:r>
          </a:p>
          <a:p>
            <a:pPr algn="ctr"/>
            <a:r>
              <a:rPr lang="en-US" sz="6600" b="1" dirty="0">
                <a:sym typeface="Wingdings" panose="05000000000000000000" pitchFamily="2" charset="2"/>
              </a:rPr>
              <a:t></a:t>
            </a:r>
          </a:p>
          <a:p>
            <a:pPr algn="ctr"/>
            <a:r>
              <a:rPr lang="en-US" sz="6600" b="1" dirty="0">
                <a:sym typeface="Wingdings" panose="05000000000000000000" pitchFamily="2" charset="2"/>
              </a:rPr>
              <a:t>PRESENCE</a:t>
            </a:r>
            <a:endParaRPr lang="en-US" sz="6600" b="1" dirty="0"/>
          </a:p>
          <a:p>
            <a:pPr algn="ctr"/>
            <a:endParaRPr lang="en-US" sz="6600" b="1" dirty="0"/>
          </a:p>
        </p:txBody>
      </p:sp>
    </p:spTree>
    <p:extLst>
      <p:ext uri="{BB962C8B-B14F-4D97-AF65-F5344CB8AC3E}">
        <p14:creationId xmlns:p14="http://schemas.microsoft.com/office/powerpoint/2010/main" val="2299568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201972"/>
          </a:xfrm>
          <a:prstGeom prst="rect">
            <a:avLst/>
          </a:prstGeom>
          <a:noFill/>
        </p:spPr>
        <p:txBody>
          <a:bodyPr wrap="square" rtlCol="0">
            <a:spAutoFit/>
          </a:bodyPr>
          <a:lstStyle/>
          <a:p>
            <a:pPr algn="ctr"/>
            <a:r>
              <a:rPr lang="en-US" sz="6600" b="1" dirty="0"/>
              <a:t>LOVE</a:t>
            </a:r>
          </a:p>
          <a:p>
            <a:pPr algn="ctr"/>
            <a:r>
              <a:rPr lang="en-US" sz="6600" b="1" dirty="0"/>
              <a:t>GRACE</a:t>
            </a:r>
          </a:p>
          <a:p>
            <a:pPr algn="ctr"/>
            <a:r>
              <a:rPr lang="en-US" sz="6600" b="1" dirty="0"/>
              <a:t>?</a:t>
            </a:r>
          </a:p>
          <a:p>
            <a:pPr algn="ctr"/>
            <a:r>
              <a:rPr lang="en-US" sz="6600" b="1" dirty="0"/>
              <a:t>?</a:t>
            </a:r>
          </a:p>
          <a:p>
            <a:pPr algn="ctr"/>
            <a:r>
              <a:rPr lang="en-US" sz="6600" b="1" dirty="0">
                <a:sym typeface="Wingdings" panose="05000000000000000000" pitchFamily="2" charset="2"/>
              </a:rPr>
              <a:t></a:t>
            </a:r>
          </a:p>
          <a:p>
            <a:pPr algn="ctr"/>
            <a:r>
              <a:rPr lang="en-US" sz="6600" b="1" dirty="0">
                <a:sym typeface="Wingdings" panose="05000000000000000000" pitchFamily="2" charset="2"/>
              </a:rPr>
              <a:t>PEOPLE</a:t>
            </a:r>
            <a:endParaRPr lang="en-US" sz="6600" b="1" dirty="0"/>
          </a:p>
          <a:p>
            <a:pPr algn="ctr"/>
            <a:endParaRPr lang="en-US" sz="6600" b="1" dirty="0"/>
          </a:p>
        </p:txBody>
      </p:sp>
    </p:spTree>
    <p:extLst>
      <p:ext uri="{BB962C8B-B14F-4D97-AF65-F5344CB8AC3E}">
        <p14:creationId xmlns:p14="http://schemas.microsoft.com/office/powerpoint/2010/main" val="13710508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175045" cy="7879080"/>
          </a:xfrm>
          <a:prstGeom prst="rect">
            <a:avLst/>
          </a:prstGeom>
          <a:noFill/>
        </p:spPr>
        <p:txBody>
          <a:bodyPr wrap="square" rtlCol="0">
            <a:spAutoFit/>
          </a:bodyPr>
          <a:lstStyle/>
          <a:p>
            <a:pPr algn="ctr"/>
            <a:r>
              <a:rPr lang="en-US" sz="6600" b="1" dirty="0"/>
              <a:t>GRACE</a:t>
            </a:r>
          </a:p>
          <a:p>
            <a:pPr algn="ctr"/>
            <a:endParaRPr lang="en-US" sz="2800" b="1" dirty="0"/>
          </a:p>
          <a:p>
            <a:pPr algn="ctr"/>
            <a:r>
              <a:rPr lang="en-US" sz="6600" b="1" dirty="0"/>
              <a:t>God’s</a:t>
            </a:r>
          </a:p>
          <a:p>
            <a:pPr algn="ctr"/>
            <a:r>
              <a:rPr lang="en-US" sz="6600" b="1" dirty="0"/>
              <a:t>Resources</a:t>
            </a:r>
          </a:p>
          <a:p>
            <a:pPr algn="ctr"/>
            <a:r>
              <a:rPr lang="en-US" sz="6600" b="1" dirty="0"/>
              <a:t>At</a:t>
            </a:r>
          </a:p>
          <a:p>
            <a:pPr algn="ctr"/>
            <a:r>
              <a:rPr lang="en-US" sz="6600" b="1" dirty="0"/>
              <a:t>Christ’s</a:t>
            </a:r>
          </a:p>
          <a:p>
            <a:pPr algn="ctr"/>
            <a:r>
              <a:rPr lang="en-US" sz="6600" b="1" dirty="0"/>
              <a:t>Expense</a:t>
            </a:r>
          </a:p>
          <a:p>
            <a:pPr algn="ctr"/>
            <a:endParaRPr lang="en-US" sz="6600" b="1" dirty="0"/>
          </a:p>
        </p:txBody>
      </p:sp>
    </p:spTree>
    <p:extLst>
      <p:ext uri="{BB962C8B-B14F-4D97-AF65-F5344CB8AC3E}">
        <p14:creationId xmlns:p14="http://schemas.microsoft.com/office/powerpoint/2010/main" val="35371970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INTRODUCTION</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306603" y="753719"/>
              <a:ext cx="3574480" cy="1446550"/>
            </a:xfrm>
            <a:prstGeom prst="rect">
              <a:avLst/>
            </a:prstGeom>
            <a:grpFill/>
          </p:spPr>
          <p:txBody>
            <a:bodyPr wrap="square" rtlCol="0">
              <a:spAutoFit/>
            </a:bodyPr>
            <a:lstStyle/>
            <a:p>
              <a:pPr algn="ctr"/>
              <a:r>
                <a:rPr lang="en-US" sz="4400" dirty="0">
                  <a:solidFill>
                    <a:srgbClr val="FF9933"/>
                  </a:solidFill>
                </a:rPr>
                <a:t>THE GRACE CONNECTIONS</a:t>
              </a:r>
              <a:endParaRPr lang="en-US" sz="4200" dirty="0">
                <a:solidFill>
                  <a:srgbClr val="FF9933"/>
                </a:solidFill>
              </a:endParaRP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494290" y="213127"/>
            <a:ext cx="7551936" cy="6186309"/>
          </a:xfrm>
          <a:prstGeom prst="rect">
            <a:avLst/>
          </a:prstGeom>
          <a:noFill/>
        </p:spPr>
        <p:txBody>
          <a:bodyPr wrap="square" rtlCol="0">
            <a:spAutoFit/>
          </a:bodyPr>
          <a:lstStyle/>
          <a:p>
            <a:pPr algn="ctr"/>
            <a:r>
              <a:rPr lang="en-US" sz="6600" b="1" dirty="0"/>
              <a:t>GRACE</a:t>
            </a:r>
          </a:p>
          <a:p>
            <a:pPr algn="ctr"/>
            <a:endParaRPr lang="en-US" sz="6600" b="1" dirty="0"/>
          </a:p>
          <a:p>
            <a:pPr algn="ctr"/>
            <a:r>
              <a:rPr lang="en-US" sz="6600" b="1" dirty="0"/>
              <a:t>God’s Stuff</a:t>
            </a:r>
          </a:p>
          <a:p>
            <a:pPr algn="ctr"/>
            <a:r>
              <a:rPr lang="en-US" sz="6600" b="1" dirty="0"/>
              <a:t>Super-abundant</a:t>
            </a:r>
          </a:p>
          <a:p>
            <a:pPr algn="ctr"/>
            <a:r>
              <a:rPr lang="en-US" sz="6600" b="1" dirty="0"/>
              <a:t>Provid</a:t>
            </a:r>
            <a:r>
              <a:rPr lang="en-US" sz="6600" b="1" u="sng" dirty="0"/>
              <a:t>ed</a:t>
            </a:r>
          </a:p>
          <a:p>
            <a:pPr algn="ctr"/>
            <a:r>
              <a:rPr lang="en-US" sz="6600" b="1" dirty="0"/>
              <a:t>Awaiting Acceptance</a:t>
            </a:r>
          </a:p>
        </p:txBody>
      </p:sp>
    </p:spTree>
    <p:extLst>
      <p:ext uri="{BB962C8B-B14F-4D97-AF65-F5344CB8AC3E}">
        <p14:creationId xmlns:p14="http://schemas.microsoft.com/office/powerpoint/2010/main" val="28278506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AD900DC-C152-4FB5-92C4-745088ACB22A}"/>
              </a:ext>
            </a:extLst>
          </p:cNvPr>
          <p:cNvPicPr>
            <a:picLocks noChangeAspect="1"/>
          </p:cNvPicPr>
          <p:nvPr/>
        </p:nvPicPr>
        <p:blipFill>
          <a:blip r:embed="rId2"/>
          <a:stretch>
            <a:fillRect/>
          </a:stretch>
        </p:blipFill>
        <p:spPr>
          <a:xfrm>
            <a:off x="0" y="0"/>
            <a:ext cx="4295718" cy="2339306"/>
          </a:xfrm>
          <a:prstGeom prst="rect">
            <a:avLst/>
          </a:prstGeom>
        </p:spPr>
      </p:pic>
      <p:grpSp>
        <p:nvGrpSpPr>
          <p:cNvPr id="10" name="Group 9">
            <a:extLst>
              <a:ext uri="{FF2B5EF4-FFF2-40B4-BE49-F238E27FC236}">
                <a16:creationId xmlns:a16="http://schemas.microsoft.com/office/drawing/2014/main" id="{9B514B74-E0E5-4BC3-9C24-C538B3A5C0EA}"/>
              </a:ext>
            </a:extLst>
          </p:cNvPr>
          <p:cNvGrpSpPr/>
          <p:nvPr/>
        </p:nvGrpSpPr>
        <p:grpSpPr>
          <a:xfrm>
            <a:off x="0" y="2339306"/>
            <a:ext cx="4295718" cy="874643"/>
            <a:chOff x="0" y="3631096"/>
            <a:chExt cx="4295718" cy="874643"/>
          </a:xfrm>
        </p:grpSpPr>
        <p:sp>
          <p:nvSpPr>
            <p:cNvPr id="5" name="Rectangle 4">
              <a:extLst>
                <a:ext uri="{FF2B5EF4-FFF2-40B4-BE49-F238E27FC236}">
                  <a16:creationId xmlns:a16="http://schemas.microsoft.com/office/drawing/2014/main" id="{0F2DD862-85C2-4AC3-9F1E-FEB94E21886A}"/>
                </a:ext>
              </a:extLst>
            </p:cNvPr>
            <p:cNvSpPr/>
            <p:nvPr/>
          </p:nvSpPr>
          <p:spPr>
            <a:xfrm>
              <a:off x="0" y="3631096"/>
              <a:ext cx="4295718" cy="874643"/>
            </a:xfrm>
            <a:prstGeom prst="rect">
              <a:avLst/>
            </a:prstGeom>
            <a:solidFill>
              <a:srgbClr val="FF9933"/>
            </a:solidFill>
            <a:ln>
              <a:solidFill>
                <a:srgbClr val="FF993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F9AACF4-710E-43AB-8E10-5E7E5D4E450A}"/>
                </a:ext>
              </a:extLst>
            </p:cNvPr>
            <p:cNvSpPr txBox="1"/>
            <p:nvPr/>
          </p:nvSpPr>
          <p:spPr>
            <a:xfrm>
              <a:off x="0" y="3750365"/>
              <a:ext cx="4187687" cy="646331"/>
            </a:xfrm>
            <a:prstGeom prst="rect">
              <a:avLst/>
            </a:prstGeom>
            <a:noFill/>
          </p:spPr>
          <p:txBody>
            <a:bodyPr wrap="square" rtlCol="0">
              <a:spAutoFit/>
            </a:bodyPr>
            <a:lstStyle/>
            <a:p>
              <a:pPr algn="ctr"/>
              <a:r>
                <a:rPr lang="en-US" sz="3600" b="1" dirty="0">
                  <a:effectLst>
                    <a:outerShdw blurRad="38100" dist="38100" dir="2700000" algn="tl">
                      <a:srgbClr val="000000">
                        <a:alpha val="43137"/>
                      </a:srgbClr>
                    </a:outerShdw>
                  </a:effectLst>
                </a:rPr>
                <a:t>JOHN 1:17</a:t>
              </a:r>
            </a:p>
          </p:txBody>
        </p:sp>
      </p:grpSp>
      <p:grpSp>
        <p:nvGrpSpPr>
          <p:cNvPr id="9" name="Group 8">
            <a:extLst>
              <a:ext uri="{FF2B5EF4-FFF2-40B4-BE49-F238E27FC236}">
                <a16:creationId xmlns:a16="http://schemas.microsoft.com/office/drawing/2014/main" id="{7C1BDF01-5493-4E62-ACB8-777791EF3FF8}"/>
              </a:ext>
            </a:extLst>
          </p:cNvPr>
          <p:cNvGrpSpPr/>
          <p:nvPr/>
        </p:nvGrpSpPr>
        <p:grpSpPr>
          <a:xfrm>
            <a:off x="0" y="3213949"/>
            <a:ext cx="4295718" cy="3631096"/>
            <a:chOff x="0" y="0"/>
            <a:chExt cx="4295718" cy="3631096"/>
          </a:xfrm>
          <a:solidFill>
            <a:srgbClr val="240101"/>
          </a:solidFill>
        </p:grpSpPr>
        <p:sp>
          <p:nvSpPr>
            <p:cNvPr id="6" name="Rectangle 5">
              <a:extLst>
                <a:ext uri="{FF2B5EF4-FFF2-40B4-BE49-F238E27FC236}">
                  <a16:creationId xmlns:a16="http://schemas.microsoft.com/office/drawing/2014/main" id="{3EB17F78-54D8-4D46-80D9-2F1D7E4EEE26}"/>
                </a:ext>
              </a:extLst>
            </p:cNvPr>
            <p:cNvSpPr/>
            <p:nvPr/>
          </p:nvSpPr>
          <p:spPr>
            <a:xfrm>
              <a:off x="0" y="0"/>
              <a:ext cx="4295718" cy="3631096"/>
            </a:xfrm>
            <a:prstGeom prst="rect">
              <a:avLst/>
            </a:prstGeom>
            <a:grpFill/>
            <a:ln>
              <a:solidFill>
                <a:srgbClr val="2D1207"/>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573CCD59-78C2-4243-97E4-261D697168D4}"/>
                </a:ext>
              </a:extLst>
            </p:cNvPr>
            <p:cNvSpPr txBox="1"/>
            <p:nvPr/>
          </p:nvSpPr>
          <p:spPr>
            <a:xfrm>
              <a:off x="256614" y="753719"/>
              <a:ext cx="3782489" cy="1446550"/>
            </a:xfrm>
            <a:prstGeom prst="rect">
              <a:avLst/>
            </a:prstGeom>
            <a:grpFill/>
          </p:spPr>
          <p:txBody>
            <a:bodyPr wrap="square" rtlCol="0">
              <a:spAutoFit/>
            </a:bodyPr>
            <a:lstStyle/>
            <a:p>
              <a:pPr algn="ctr"/>
              <a:r>
                <a:rPr lang="en-US" sz="4400" dirty="0">
                  <a:solidFill>
                    <a:srgbClr val="FF9933"/>
                  </a:solidFill>
                </a:rPr>
                <a:t>THE GRACE</a:t>
              </a:r>
            </a:p>
            <a:p>
              <a:pPr algn="ctr"/>
              <a:r>
                <a:rPr lang="en-US" sz="4400" dirty="0">
                  <a:solidFill>
                    <a:srgbClr val="FF9933"/>
                  </a:solidFill>
                </a:rPr>
                <a:t>CONNECTIONS</a:t>
              </a:r>
            </a:p>
          </p:txBody>
        </p:sp>
      </p:grpSp>
      <p:sp>
        <p:nvSpPr>
          <p:cNvPr id="11" name="TextBox 10">
            <a:extLst>
              <a:ext uri="{FF2B5EF4-FFF2-40B4-BE49-F238E27FC236}">
                <a16:creationId xmlns:a16="http://schemas.microsoft.com/office/drawing/2014/main" id="{2581DC31-37EF-48AE-8E5C-AB60C6A5096D}"/>
              </a:ext>
            </a:extLst>
          </p:cNvPr>
          <p:cNvSpPr txBox="1"/>
          <p:nvPr/>
        </p:nvSpPr>
        <p:spPr>
          <a:xfrm>
            <a:off x="4700916" y="989870"/>
            <a:ext cx="7320819" cy="3785652"/>
          </a:xfrm>
          <a:prstGeom prst="rect">
            <a:avLst/>
          </a:prstGeom>
          <a:noFill/>
        </p:spPr>
        <p:txBody>
          <a:bodyPr wrap="square" rtlCol="0">
            <a:spAutoFit/>
          </a:bodyPr>
          <a:lstStyle/>
          <a:p>
            <a:r>
              <a:rPr lang="en-US" sz="6000" b="1" dirty="0">
                <a:solidFill>
                  <a:srgbClr val="000000"/>
                </a:solidFill>
              </a:rPr>
              <a:t>For the law was given by Moses, but grace and truth came by Jesus Christ.</a:t>
            </a:r>
          </a:p>
        </p:txBody>
      </p:sp>
    </p:spTree>
    <p:extLst>
      <p:ext uri="{BB962C8B-B14F-4D97-AF65-F5344CB8AC3E}">
        <p14:creationId xmlns:p14="http://schemas.microsoft.com/office/powerpoint/2010/main" val="415827413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690</TotalTime>
  <Words>452</Words>
  <Application>Microsoft Office PowerPoint</Application>
  <PresentationFormat>Widescreen</PresentationFormat>
  <Paragraphs>135</Paragraphs>
  <Slides>23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Arial</vt:lpstr>
      <vt:lpstr>Calibri</vt:lpstr>
      <vt:lpstr>Calibri Light</vt:lpstr>
      <vt:lpstr>Office Theme</vt:lpstr>
      <vt:lpstr>The Seven-Fold Spirit of God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Seven-Fold Spirit of God</dc:title>
  <dc:creator>Douglas Martin</dc:creator>
  <cp:lastModifiedBy>Douglas Martin</cp:lastModifiedBy>
  <cp:revision>71</cp:revision>
  <cp:lastPrinted>2019-06-02T14:06:05Z</cp:lastPrinted>
  <dcterms:created xsi:type="dcterms:W3CDTF">2019-02-03T14:01:23Z</dcterms:created>
  <dcterms:modified xsi:type="dcterms:W3CDTF">2019-06-02T14:07:19Z</dcterms:modified>
</cp:coreProperties>
</file>