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4" r:id="rId3"/>
    <p:sldId id="397" r:id="rId4"/>
    <p:sldId id="418" r:id="rId5"/>
    <p:sldId id="408" r:id="rId6"/>
    <p:sldId id="411" r:id="rId7"/>
    <p:sldId id="412" r:id="rId8"/>
    <p:sldId id="402" r:id="rId9"/>
    <p:sldId id="430" r:id="rId10"/>
    <p:sldId id="355" r:id="rId11"/>
    <p:sldId id="419" r:id="rId12"/>
    <p:sldId id="420" r:id="rId13"/>
    <p:sldId id="421" r:id="rId14"/>
    <p:sldId id="422" r:id="rId15"/>
    <p:sldId id="423" r:id="rId16"/>
    <p:sldId id="424" r:id="rId17"/>
    <p:sldId id="425" r:id="rId18"/>
    <p:sldId id="426" r:id="rId19"/>
    <p:sldId id="427" r:id="rId20"/>
    <p:sldId id="428" r:id="rId21"/>
    <p:sldId id="431" r:id="rId22"/>
    <p:sldId id="429" r:id="rId2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0101"/>
    <a:srgbClr val="FF9933"/>
    <a:srgbClr val="2D12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72" d="100"/>
          <a:sy n="72" d="100"/>
        </p:scale>
        <p:origin x="43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85A4A-EB88-465A-B0D0-976E45AE52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B0FECE-B2B5-41CE-AC2C-B3C2FEA743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BB8175-EB8D-416E-A69D-33B0C34BE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A9985-5BEE-477E-9AAA-9DED60F43BBD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EC424-474D-4389-A623-3C6D01602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3DDA3-658F-4D94-9042-D344663B2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D38F3-0792-4BD8-AC61-79382326D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02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8ADE3-7A3B-4421-AF9E-AFA89760D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0BB3D3-E205-4873-AFA8-02E227131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DAAAF8-9398-4E97-8159-6B9A94433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A9985-5BEE-477E-9AAA-9DED60F43BBD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71370F-604B-4B33-A55E-D5BB07048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097F3C-C3B2-4C93-9E1E-BE926E756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D38F3-0792-4BD8-AC61-79382326D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32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AF3C23-C966-438D-A01B-D97238FFA7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65947D-A287-4494-BBDC-EE831A8C11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6431AB-B7A5-4650-BD45-9BF1B224E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A9985-5BEE-477E-9AAA-9DED60F43BBD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E97DE7-41B3-463A-83D0-A80CAC70D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1478C4-3BD7-4376-8B21-87A93B471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D38F3-0792-4BD8-AC61-79382326D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191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38A00-ED20-4ED1-BC71-11A8BB139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E4CBA6-6465-43A2-992C-6F78CB3E65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969FBC-E95B-4E3B-9706-AEC52778D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A9985-5BEE-477E-9AAA-9DED60F43BBD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E1B9FC-3892-4ACD-9CBE-F247DFEA4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C91758-9948-45D5-9393-F42D5F4B2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D38F3-0792-4BD8-AC61-79382326D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700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181DD-80CA-445F-8818-F85D17194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E919C9-F004-4283-993F-22C7CA53C6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2EF28C-D749-4DCF-9E52-1A55AA4AB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A9985-5BEE-477E-9AAA-9DED60F43BBD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5B0E4A-B7C2-48A5-9DFA-5253C709E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0F44EB-D23E-4140-87D9-306DA8E7B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D38F3-0792-4BD8-AC61-79382326D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582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2616E-333A-4FA0-BB0D-47026C6E3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30B7A6-70F0-43EC-B2F8-E5ADFBAE81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427622-A4E1-401E-8408-1ED14FF82A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F67000-E53D-4180-B620-69B3F9BED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A9985-5BEE-477E-9AAA-9DED60F43BBD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0416AF-723F-403C-9F2C-29F2BADF6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2C3FCE-4E9F-4F1C-9D46-F9F0F6632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D38F3-0792-4BD8-AC61-79382326D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671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017D6-EC16-4918-81E6-8970108CB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7811DD-5C3B-4213-BB26-9E5A3368FE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79B2C4-2569-4CDC-B75C-C89EF64EAE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A4E1A0-7E86-4697-9469-30ED9259EE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5A4641-E9AF-4CFF-A7B1-37C9891F9F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E5157B-0656-44BB-A820-9C68ACF77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A9985-5BEE-477E-9AAA-9DED60F43BBD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2DC5A4-B6A9-419D-8B4B-914E28ECC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B6BECD-06DB-4121-9E55-B15A1601F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D38F3-0792-4BD8-AC61-79382326D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324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4969B-1232-43DA-A1B4-9ED5F83FA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F54EEA-F220-4DDA-B0C9-E5E5F2889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A9985-5BEE-477E-9AAA-9DED60F43BBD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60DAD5-440C-4132-B0C5-63B0F154A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C9683B-64F8-40C9-8415-115088F2A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D38F3-0792-4BD8-AC61-79382326D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950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B7B77D-07DA-4847-80CE-5FBD8BD77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A9985-5BEE-477E-9AAA-9DED60F43BBD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BAE2D0-424C-4C64-A592-9126CA1AA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EC0DE0-9F44-44D0-B1D3-44E6ADC08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D38F3-0792-4BD8-AC61-79382326D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34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E5B4A-F585-4F51-8042-E779954C5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EEC730-4E03-496C-887B-AAC4D1D59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BBE154-166F-4F53-843C-62C676FB18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E03EC5-C58C-4AC9-B312-3B1735EDA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A9985-5BEE-477E-9AAA-9DED60F43BBD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8C0BB5-61DF-4B1B-B1B2-1C7C400F4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4900DF-BBF4-4C0F-B2EB-D1562C6C2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D38F3-0792-4BD8-AC61-79382326D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156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00DB4-9988-4127-8C20-DB8946098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633172-33AC-4533-91B7-986C3A8D39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0E1F61-8CEB-4016-B7D1-438613E0A7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2BF8A5-A666-4B9C-840F-93A06F51C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A9985-5BEE-477E-9AAA-9DED60F43BBD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F13851-1FB2-4CA9-AE62-415AC2255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3F1810-53A9-4A7C-A90C-B78E49A6A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D38F3-0792-4BD8-AC61-79382326D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465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3437F0-8E6B-480B-B06F-7B3C5EE02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8EBCF7-42A6-44DA-89F1-950C0E8F11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07AF0A-52AB-428C-A546-75EFC41190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A9985-5BEE-477E-9AAA-9DED60F43BBD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5AC56E-9DDD-44B3-ACAB-6332F15062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BF0D4B-7717-4603-AE69-F9CD99CF43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D38F3-0792-4BD8-AC61-79382326D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084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5032BBF-7057-4D2F-8675-8D372C6361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096" y="622852"/>
            <a:ext cx="10774017" cy="570215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99DA984-E7F0-47DB-BF36-1A90180731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4887" y="275050"/>
            <a:ext cx="9144000" cy="3047932"/>
          </a:xfrm>
        </p:spPr>
        <p:txBody>
          <a:bodyPr>
            <a:normAutofit/>
          </a:bodyPr>
          <a:lstStyle/>
          <a:p>
            <a:pPr algn="l"/>
            <a:r>
              <a:rPr lang="en-US" sz="80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Seven-Fold</a:t>
            </a:r>
            <a:br>
              <a:rPr lang="en-US" sz="80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80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Spirit of God</a:t>
            </a:r>
          </a:p>
        </p:txBody>
      </p:sp>
    </p:spTree>
    <p:extLst>
      <p:ext uri="{BB962C8B-B14F-4D97-AF65-F5344CB8AC3E}">
        <p14:creationId xmlns:p14="http://schemas.microsoft.com/office/powerpoint/2010/main" val="715031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AD900DC-C152-4FB5-92C4-745088ACB2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295718" cy="2339306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B514B74-E0E5-4BC3-9C24-C538B3A5C0EA}"/>
              </a:ext>
            </a:extLst>
          </p:cNvPr>
          <p:cNvGrpSpPr/>
          <p:nvPr/>
        </p:nvGrpSpPr>
        <p:grpSpPr>
          <a:xfrm>
            <a:off x="0" y="2339306"/>
            <a:ext cx="4295718" cy="874643"/>
            <a:chOff x="0" y="3631096"/>
            <a:chExt cx="4295718" cy="87464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F2DD862-85C2-4AC3-9F1E-FEB94E21886A}"/>
                </a:ext>
              </a:extLst>
            </p:cNvPr>
            <p:cNvSpPr/>
            <p:nvPr/>
          </p:nvSpPr>
          <p:spPr>
            <a:xfrm>
              <a:off x="0" y="3631096"/>
              <a:ext cx="4295718" cy="874643"/>
            </a:xfrm>
            <a:prstGeom prst="rect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F9AACF4-710E-43AB-8E10-5E7E5D4E450A}"/>
                </a:ext>
              </a:extLst>
            </p:cNvPr>
            <p:cNvSpPr txBox="1"/>
            <p:nvPr/>
          </p:nvSpPr>
          <p:spPr>
            <a:xfrm>
              <a:off x="0" y="3750365"/>
              <a:ext cx="41876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POINT #1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C1BDF01-5493-4E62-ACB8-777791EF3FF8}"/>
              </a:ext>
            </a:extLst>
          </p:cNvPr>
          <p:cNvGrpSpPr/>
          <p:nvPr/>
        </p:nvGrpSpPr>
        <p:grpSpPr>
          <a:xfrm>
            <a:off x="0" y="3213949"/>
            <a:ext cx="4295718" cy="3631096"/>
            <a:chOff x="0" y="0"/>
            <a:chExt cx="4295718" cy="3631096"/>
          </a:xfrm>
          <a:solidFill>
            <a:srgbClr val="240101"/>
          </a:solidFill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EB17F78-54D8-4D46-80D9-2F1D7E4EEE26}"/>
                </a:ext>
              </a:extLst>
            </p:cNvPr>
            <p:cNvSpPr/>
            <p:nvPr/>
          </p:nvSpPr>
          <p:spPr>
            <a:xfrm>
              <a:off x="0" y="0"/>
              <a:ext cx="4295718" cy="3631096"/>
            </a:xfrm>
            <a:prstGeom prst="rect">
              <a:avLst/>
            </a:prstGeom>
            <a:grpFill/>
            <a:ln>
              <a:solidFill>
                <a:srgbClr val="2D12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73CCD59-78C2-4243-97E4-261D697168D4}"/>
                </a:ext>
              </a:extLst>
            </p:cNvPr>
            <p:cNvSpPr txBox="1"/>
            <p:nvPr/>
          </p:nvSpPr>
          <p:spPr>
            <a:xfrm>
              <a:off x="256614" y="753719"/>
              <a:ext cx="3782489" cy="212365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TEN INCONVENIENTTRUTHS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581DC31-37EF-48AE-8E5C-AB60C6A5096D}"/>
              </a:ext>
            </a:extLst>
          </p:cNvPr>
          <p:cNvSpPr txBox="1"/>
          <p:nvPr/>
        </p:nvSpPr>
        <p:spPr>
          <a:xfrm>
            <a:off x="4700916" y="989870"/>
            <a:ext cx="732081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000000"/>
                </a:solidFill>
              </a:rPr>
              <a:t>Human nature tends to treat the One True God as last resort not FIRST resort.</a:t>
            </a:r>
          </a:p>
        </p:txBody>
      </p:sp>
    </p:spTree>
    <p:extLst>
      <p:ext uri="{BB962C8B-B14F-4D97-AF65-F5344CB8AC3E}">
        <p14:creationId xmlns:p14="http://schemas.microsoft.com/office/powerpoint/2010/main" val="4158274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AD900DC-C152-4FB5-92C4-745088ACB2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295718" cy="2339306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B514B74-E0E5-4BC3-9C24-C538B3A5C0EA}"/>
              </a:ext>
            </a:extLst>
          </p:cNvPr>
          <p:cNvGrpSpPr/>
          <p:nvPr/>
        </p:nvGrpSpPr>
        <p:grpSpPr>
          <a:xfrm>
            <a:off x="0" y="2339306"/>
            <a:ext cx="4295718" cy="874643"/>
            <a:chOff x="0" y="3631096"/>
            <a:chExt cx="4295718" cy="87464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F2DD862-85C2-4AC3-9F1E-FEB94E21886A}"/>
                </a:ext>
              </a:extLst>
            </p:cNvPr>
            <p:cNvSpPr/>
            <p:nvPr/>
          </p:nvSpPr>
          <p:spPr>
            <a:xfrm>
              <a:off x="0" y="3631096"/>
              <a:ext cx="4295718" cy="874643"/>
            </a:xfrm>
            <a:prstGeom prst="rect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F9AACF4-710E-43AB-8E10-5E7E5D4E450A}"/>
                </a:ext>
              </a:extLst>
            </p:cNvPr>
            <p:cNvSpPr txBox="1"/>
            <p:nvPr/>
          </p:nvSpPr>
          <p:spPr>
            <a:xfrm>
              <a:off x="0" y="3750365"/>
              <a:ext cx="41876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POINT #2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C1BDF01-5493-4E62-ACB8-777791EF3FF8}"/>
              </a:ext>
            </a:extLst>
          </p:cNvPr>
          <p:cNvGrpSpPr/>
          <p:nvPr/>
        </p:nvGrpSpPr>
        <p:grpSpPr>
          <a:xfrm>
            <a:off x="0" y="3213949"/>
            <a:ext cx="4295718" cy="3631096"/>
            <a:chOff x="0" y="0"/>
            <a:chExt cx="4295718" cy="3631096"/>
          </a:xfrm>
          <a:solidFill>
            <a:srgbClr val="240101"/>
          </a:solidFill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EB17F78-54D8-4D46-80D9-2F1D7E4EEE26}"/>
                </a:ext>
              </a:extLst>
            </p:cNvPr>
            <p:cNvSpPr/>
            <p:nvPr/>
          </p:nvSpPr>
          <p:spPr>
            <a:xfrm>
              <a:off x="0" y="0"/>
              <a:ext cx="4295718" cy="3631096"/>
            </a:xfrm>
            <a:prstGeom prst="rect">
              <a:avLst/>
            </a:prstGeom>
            <a:grpFill/>
            <a:ln>
              <a:solidFill>
                <a:srgbClr val="2D12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73CCD59-78C2-4243-97E4-261D697168D4}"/>
                </a:ext>
              </a:extLst>
            </p:cNvPr>
            <p:cNvSpPr txBox="1"/>
            <p:nvPr/>
          </p:nvSpPr>
          <p:spPr>
            <a:xfrm>
              <a:off x="256614" y="753719"/>
              <a:ext cx="3782489" cy="212365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TEN INCONVENIENTTRUTHS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581DC31-37EF-48AE-8E5C-AB60C6A5096D}"/>
              </a:ext>
            </a:extLst>
          </p:cNvPr>
          <p:cNvSpPr txBox="1"/>
          <p:nvPr/>
        </p:nvSpPr>
        <p:spPr>
          <a:xfrm>
            <a:off x="4700916" y="989870"/>
            <a:ext cx="732081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000000"/>
                </a:solidFill>
              </a:rPr>
              <a:t>Human nature tends to exalt created things into places of worship that belong only to God.</a:t>
            </a:r>
          </a:p>
        </p:txBody>
      </p:sp>
    </p:spTree>
    <p:extLst>
      <p:ext uri="{BB962C8B-B14F-4D97-AF65-F5344CB8AC3E}">
        <p14:creationId xmlns:p14="http://schemas.microsoft.com/office/powerpoint/2010/main" val="9481532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AD900DC-C152-4FB5-92C4-745088ACB2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295718" cy="2339306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B514B74-E0E5-4BC3-9C24-C538B3A5C0EA}"/>
              </a:ext>
            </a:extLst>
          </p:cNvPr>
          <p:cNvGrpSpPr/>
          <p:nvPr/>
        </p:nvGrpSpPr>
        <p:grpSpPr>
          <a:xfrm>
            <a:off x="0" y="2339306"/>
            <a:ext cx="4295718" cy="874643"/>
            <a:chOff x="0" y="3631096"/>
            <a:chExt cx="4295718" cy="87464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F2DD862-85C2-4AC3-9F1E-FEB94E21886A}"/>
                </a:ext>
              </a:extLst>
            </p:cNvPr>
            <p:cNvSpPr/>
            <p:nvPr/>
          </p:nvSpPr>
          <p:spPr>
            <a:xfrm>
              <a:off x="0" y="3631096"/>
              <a:ext cx="4295718" cy="874643"/>
            </a:xfrm>
            <a:prstGeom prst="rect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F9AACF4-710E-43AB-8E10-5E7E5D4E450A}"/>
                </a:ext>
              </a:extLst>
            </p:cNvPr>
            <p:cNvSpPr txBox="1"/>
            <p:nvPr/>
          </p:nvSpPr>
          <p:spPr>
            <a:xfrm>
              <a:off x="0" y="3750365"/>
              <a:ext cx="41876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POINT #3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C1BDF01-5493-4E62-ACB8-777791EF3FF8}"/>
              </a:ext>
            </a:extLst>
          </p:cNvPr>
          <p:cNvGrpSpPr/>
          <p:nvPr/>
        </p:nvGrpSpPr>
        <p:grpSpPr>
          <a:xfrm>
            <a:off x="0" y="3213949"/>
            <a:ext cx="4295718" cy="3631096"/>
            <a:chOff x="0" y="0"/>
            <a:chExt cx="4295718" cy="3631096"/>
          </a:xfrm>
          <a:solidFill>
            <a:srgbClr val="240101"/>
          </a:solidFill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EB17F78-54D8-4D46-80D9-2F1D7E4EEE26}"/>
                </a:ext>
              </a:extLst>
            </p:cNvPr>
            <p:cNvSpPr/>
            <p:nvPr/>
          </p:nvSpPr>
          <p:spPr>
            <a:xfrm>
              <a:off x="0" y="0"/>
              <a:ext cx="4295718" cy="3631096"/>
            </a:xfrm>
            <a:prstGeom prst="rect">
              <a:avLst/>
            </a:prstGeom>
            <a:grpFill/>
            <a:ln>
              <a:solidFill>
                <a:srgbClr val="2D12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73CCD59-78C2-4243-97E4-261D697168D4}"/>
                </a:ext>
              </a:extLst>
            </p:cNvPr>
            <p:cNvSpPr txBox="1"/>
            <p:nvPr/>
          </p:nvSpPr>
          <p:spPr>
            <a:xfrm>
              <a:off x="256614" y="753719"/>
              <a:ext cx="3782489" cy="212365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TEN INCONVENIENTTRUTHS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581DC31-37EF-48AE-8E5C-AB60C6A5096D}"/>
              </a:ext>
            </a:extLst>
          </p:cNvPr>
          <p:cNvSpPr txBox="1"/>
          <p:nvPr/>
        </p:nvSpPr>
        <p:spPr>
          <a:xfrm>
            <a:off x="4614567" y="711574"/>
            <a:ext cx="732081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000000"/>
                </a:solidFill>
              </a:rPr>
              <a:t>Human nature tends to devalue God’s nature and reputation and attribute to Him acts that He is not involved in.</a:t>
            </a:r>
          </a:p>
        </p:txBody>
      </p:sp>
    </p:spTree>
    <p:extLst>
      <p:ext uri="{BB962C8B-B14F-4D97-AF65-F5344CB8AC3E}">
        <p14:creationId xmlns:p14="http://schemas.microsoft.com/office/powerpoint/2010/main" val="36892293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AD900DC-C152-4FB5-92C4-745088ACB2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295718" cy="2339306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B514B74-E0E5-4BC3-9C24-C538B3A5C0EA}"/>
              </a:ext>
            </a:extLst>
          </p:cNvPr>
          <p:cNvGrpSpPr/>
          <p:nvPr/>
        </p:nvGrpSpPr>
        <p:grpSpPr>
          <a:xfrm>
            <a:off x="0" y="2339306"/>
            <a:ext cx="4295718" cy="874643"/>
            <a:chOff x="0" y="3631096"/>
            <a:chExt cx="4295718" cy="87464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F2DD862-85C2-4AC3-9F1E-FEB94E21886A}"/>
                </a:ext>
              </a:extLst>
            </p:cNvPr>
            <p:cNvSpPr/>
            <p:nvPr/>
          </p:nvSpPr>
          <p:spPr>
            <a:xfrm>
              <a:off x="0" y="3631096"/>
              <a:ext cx="4295718" cy="874643"/>
            </a:xfrm>
            <a:prstGeom prst="rect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F9AACF4-710E-43AB-8E10-5E7E5D4E450A}"/>
                </a:ext>
              </a:extLst>
            </p:cNvPr>
            <p:cNvSpPr txBox="1"/>
            <p:nvPr/>
          </p:nvSpPr>
          <p:spPr>
            <a:xfrm>
              <a:off x="0" y="3750365"/>
              <a:ext cx="41876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POINT #4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C1BDF01-5493-4E62-ACB8-777791EF3FF8}"/>
              </a:ext>
            </a:extLst>
          </p:cNvPr>
          <p:cNvGrpSpPr/>
          <p:nvPr/>
        </p:nvGrpSpPr>
        <p:grpSpPr>
          <a:xfrm>
            <a:off x="0" y="3213949"/>
            <a:ext cx="4295718" cy="3631096"/>
            <a:chOff x="0" y="0"/>
            <a:chExt cx="4295718" cy="3631096"/>
          </a:xfrm>
          <a:solidFill>
            <a:srgbClr val="240101"/>
          </a:solidFill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EB17F78-54D8-4D46-80D9-2F1D7E4EEE26}"/>
                </a:ext>
              </a:extLst>
            </p:cNvPr>
            <p:cNvSpPr/>
            <p:nvPr/>
          </p:nvSpPr>
          <p:spPr>
            <a:xfrm>
              <a:off x="0" y="0"/>
              <a:ext cx="4295718" cy="3631096"/>
            </a:xfrm>
            <a:prstGeom prst="rect">
              <a:avLst/>
            </a:prstGeom>
            <a:grpFill/>
            <a:ln>
              <a:solidFill>
                <a:srgbClr val="2D12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73CCD59-78C2-4243-97E4-261D697168D4}"/>
                </a:ext>
              </a:extLst>
            </p:cNvPr>
            <p:cNvSpPr txBox="1"/>
            <p:nvPr/>
          </p:nvSpPr>
          <p:spPr>
            <a:xfrm>
              <a:off x="256614" y="753719"/>
              <a:ext cx="3782489" cy="212365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TEN INCONVENIENTTRUTHS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581DC31-37EF-48AE-8E5C-AB60C6A5096D}"/>
              </a:ext>
            </a:extLst>
          </p:cNvPr>
          <p:cNvSpPr txBox="1"/>
          <p:nvPr/>
        </p:nvSpPr>
        <p:spPr>
          <a:xfrm>
            <a:off x="4614567" y="711574"/>
            <a:ext cx="732081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000000"/>
                </a:solidFill>
              </a:rPr>
              <a:t>Human nature tends to over-indulge and overdo in the physical to the point of forgetting God (spiritual)</a:t>
            </a:r>
          </a:p>
        </p:txBody>
      </p:sp>
    </p:spTree>
    <p:extLst>
      <p:ext uri="{BB962C8B-B14F-4D97-AF65-F5344CB8AC3E}">
        <p14:creationId xmlns:p14="http://schemas.microsoft.com/office/powerpoint/2010/main" val="20832146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AD900DC-C152-4FB5-92C4-745088ACB2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295718" cy="2339306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B514B74-E0E5-4BC3-9C24-C538B3A5C0EA}"/>
              </a:ext>
            </a:extLst>
          </p:cNvPr>
          <p:cNvGrpSpPr/>
          <p:nvPr/>
        </p:nvGrpSpPr>
        <p:grpSpPr>
          <a:xfrm>
            <a:off x="0" y="2339306"/>
            <a:ext cx="4295718" cy="874643"/>
            <a:chOff x="0" y="3631096"/>
            <a:chExt cx="4295718" cy="87464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F2DD862-85C2-4AC3-9F1E-FEB94E21886A}"/>
                </a:ext>
              </a:extLst>
            </p:cNvPr>
            <p:cNvSpPr/>
            <p:nvPr/>
          </p:nvSpPr>
          <p:spPr>
            <a:xfrm>
              <a:off x="0" y="3631096"/>
              <a:ext cx="4295718" cy="874643"/>
            </a:xfrm>
            <a:prstGeom prst="rect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F9AACF4-710E-43AB-8E10-5E7E5D4E450A}"/>
                </a:ext>
              </a:extLst>
            </p:cNvPr>
            <p:cNvSpPr txBox="1"/>
            <p:nvPr/>
          </p:nvSpPr>
          <p:spPr>
            <a:xfrm>
              <a:off x="0" y="3750365"/>
              <a:ext cx="41876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POINT #5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C1BDF01-5493-4E62-ACB8-777791EF3FF8}"/>
              </a:ext>
            </a:extLst>
          </p:cNvPr>
          <p:cNvGrpSpPr/>
          <p:nvPr/>
        </p:nvGrpSpPr>
        <p:grpSpPr>
          <a:xfrm>
            <a:off x="0" y="3213949"/>
            <a:ext cx="4295718" cy="3631096"/>
            <a:chOff x="0" y="0"/>
            <a:chExt cx="4295718" cy="3631096"/>
          </a:xfrm>
          <a:solidFill>
            <a:srgbClr val="240101"/>
          </a:solidFill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EB17F78-54D8-4D46-80D9-2F1D7E4EEE26}"/>
                </a:ext>
              </a:extLst>
            </p:cNvPr>
            <p:cNvSpPr/>
            <p:nvPr/>
          </p:nvSpPr>
          <p:spPr>
            <a:xfrm>
              <a:off x="0" y="0"/>
              <a:ext cx="4295718" cy="3631096"/>
            </a:xfrm>
            <a:prstGeom prst="rect">
              <a:avLst/>
            </a:prstGeom>
            <a:grpFill/>
            <a:ln>
              <a:solidFill>
                <a:srgbClr val="2D12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73CCD59-78C2-4243-97E4-261D697168D4}"/>
                </a:ext>
              </a:extLst>
            </p:cNvPr>
            <p:cNvSpPr txBox="1"/>
            <p:nvPr/>
          </p:nvSpPr>
          <p:spPr>
            <a:xfrm>
              <a:off x="256614" y="753719"/>
              <a:ext cx="3782489" cy="212365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TEN INCONVENIENTTRUTHS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581DC31-37EF-48AE-8E5C-AB60C6A5096D}"/>
              </a:ext>
            </a:extLst>
          </p:cNvPr>
          <p:cNvSpPr txBox="1"/>
          <p:nvPr/>
        </p:nvSpPr>
        <p:spPr>
          <a:xfrm>
            <a:off x="4614567" y="883801"/>
            <a:ext cx="732081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000000"/>
                </a:solidFill>
              </a:rPr>
              <a:t>Human nature tends to dis-honor and resent those who are not useful for the future.</a:t>
            </a:r>
          </a:p>
        </p:txBody>
      </p:sp>
    </p:spTree>
    <p:extLst>
      <p:ext uri="{BB962C8B-B14F-4D97-AF65-F5344CB8AC3E}">
        <p14:creationId xmlns:p14="http://schemas.microsoft.com/office/powerpoint/2010/main" val="1080885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AD900DC-C152-4FB5-92C4-745088ACB2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295718" cy="2339306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B514B74-E0E5-4BC3-9C24-C538B3A5C0EA}"/>
              </a:ext>
            </a:extLst>
          </p:cNvPr>
          <p:cNvGrpSpPr/>
          <p:nvPr/>
        </p:nvGrpSpPr>
        <p:grpSpPr>
          <a:xfrm>
            <a:off x="0" y="2339306"/>
            <a:ext cx="4295718" cy="874643"/>
            <a:chOff x="0" y="3631096"/>
            <a:chExt cx="4295718" cy="87464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F2DD862-85C2-4AC3-9F1E-FEB94E21886A}"/>
                </a:ext>
              </a:extLst>
            </p:cNvPr>
            <p:cNvSpPr/>
            <p:nvPr/>
          </p:nvSpPr>
          <p:spPr>
            <a:xfrm>
              <a:off x="0" y="3631096"/>
              <a:ext cx="4295718" cy="874643"/>
            </a:xfrm>
            <a:prstGeom prst="rect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F9AACF4-710E-43AB-8E10-5E7E5D4E450A}"/>
                </a:ext>
              </a:extLst>
            </p:cNvPr>
            <p:cNvSpPr txBox="1"/>
            <p:nvPr/>
          </p:nvSpPr>
          <p:spPr>
            <a:xfrm>
              <a:off x="0" y="3750365"/>
              <a:ext cx="41876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POINT #6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C1BDF01-5493-4E62-ACB8-777791EF3FF8}"/>
              </a:ext>
            </a:extLst>
          </p:cNvPr>
          <p:cNvGrpSpPr/>
          <p:nvPr/>
        </p:nvGrpSpPr>
        <p:grpSpPr>
          <a:xfrm>
            <a:off x="0" y="3213949"/>
            <a:ext cx="4295718" cy="3631096"/>
            <a:chOff x="0" y="0"/>
            <a:chExt cx="4295718" cy="3631096"/>
          </a:xfrm>
          <a:solidFill>
            <a:srgbClr val="240101"/>
          </a:solidFill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EB17F78-54D8-4D46-80D9-2F1D7E4EEE26}"/>
                </a:ext>
              </a:extLst>
            </p:cNvPr>
            <p:cNvSpPr/>
            <p:nvPr/>
          </p:nvSpPr>
          <p:spPr>
            <a:xfrm>
              <a:off x="0" y="0"/>
              <a:ext cx="4295718" cy="3631096"/>
            </a:xfrm>
            <a:prstGeom prst="rect">
              <a:avLst/>
            </a:prstGeom>
            <a:grpFill/>
            <a:ln>
              <a:solidFill>
                <a:srgbClr val="2D12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73CCD59-78C2-4243-97E4-261D697168D4}"/>
                </a:ext>
              </a:extLst>
            </p:cNvPr>
            <p:cNvSpPr txBox="1"/>
            <p:nvPr/>
          </p:nvSpPr>
          <p:spPr>
            <a:xfrm>
              <a:off x="256614" y="753719"/>
              <a:ext cx="3782489" cy="212365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TEN INCONVENIENTTRUTHS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581DC31-37EF-48AE-8E5C-AB60C6A5096D}"/>
              </a:ext>
            </a:extLst>
          </p:cNvPr>
          <p:cNvSpPr txBox="1"/>
          <p:nvPr/>
        </p:nvSpPr>
        <p:spPr>
          <a:xfrm>
            <a:off x="4614567" y="883801"/>
            <a:ext cx="732081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000000"/>
                </a:solidFill>
              </a:rPr>
              <a:t>Human nature tends to devalue people and see their life as an obstacle or a problem to be solved only by death.</a:t>
            </a:r>
          </a:p>
        </p:txBody>
      </p:sp>
    </p:spTree>
    <p:extLst>
      <p:ext uri="{BB962C8B-B14F-4D97-AF65-F5344CB8AC3E}">
        <p14:creationId xmlns:p14="http://schemas.microsoft.com/office/powerpoint/2010/main" val="10091413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AD900DC-C152-4FB5-92C4-745088ACB2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295718" cy="2339306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B514B74-E0E5-4BC3-9C24-C538B3A5C0EA}"/>
              </a:ext>
            </a:extLst>
          </p:cNvPr>
          <p:cNvGrpSpPr/>
          <p:nvPr/>
        </p:nvGrpSpPr>
        <p:grpSpPr>
          <a:xfrm>
            <a:off x="0" y="2339306"/>
            <a:ext cx="4295718" cy="874643"/>
            <a:chOff x="0" y="3631096"/>
            <a:chExt cx="4295718" cy="87464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F2DD862-85C2-4AC3-9F1E-FEB94E21886A}"/>
                </a:ext>
              </a:extLst>
            </p:cNvPr>
            <p:cNvSpPr/>
            <p:nvPr/>
          </p:nvSpPr>
          <p:spPr>
            <a:xfrm>
              <a:off x="0" y="3631096"/>
              <a:ext cx="4295718" cy="874643"/>
            </a:xfrm>
            <a:prstGeom prst="rect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F9AACF4-710E-43AB-8E10-5E7E5D4E450A}"/>
                </a:ext>
              </a:extLst>
            </p:cNvPr>
            <p:cNvSpPr txBox="1"/>
            <p:nvPr/>
          </p:nvSpPr>
          <p:spPr>
            <a:xfrm>
              <a:off x="0" y="3750365"/>
              <a:ext cx="41876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POINT #7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C1BDF01-5493-4E62-ACB8-777791EF3FF8}"/>
              </a:ext>
            </a:extLst>
          </p:cNvPr>
          <p:cNvGrpSpPr/>
          <p:nvPr/>
        </p:nvGrpSpPr>
        <p:grpSpPr>
          <a:xfrm>
            <a:off x="0" y="3213949"/>
            <a:ext cx="4295718" cy="3631096"/>
            <a:chOff x="0" y="0"/>
            <a:chExt cx="4295718" cy="3631096"/>
          </a:xfrm>
          <a:solidFill>
            <a:srgbClr val="240101"/>
          </a:solidFill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EB17F78-54D8-4D46-80D9-2F1D7E4EEE26}"/>
                </a:ext>
              </a:extLst>
            </p:cNvPr>
            <p:cNvSpPr/>
            <p:nvPr/>
          </p:nvSpPr>
          <p:spPr>
            <a:xfrm>
              <a:off x="0" y="0"/>
              <a:ext cx="4295718" cy="3631096"/>
            </a:xfrm>
            <a:prstGeom prst="rect">
              <a:avLst/>
            </a:prstGeom>
            <a:grpFill/>
            <a:ln>
              <a:solidFill>
                <a:srgbClr val="2D12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73CCD59-78C2-4243-97E4-261D697168D4}"/>
                </a:ext>
              </a:extLst>
            </p:cNvPr>
            <p:cNvSpPr txBox="1"/>
            <p:nvPr/>
          </p:nvSpPr>
          <p:spPr>
            <a:xfrm>
              <a:off x="256614" y="753719"/>
              <a:ext cx="3782489" cy="212365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TEN INCONVENIENTTRUTHS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581DC31-37EF-48AE-8E5C-AB60C6A5096D}"/>
              </a:ext>
            </a:extLst>
          </p:cNvPr>
          <p:cNvSpPr txBox="1"/>
          <p:nvPr/>
        </p:nvSpPr>
        <p:spPr>
          <a:xfrm>
            <a:off x="4614567" y="612844"/>
            <a:ext cx="732081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000000"/>
                </a:solidFill>
              </a:rPr>
              <a:t>Human nature tends to view marriage as a contract of the earth rather than a covenant before heaven.</a:t>
            </a:r>
          </a:p>
        </p:txBody>
      </p:sp>
    </p:spTree>
    <p:extLst>
      <p:ext uri="{BB962C8B-B14F-4D97-AF65-F5344CB8AC3E}">
        <p14:creationId xmlns:p14="http://schemas.microsoft.com/office/powerpoint/2010/main" val="3257533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AD900DC-C152-4FB5-92C4-745088ACB2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295718" cy="2339306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B514B74-E0E5-4BC3-9C24-C538B3A5C0EA}"/>
              </a:ext>
            </a:extLst>
          </p:cNvPr>
          <p:cNvGrpSpPr/>
          <p:nvPr/>
        </p:nvGrpSpPr>
        <p:grpSpPr>
          <a:xfrm>
            <a:off x="0" y="2339306"/>
            <a:ext cx="4295718" cy="874643"/>
            <a:chOff x="0" y="3631096"/>
            <a:chExt cx="4295718" cy="87464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F2DD862-85C2-4AC3-9F1E-FEB94E21886A}"/>
                </a:ext>
              </a:extLst>
            </p:cNvPr>
            <p:cNvSpPr/>
            <p:nvPr/>
          </p:nvSpPr>
          <p:spPr>
            <a:xfrm>
              <a:off x="0" y="3631096"/>
              <a:ext cx="4295718" cy="874643"/>
            </a:xfrm>
            <a:prstGeom prst="rect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F9AACF4-710E-43AB-8E10-5E7E5D4E450A}"/>
                </a:ext>
              </a:extLst>
            </p:cNvPr>
            <p:cNvSpPr txBox="1"/>
            <p:nvPr/>
          </p:nvSpPr>
          <p:spPr>
            <a:xfrm>
              <a:off x="0" y="3750365"/>
              <a:ext cx="41876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POINT #8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C1BDF01-5493-4E62-ACB8-777791EF3FF8}"/>
              </a:ext>
            </a:extLst>
          </p:cNvPr>
          <p:cNvGrpSpPr/>
          <p:nvPr/>
        </p:nvGrpSpPr>
        <p:grpSpPr>
          <a:xfrm>
            <a:off x="0" y="3213949"/>
            <a:ext cx="4295718" cy="3631096"/>
            <a:chOff x="0" y="0"/>
            <a:chExt cx="4295718" cy="3631096"/>
          </a:xfrm>
          <a:solidFill>
            <a:srgbClr val="240101"/>
          </a:solidFill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EB17F78-54D8-4D46-80D9-2F1D7E4EEE26}"/>
                </a:ext>
              </a:extLst>
            </p:cNvPr>
            <p:cNvSpPr/>
            <p:nvPr/>
          </p:nvSpPr>
          <p:spPr>
            <a:xfrm>
              <a:off x="0" y="0"/>
              <a:ext cx="4295718" cy="3631096"/>
            </a:xfrm>
            <a:prstGeom prst="rect">
              <a:avLst/>
            </a:prstGeom>
            <a:grpFill/>
            <a:ln>
              <a:solidFill>
                <a:srgbClr val="2D12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73CCD59-78C2-4243-97E4-261D697168D4}"/>
                </a:ext>
              </a:extLst>
            </p:cNvPr>
            <p:cNvSpPr txBox="1"/>
            <p:nvPr/>
          </p:nvSpPr>
          <p:spPr>
            <a:xfrm>
              <a:off x="256614" y="753719"/>
              <a:ext cx="3782489" cy="212365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TEN INCONVENIENTTRUTHS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581DC31-37EF-48AE-8E5C-AB60C6A5096D}"/>
              </a:ext>
            </a:extLst>
          </p:cNvPr>
          <p:cNvSpPr txBox="1"/>
          <p:nvPr/>
        </p:nvSpPr>
        <p:spPr>
          <a:xfrm>
            <a:off x="4614567" y="612844"/>
            <a:ext cx="732081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000000"/>
                </a:solidFill>
              </a:rPr>
              <a:t>Human nature tends to view material imbalance as only solvable through some sort of theft.</a:t>
            </a:r>
          </a:p>
        </p:txBody>
      </p:sp>
    </p:spTree>
    <p:extLst>
      <p:ext uri="{BB962C8B-B14F-4D97-AF65-F5344CB8AC3E}">
        <p14:creationId xmlns:p14="http://schemas.microsoft.com/office/powerpoint/2010/main" val="28128721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AD900DC-C152-4FB5-92C4-745088ACB2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295718" cy="2339306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B514B74-E0E5-4BC3-9C24-C538B3A5C0EA}"/>
              </a:ext>
            </a:extLst>
          </p:cNvPr>
          <p:cNvGrpSpPr/>
          <p:nvPr/>
        </p:nvGrpSpPr>
        <p:grpSpPr>
          <a:xfrm>
            <a:off x="0" y="2339306"/>
            <a:ext cx="4295718" cy="874643"/>
            <a:chOff x="0" y="3631096"/>
            <a:chExt cx="4295718" cy="87464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F2DD862-85C2-4AC3-9F1E-FEB94E21886A}"/>
                </a:ext>
              </a:extLst>
            </p:cNvPr>
            <p:cNvSpPr/>
            <p:nvPr/>
          </p:nvSpPr>
          <p:spPr>
            <a:xfrm>
              <a:off x="0" y="3631096"/>
              <a:ext cx="4295718" cy="874643"/>
            </a:xfrm>
            <a:prstGeom prst="rect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F9AACF4-710E-43AB-8E10-5E7E5D4E450A}"/>
                </a:ext>
              </a:extLst>
            </p:cNvPr>
            <p:cNvSpPr txBox="1"/>
            <p:nvPr/>
          </p:nvSpPr>
          <p:spPr>
            <a:xfrm>
              <a:off x="0" y="3750365"/>
              <a:ext cx="41876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POINT #9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C1BDF01-5493-4E62-ACB8-777791EF3FF8}"/>
              </a:ext>
            </a:extLst>
          </p:cNvPr>
          <p:cNvGrpSpPr/>
          <p:nvPr/>
        </p:nvGrpSpPr>
        <p:grpSpPr>
          <a:xfrm>
            <a:off x="0" y="3213949"/>
            <a:ext cx="4295718" cy="3631096"/>
            <a:chOff x="0" y="0"/>
            <a:chExt cx="4295718" cy="3631096"/>
          </a:xfrm>
          <a:solidFill>
            <a:srgbClr val="240101"/>
          </a:solidFill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EB17F78-54D8-4D46-80D9-2F1D7E4EEE26}"/>
                </a:ext>
              </a:extLst>
            </p:cNvPr>
            <p:cNvSpPr/>
            <p:nvPr/>
          </p:nvSpPr>
          <p:spPr>
            <a:xfrm>
              <a:off x="0" y="0"/>
              <a:ext cx="4295718" cy="3631096"/>
            </a:xfrm>
            <a:prstGeom prst="rect">
              <a:avLst/>
            </a:prstGeom>
            <a:grpFill/>
            <a:ln>
              <a:solidFill>
                <a:srgbClr val="2D12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73CCD59-78C2-4243-97E4-261D697168D4}"/>
                </a:ext>
              </a:extLst>
            </p:cNvPr>
            <p:cNvSpPr txBox="1"/>
            <p:nvPr/>
          </p:nvSpPr>
          <p:spPr>
            <a:xfrm>
              <a:off x="256614" y="753719"/>
              <a:ext cx="3782489" cy="212365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TEN INCONVENIENTTRUTHS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581DC31-37EF-48AE-8E5C-AB60C6A5096D}"/>
              </a:ext>
            </a:extLst>
          </p:cNvPr>
          <p:cNvSpPr txBox="1"/>
          <p:nvPr/>
        </p:nvSpPr>
        <p:spPr>
          <a:xfrm>
            <a:off x="4614567" y="1243845"/>
            <a:ext cx="732081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000000"/>
                </a:solidFill>
              </a:rPr>
              <a:t>Human nature tends to betray those closest to them with a noble rationale.</a:t>
            </a:r>
          </a:p>
        </p:txBody>
      </p:sp>
    </p:spTree>
    <p:extLst>
      <p:ext uri="{BB962C8B-B14F-4D97-AF65-F5344CB8AC3E}">
        <p14:creationId xmlns:p14="http://schemas.microsoft.com/office/powerpoint/2010/main" val="41329870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AD900DC-C152-4FB5-92C4-745088ACB2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295718" cy="2339306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B514B74-E0E5-4BC3-9C24-C538B3A5C0EA}"/>
              </a:ext>
            </a:extLst>
          </p:cNvPr>
          <p:cNvGrpSpPr/>
          <p:nvPr/>
        </p:nvGrpSpPr>
        <p:grpSpPr>
          <a:xfrm>
            <a:off x="0" y="2339306"/>
            <a:ext cx="4295718" cy="874643"/>
            <a:chOff x="0" y="3631096"/>
            <a:chExt cx="4295718" cy="87464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F2DD862-85C2-4AC3-9F1E-FEB94E21886A}"/>
                </a:ext>
              </a:extLst>
            </p:cNvPr>
            <p:cNvSpPr/>
            <p:nvPr/>
          </p:nvSpPr>
          <p:spPr>
            <a:xfrm>
              <a:off x="0" y="3631096"/>
              <a:ext cx="4295718" cy="874643"/>
            </a:xfrm>
            <a:prstGeom prst="rect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F9AACF4-710E-43AB-8E10-5E7E5D4E450A}"/>
                </a:ext>
              </a:extLst>
            </p:cNvPr>
            <p:cNvSpPr txBox="1"/>
            <p:nvPr/>
          </p:nvSpPr>
          <p:spPr>
            <a:xfrm>
              <a:off x="0" y="3750365"/>
              <a:ext cx="41876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POINT #10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C1BDF01-5493-4E62-ACB8-777791EF3FF8}"/>
              </a:ext>
            </a:extLst>
          </p:cNvPr>
          <p:cNvGrpSpPr/>
          <p:nvPr/>
        </p:nvGrpSpPr>
        <p:grpSpPr>
          <a:xfrm>
            <a:off x="0" y="3213949"/>
            <a:ext cx="4295718" cy="3631096"/>
            <a:chOff x="0" y="0"/>
            <a:chExt cx="4295718" cy="3631096"/>
          </a:xfrm>
          <a:solidFill>
            <a:srgbClr val="240101"/>
          </a:solidFill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EB17F78-54D8-4D46-80D9-2F1D7E4EEE26}"/>
                </a:ext>
              </a:extLst>
            </p:cNvPr>
            <p:cNvSpPr/>
            <p:nvPr/>
          </p:nvSpPr>
          <p:spPr>
            <a:xfrm>
              <a:off x="0" y="0"/>
              <a:ext cx="4295718" cy="3631096"/>
            </a:xfrm>
            <a:prstGeom prst="rect">
              <a:avLst/>
            </a:prstGeom>
            <a:grpFill/>
            <a:ln>
              <a:solidFill>
                <a:srgbClr val="2D12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73CCD59-78C2-4243-97E4-261D697168D4}"/>
                </a:ext>
              </a:extLst>
            </p:cNvPr>
            <p:cNvSpPr txBox="1"/>
            <p:nvPr/>
          </p:nvSpPr>
          <p:spPr>
            <a:xfrm>
              <a:off x="256614" y="753719"/>
              <a:ext cx="3782489" cy="212365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TEN INCONVENIENTTRUTHS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581DC31-37EF-48AE-8E5C-AB60C6A5096D}"/>
              </a:ext>
            </a:extLst>
          </p:cNvPr>
          <p:cNvSpPr txBox="1"/>
          <p:nvPr/>
        </p:nvSpPr>
        <p:spPr>
          <a:xfrm>
            <a:off x="4614567" y="780019"/>
            <a:ext cx="732081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000000"/>
                </a:solidFill>
              </a:rPr>
              <a:t>Human nature tends to embrace jealousy and envy as helpful energy propelling them towards their goals.</a:t>
            </a:r>
          </a:p>
        </p:txBody>
      </p:sp>
    </p:spTree>
    <p:extLst>
      <p:ext uri="{BB962C8B-B14F-4D97-AF65-F5344CB8AC3E}">
        <p14:creationId xmlns:p14="http://schemas.microsoft.com/office/powerpoint/2010/main" val="2145612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AD900DC-C152-4FB5-92C4-745088ACB2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295718" cy="2339306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B514B74-E0E5-4BC3-9C24-C538B3A5C0EA}"/>
              </a:ext>
            </a:extLst>
          </p:cNvPr>
          <p:cNvGrpSpPr/>
          <p:nvPr/>
        </p:nvGrpSpPr>
        <p:grpSpPr>
          <a:xfrm>
            <a:off x="0" y="2339306"/>
            <a:ext cx="4295718" cy="874643"/>
            <a:chOff x="0" y="3631096"/>
            <a:chExt cx="4295718" cy="87464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F2DD862-85C2-4AC3-9F1E-FEB94E21886A}"/>
                </a:ext>
              </a:extLst>
            </p:cNvPr>
            <p:cNvSpPr/>
            <p:nvPr/>
          </p:nvSpPr>
          <p:spPr>
            <a:xfrm>
              <a:off x="0" y="3631096"/>
              <a:ext cx="4295718" cy="874643"/>
            </a:xfrm>
            <a:prstGeom prst="rect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F9AACF4-710E-43AB-8E10-5E7E5D4E450A}"/>
                </a:ext>
              </a:extLst>
            </p:cNvPr>
            <p:cNvSpPr txBox="1"/>
            <p:nvPr/>
          </p:nvSpPr>
          <p:spPr>
            <a:xfrm>
              <a:off x="0" y="3750365"/>
              <a:ext cx="41876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REVIEW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C1BDF01-5493-4E62-ACB8-777791EF3FF8}"/>
              </a:ext>
            </a:extLst>
          </p:cNvPr>
          <p:cNvGrpSpPr/>
          <p:nvPr/>
        </p:nvGrpSpPr>
        <p:grpSpPr>
          <a:xfrm>
            <a:off x="0" y="3213949"/>
            <a:ext cx="4295718" cy="3631096"/>
            <a:chOff x="0" y="0"/>
            <a:chExt cx="4295718" cy="3631096"/>
          </a:xfrm>
          <a:solidFill>
            <a:srgbClr val="240101"/>
          </a:solidFill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EB17F78-54D8-4D46-80D9-2F1D7E4EEE26}"/>
                </a:ext>
              </a:extLst>
            </p:cNvPr>
            <p:cNvSpPr/>
            <p:nvPr/>
          </p:nvSpPr>
          <p:spPr>
            <a:xfrm>
              <a:off x="0" y="0"/>
              <a:ext cx="4295718" cy="3631096"/>
            </a:xfrm>
            <a:prstGeom prst="rect">
              <a:avLst/>
            </a:prstGeom>
            <a:grpFill/>
            <a:ln>
              <a:solidFill>
                <a:srgbClr val="2D12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73CCD59-78C2-4243-97E4-261D697168D4}"/>
                </a:ext>
              </a:extLst>
            </p:cNvPr>
            <p:cNvSpPr txBox="1"/>
            <p:nvPr/>
          </p:nvSpPr>
          <p:spPr>
            <a:xfrm>
              <a:off x="306603" y="753719"/>
              <a:ext cx="3574480" cy="76944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FOUR LIGHTS</a:t>
              </a:r>
              <a:endParaRPr lang="en-US" sz="4200" dirty="0">
                <a:solidFill>
                  <a:srgbClr val="FF9933"/>
                </a:solidFill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581DC31-37EF-48AE-8E5C-AB60C6A5096D}"/>
              </a:ext>
            </a:extLst>
          </p:cNvPr>
          <p:cNvSpPr txBox="1"/>
          <p:nvPr/>
        </p:nvSpPr>
        <p:spPr>
          <a:xfrm>
            <a:off x="4494290" y="213127"/>
            <a:ext cx="7175045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/>
              <a:t>LOVE</a:t>
            </a:r>
          </a:p>
          <a:p>
            <a:pPr algn="ctr"/>
            <a:r>
              <a:rPr lang="en-US" sz="9600" b="1" dirty="0"/>
              <a:t>HUMILITY</a:t>
            </a:r>
            <a:br>
              <a:rPr lang="en-US" sz="9600" b="1" dirty="0"/>
            </a:br>
            <a:r>
              <a:rPr lang="en-US" sz="9600" b="1" dirty="0"/>
              <a:t>WISDOM</a:t>
            </a:r>
            <a:br>
              <a:rPr lang="en-US" sz="9600" b="1" dirty="0"/>
            </a:br>
            <a:r>
              <a:rPr lang="en-US" sz="9600" b="1" dirty="0"/>
              <a:t>TRUTH</a:t>
            </a:r>
          </a:p>
        </p:txBody>
      </p:sp>
    </p:spTree>
    <p:extLst>
      <p:ext uri="{BB962C8B-B14F-4D97-AF65-F5344CB8AC3E}">
        <p14:creationId xmlns:p14="http://schemas.microsoft.com/office/powerpoint/2010/main" val="970111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AD900DC-C152-4FB5-92C4-745088ACB2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295718" cy="2339306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B514B74-E0E5-4BC3-9C24-C538B3A5C0EA}"/>
              </a:ext>
            </a:extLst>
          </p:cNvPr>
          <p:cNvGrpSpPr/>
          <p:nvPr/>
        </p:nvGrpSpPr>
        <p:grpSpPr>
          <a:xfrm>
            <a:off x="0" y="2339306"/>
            <a:ext cx="4295718" cy="874643"/>
            <a:chOff x="0" y="3631096"/>
            <a:chExt cx="4295718" cy="87464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F2DD862-85C2-4AC3-9F1E-FEB94E21886A}"/>
                </a:ext>
              </a:extLst>
            </p:cNvPr>
            <p:cNvSpPr/>
            <p:nvPr/>
          </p:nvSpPr>
          <p:spPr>
            <a:xfrm>
              <a:off x="0" y="3631096"/>
              <a:ext cx="4295718" cy="874643"/>
            </a:xfrm>
            <a:prstGeom prst="rect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F9AACF4-710E-43AB-8E10-5E7E5D4E450A}"/>
                </a:ext>
              </a:extLst>
            </p:cNvPr>
            <p:cNvSpPr txBox="1"/>
            <p:nvPr/>
          </p:nvSpPr>
          <p:spPr>
            <a:xfrm>
              <a:off x="0" y="3750365"/>
              <a:ext cx="41876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CONCLUSION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C1BDF01-5493-4E62-ACB8-777791EF3FF8}"/>
              </a:ext>
            </a:extLst>
          </p:cNvPr>
          <p:cNvGrpSpPr/>
          <p:nvPr/>
        </p:nvGrpSpPr>
        <p:grpSpPr>
          <a:xfrm>
            <a:off x="0" y="3213949"/>
            <a:ext cx="4295718" cy="3631096"/>
            <a:chOff x="0" y="0"/>
            <a:chExt cx="4295718" cy="3631096"/>
          </a:xfrm>
          <a:solidFill>
            <a:srgbClr val="240101"/>
          </a:solidFill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EB17F78-54D8-4D46-80D9-2F1D7E4EEE26}"/>
                </a:ext>
              </a:extLst>
            </p:cNvPr>
            <p:cNvSpPr/>
            <p:nvPr/>
          </p:nvSpPr>
          <p:spPr>
            <a:xfrm>
              <a:off x="0" y="0"/>
              <a:ext cx="4295718" cy="3631096"/>
            </a:xfrm>
            <a:prstGeom prst="rect">
              <a:avLst/>
            </a:prstGeom>
            <a:grpFill/>
            <a:ln>
              <a:solidFill>
                <a:srgbClr val="2D12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73CCD59-78C2-4243-97E4-261D697168D4}"/>
                </a:ext>
              </a:extLst>
            </p:cNvPr>
            <p:cNvSpPr txBox="1"/>
            <p:nvPr/>
          </p:nvSpPr>
          <p:spPr>
            <a:xfrm>
              <a:off x="256614" y="753719"/>
              <a:ext cx="3782489" cy="212365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TEN INCONVENIENTTRUTHS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581DC31-37EF-48AE-8E5C-AB60C6A5096D}"/>
              </a:ext>
            </a:extLst>
          </p:cNvPr>
          <p:cNvSpPr txBox="1"/>
          <p:nvPr/>
        </p:nvSpPr>
        <p:spPr>
          <a:xfrm>
            <a:off x="4652312" y="459015"/>
            <a:ext cx="742041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000000"/>
                </a:solidFill>
              </a:rPr>
              <a:t>The Ten Commandments do not grant life – they condemn the human nature to eternal capital punishment</a:t>
            </a:r>
          </a:p>
        </p:txBody>
      </p:sp>
    </p:spTree>
    <p:extLst>
      <p:ext uri="{BB962C8B-B14F-4D97-AF65-F5344CB8AC3E}">
        <p14:creationId xmlns:p14="http://schemas.microsoft.com/office/powerpoint/2010/main" val="32551420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AD900DC-C152-4FB5-92C4-745088ACB2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295718" cy="2339306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B514B74-E0E5-4BC3-9C24-C538B3A5C0EA}"/>
              </a:ext>
            </a:extLst>
          </p:cNvPr>
          <p:cNvGrpSpPr/>
          <p:nvPr/>
        </p:nvGrpSpPr>
        <p:grpSpPr>
          <a:xfrm>
            <a:off x="0" y="2339306"/>
            <a:ext cx="4295718" cy="874643"/>
            <a:chOff x="0" y="3631096"/>
            <a:chExt cx="4295718" cy="87464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F2DD862-85C2-4AC3-9F1E-FEB94E21886A}"/>
                </a:ext>
              </a:extLst>
            </p:cNvPr>
            <p:cNvSpPr/>
            <p:nvPr/>
          </p:nvSpPr>
          <p:spPr>
            <a:xfrm>
              <a:off x="0" y="3631096"/>
              <a:ext cx="4295718" cy="874643"/>
            </a:xfrm>
            <a:prstGeom prst="rect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F9AACF4-710E-43AB-8E10-5E7E5D4E450A}"/>
                </a:ext>
              </a:extLst>
            </p:cNvPr>
            <p:cNvSpPr txBox="1"/>
            <p:nvPr/>
          </p:nvSpPr>
          <p:spPr>
            <a:xfrm>
              <a:off x="0" y="3750365"/>
              <a:ext cx="41876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CONCLUSION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C1BDF01-5493-4E62-ACB8-777791EF3FF8}"/>
              </a:ext>
            </a:extLst>
          </p:cNvPr>
          <p:cNvGrpSpPr/>
          <p:nvPr/>
        </p:nvGrpSpPr>
        <p:grpSpPr>
          <a:xfrm>
            <a:off x="0" y="3213949"/>
            <a:ext cx="4295718" cy="3631096"/>
            <a:chOff x="0" y="0"/>
            <a:chExt cx="4295718" cy="3631096"/>
          </a:xfrm>
          <a:solidFill>
            <a:srgbClr val="240101"/>
          </a:solidFill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EB17F78-54D8-4D46-80D9-2F1D7E4EEE26}"/>
                </a:ext>
              </a:extLst>
            </p:cNvPr>
            <p:cNvSpPr/>
            <p:nvPr/>
          </p:nvSpPr>
          <p:spPr>
            <a:xfrm>
              <a:off x="0" y="0"/>
              <a:ext cx="4295718" cy="3631096"/>
            </a:xfrm>
            <a:prstGeom prst="rect">
              <a:avLst/>
            </a:prstGeom>
            <a:grpFill/>
            <a:ln>
              <a:solidFill>
                <a:srgbClr val="2D12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73CCD59-78C2-4243-97E4-261D697168D4}"/>
                </a:ext>
              </a:extLst>
            </p:cNvPr>
            <p:cNvSpPr txBox="1"/>
            <p:nvPr/>
          </p:nvSpPr>
          <p:spPr>
            <a:xfrm>
              <a:off x="256614" y="753719"/>
              <a:ext cx="3782489" cy="212365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TEN INCONVENIENTTRUTHS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581DC31-37EF-48AE-8E5C-AB60C6A5096D}"/>
              </a:ext>
            </a:extLst>
          </p:cNvPr>
          <p:cNvSpPr txBox="1"/>
          <p:nvPr/>
        </p:nvSpPr>
        <p:spPr>
          <a:xfrm>
            <a:off x="4652312" y="459015"/>
            <a:ext cx="742041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000000"/>
                </a:solidFill>
              </a:rPr>
              <a:t>The Law of God condemns the wickedness, iniquity, and sin of human nature…</a:t>
            </a:r>
          </a:p>
        </p:txBody>
      </p:sp>
    </p:spTree>
    <p:extLst>
      <p:ext uri="{BB962C8B-B14F-4D97-AF65-F5344CB8AC3E}">
        <p14:creationId xmlns:p14="http://schemas.microsoft.com/office/powerpoint/2010/main" val="544738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AD900DC-C152-4FB5-92C4-745088ACB2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295718" cy="2339306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B514B74-E0E5-4BC3-9C24-C538B3A5C0EA}"/>
              </a:ext>
            </a:extLst>
          </p:cNvPr>
          <p:cNvGrpSpPr/>
          <p:nvPr/>
        </p:nvGrpSpPr>
        <p:grpSpPr>
          <a:xfrm>
            <a:off x="0" y="2339306"/>
            <a:ext cx="4295718" cy="874643"/>
            <a:chOff x="0" y="3631096"/>
            <a:chExt cx="4295718" cy="87464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F2DD862-85C2-4AC3-9F1E-FEB94E21886A}"/>
                </a:ext>
              </a:extLst>
            </p:cNvPr>
            <p:cNvSpPr/>
            <p:nvPr/>
          </p:nvSpPr>
          <p:spPr>
            <a:xfrm>
              <a:off x="0" y="3631096"/>
              <a:ext cx="4295718" cy="874643"/>
            </a:xfrm>
            <a:prstGeom prst="rect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F9AACF4-710E-43AB-8E10-5E7E5D4E450A}"/>
                </a:ext>
              </a:extLst>
            </p:cNvPr>
            <p:cNvSpPr txBox="1"/>
            <p:nvPr/>
          </p:nvSpPr>
          <p:spPr>
            <a:xfrm>
              <a:off x="0" y="3750365"/>
              <a:ext cx="41876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CONCLUSION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C1BDF01-5493-4E62-ACB8-777791EF3FF8}"/>
              </a:ext>
            </a:extLst>
          </p:cNvPr>
          <p:cNvGrpSpPr/>
          <p:nvPr/>
        </p:nvGrpSpPr>
        <p:grpSpPr>
          <a:xfrm>
            <a:off x="0" y="3213949"/>
            <a:ext cx="4295718" cy="3631096"/>
            <a:chOff x="0" y="0"/>
            <a:chExt cx="4295718" cy="3631096"/>
          </a:xfrm>
          <a:solidFill>
            <a:srgbClr val="240101"/>
          </a:solidFill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EB17F78-54D8-4D46-80D9-2F1D7E4EEE26}"/>
                </a:ext>
              </a:extLst>
            </p:cNvPr>
            <p:cNvSpPr/>
            <p:nvPr/>
          </p:nvSpPr>
          <p:spPr>
            <a:xfrm>
              <a:off x="0" y="0"/>
              <a:ext cx="4295718" cy="3631096"/>
            </a:xfrm>
            <a:prstGeom prst="rect">
              <a:avLst/>
            </a:prstGeom>
            <a:grpFill/>
            <a:ln>
              <a:solidFill>
                <a:srgbClr val="2D12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73CCD59-78C2-4243-97E4-261D697168D4}"/>
                </a:ext>
              </a:extLst>
            </p:cNvPr>
            <p:cNvSpPr txBox="1"/>
            <p:nvPr/>
          </p:nvSpPr>
          <p:spPr>
            <a:xfrm>
              <a:off x="256614" y="753719"/>
              <a:ext cx="3782489" cy="212365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TEN INCONVENIENTTRUTHS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581DC31-37EF-48AE-8E5C-AB60C6A5096D}"/>
              </a:ext>
            </a:extLst>
          </p:cNvPr>
          <p:cNvSpPr txBox="1"/>
          <p:nvPr/>
        </p:nvSpPr>
        <p:spPr>
          <a:xfrm>
            <a:off x="4614567" y="780019"/>
            <a:ext cx="732081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000000"/>
                </a:solidFill>
              </a:rPr>
              <a:t>BUT Jesus came to take the punishment due that human nature in order to give us a new nature!</a:t>
            </a:r>
          </a:p>
        </p:txBody>
      </p:sp>
    </p:spTree>
    <p:extLst>
      <p:ext uri="{BB962C8B-B14F-4D97-AF65-F5344CB8AC3E}">
        <p14:creationId xmlns:p14="http://schemas.microsoft.com/office/powerpoint/2010/main" val="2564164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AD900DC-C152-4FB5-92C4-745088ACB2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295718" cy="2339306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B514B74-E0E5-4BC3-9C24-C538B3A5C0EA}"/>
              </a:ext>
            </a:extLst>
          </p:cNvPr>
          <p:cNvGrpSpPr/>
          <p:nvPr/>
        </p:nvGrpSpPr>
        <p:grpSpPr>
          <a:xfrm>
            <a:off x="0" y="2339306"/>
            <a:ext cx="4295718" cy="874643"/>
            <a:chOff x="0" y="3631096"/>
            <a:chExt cx="4295718" cy="87464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F2DD862-85C2-4AC3-9F1E-FEB94E21886A}"/>
                </a:ext>
              </a:extLst>
            </p:cNvPr>
            <p:cNvSpPr/>
            <p:nvPr/>
          </p:nvSpPr>
          <p:spPr>
            <a:xfrm>
              <a:off x="0" y="3631096"/>
              <a:ext cx="4295718" cy="874643"/>
            </a:xfrm>
            <a:prstGeom prst="rect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F9AACF4-710E-43AB-8E10-5E7E5D4E450A}"/>
                </a:ext>
              </a:extLst>
            </p:cNvPr>
            <p:cNvSpPr txBox="1"/>
            <p:nvPr/>
          </p:nvSpPr>
          <p:spPr>
            <a:xfrm>
              <a:off x="0" y="3750365"/>
              <a:ext cx="41876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REVIEW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C1BDF01-5493-4E62-ACB8-777791EF3FF8}"/>
              </a:ext>
            </a:extLst>
          </p:cNvPr>
          <p:cNvGrpSpPr/>
          <p:nvPr/>
        </p:nvGrpSpPr>
        <p:grpSpPr>
          <a:xfrm>
            <a:off x="0" y="3213949"/>
            <a:ext cx="4295718" cy="3631096"/>
            <a:chOff x="0" y="0"/>
            <a:chExt cx="4295718" cy="3631096"/>
          </a:xfrm>
          <a:solidFill>
            <a:srgbClr val="240101"/>
          </a:solidFill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EB17F78-54D8-4D46-80D9-2F1D7E4EEE26}"/>
                </a:ext>
              </a:extLst>
            </p:cNvPr>
            <p:cNvSpPr/>
            <p:nvPr/>
          </p:nvSpPr>
          <p:spPr>
            <a:xfrm>
              <a:off x="0" y="0"/>
              <a:ext cx="4295718" cy="3631096"/>
            </a:xfrm>
            <a:prstGeom prst="rect">
              <a:avLst/>
            </a:prstGeom>
            <a:grpFill/>
            <a:ln>
              <a:solidFill>
                <a:srgbClr val="2D12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73CCD59-78C2-4243-97E4-261D697168D4}"/>
                </a:ext>
              </a:extLst>
            </p:cNvPr>
            <p:cNvSpPr txBox="1"/>
            <p:nvPr/>
          </p:nvSpPr>
          <p:spPr>
            <a:xfrm>
              <a:off x="405198" y="753719"/>
              <a:ext cx="3485321" cy="212365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TRUTH:</a:t>
              </a:r>
            </a:p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Naked &amp; Unashamed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581DC31-37EF-48AE-8E5C-AB60C6A5096D}"/>
              </a:ext>
            </a:extLst>
          </p:cNvPr>
          <p:cNvSpPr txBox="1"/>
          <p:nvPr/>
        </p:nvSpPr>
        <p:spPr>
          <a:xfrm>
            <a:off x="6096000" y="2413337"/>
            <a:ext cx="43900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0000"/>
                </a:solidFill>
              </a:rPr>
              <a:t>God is LIGHT</a:t>
            </a:r>
          </a:p>
        </p:txBody>
      </p:sp>
    </p:spTree>
    <p:extLst>
      <p:ext uri="{BB962C8B-B14F-4D97-AF65-F5344CB8AC3E}">
        <p14:creationId xmlns:p14="http://schemas.microsoft.com/office/powerpoint/2010/main" val="3145399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AD900DC-C152-4FB5-92C4-745088ACB2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295718" cy="2339306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B514B74-E0E5-4BC3-9C24-C538B3A5C0EA}"/>
              </a:ext>
            </a:extLst>
          </p:cNvPr>
          <p:cNvGrpSpPr/>
          <p:nvPr/>
        </p:nvGrpSpPr>
        <p:grpSpPr>
          <a:xfrm>
            <a:off x="0" y="2339306"/>
            <a:ext cx="4295718" cy="874643"/>
            <a:chOff x="0" y="3631096"/>
            <a:chExt cx="4295718" cy="87464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F2DD862-85C2-4AC3-9F1E-FEB94E21886A}"/>
                </a:ext>
              </a:extLst>
            </p:cNvPr>
            <p:cNvSpPr/>
            <p:nvPr/>
          </p:nvSpPr>
          <p:spPr>
            <a:xfrm>
              <a:off x="0" y="3631096"/>
              <a:ext cx="4295718" cy="874643"/>
            </a:xfrm>
            <a:prstGeom prst="rect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F9AACF4-710E-43AB-8E10-5E7E5D4E450A}"/>
                </a:ext>
              </a:extLst>
            </p:cNvPr>
            <p:cNvSpPr txBox="1"/>
            <p:nvPr/>
          </p:nvSpPr>
          <p:spPr>
            <a:xfrm>
              <a:off x="0" y="3750365"/>
              <a:ext cx="41876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REVIEW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C1BDF01-5493-4E62-ACB8-777791EF3FF8}"/>
              </a:ext>
            </a:extLst>
          </p:cNvPr>
          <p:cNvGrpSpPr/>
          <p:nvPr/>
        </p:nvGrpSpPr>
        <p:grpSpPr>
          <a:xfrm>
            <a:off x="0" y="3213949"/>
            <a:ext cx="4295718" cy="3631096"/>
            <a:chOff x="0" y="0"/>
            <a:chExt cx="4295718" cy="3631096"/>
          </a:xfrm>
          <a:solidFill>
            <a:srgbClr val="240101"/>
          </a:solidFill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EB17F78-54D8-4D46-80D9-2F1D7E4EEE26}"/>
                </a:ext>
              </a:extLst>
            </p:cNvPr>
            <p:cNvSpPr/>
            <p:nvPr/>
          </p:nvSpPr>
          <p:spPr>
            <a:xfrm>
              <a:off x="0" y="0"/>
              <a:ext cx="4295718" cy="3631096"/>
            </a:xfrm>
            <a:prstGeom prst="rect">
              <a:avLst/>
            </a:prstGeom>
            <a:grpFill/>
            <a:ln>
              <a:solidFill>
                <a:srgbClr val="2D12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73CCD59-78C2-4243-97E4-261D697168D4}"/>
                </a:ext>
              </a:extLst>
            </p:cNvPr>
            <p:cNvSpPr txBox="1"/>
            <p:nvPr/>
          </p:nvSpPr>
          <p:spPr>
            <a:xfrm>
              <a:off x="405198" y="753719"/>
              <a:ext cx="3485321" cy="212365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TRUTH:</a:t>
              </a:r>
            </a:p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Naked &amp; Unashamed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581DC31-37EF-48AE-8E5C-AB60C6A5096D}"/>
              </a:ext>
            </a:extLst>
          </p:cNvPr>
          <p:cNvSpPr txBox="1"/>
          <p:nvPr/>
        </p:nvSpPr>
        <p:spPr>
          <a:xfrm>
            <a:off x="4700916" y="989870"/>
            <a:ext cx="732081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0000"/>
                </a:solidFill>
              </a:rPr>
              <a:t>The choice that Adam and Eve made was truth vs evil…</a:t>
            </a:r>
          </a:p>
          <a:p>
            <a:endParaRPr lang="en-US" sz="6000" b="1" dirty="0">
              <a:solidFill>
                <a:srgbClr val="000000"/>
              </a:solidFill>
            </a:endParaRPr>
          </a:p>
          <a:p>
            <a:r>
              <a:rPr lang="en-US" sz="6000" b="1" dirty="0">
                <a:solidFill>
                  <a:srgbClr val="000000"/>
                </a:solidFill>
              </a:rPr>
              <a:t>Light vs Darkness</a:t>
            </a:r>
          </a:p>
        </p:txBody>
      </p:sp>
    </p:spTree>
    <p:extLst>
      <p:ext uri="{BB962C8B-B14F-4D97-AF65-F5344CB8AC3E}">
        <p14:creationId xmlns:p14="http://schemas.microsoft.com/office/powerpoint/2010/main" val="1208581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AD900DC-C152-4FB5-92C4-745088ACB2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295718" cy="2339306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B514B74-E0E5-4BC3-9C24-C538B3A5C0EA}"/>
              </a:ext>
            </a:extLst>
          </p:cNvPr>
          <p:cNvGrpSpPr/>
          <p:nvPr/>
        </p:nvGrpSpPr>
        <p:grpSpPr>
          <a:xfrm>
            <a:off x="0" y="2339306"/>
            <a:ext cx="4295718" cy="874643"/>
            <a:chOff x="0" y="3631096"/>
            <a:chExt cx="4295718" cy="87464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F2DD862-85C2-4AC3-9F1E-FEB94E21886A}"/>
                </a:ext>
              </a:extLst>
            </p:cNvPr>
            <p:cNvSpPr/>
            <p:nvPr/>
          </p:nvSpPr>
          <p:spPr>
            <a:xfrm>
              <a:off x="0" y="3631096"/>
              <a:ext cx="4295718" cy="874643"/>
            </a:xfrm>
            <a:prstGeom prst="rect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F9AACF4-710E-43AB-8E10-5E7E5D4E450A}"/>
                </a:ext>
              </a:extLst>
            </p:cNvPr>
            <p:cNvSpPr txBox="1"/>
            <p:nvPr/>
          </p:nvSpPr>
          <p:spPr>
            <a:xfrm>
              <a:off x="0" y="3750365"/>
              <a:ext cx="41876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REVIEW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C1BDF01-5493-4E62-ACB8-777791EF3FF8}"/>
              </a:ext>
            </a:extLst>
          </p:cNvPr>
          <p:cNvGrpSpPr/>
          <p:nvPr/>
        </p:nvGrpSpPr>
        <p:grpSpPr>
          <a:xfrm>
            <a:off x="0" y="3213949"/>
            <a:ext cx="4295718" cy="3631096"/>
            <a:chOff x="0" y="0"/>
            <a:chExt cx="4295718" cy="3631096"/>
          </a:xfrm>
          <a:solidFill>
            <a:srgbClr val="240101"/>
          </a:solidFill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EB17F78-54D8-4D46-80D9-2F1D7E4EEE26}"/>
                </a:ext>
              </a:extLst>
            </p:cNvPr>
            <p:cNvSpPr/>
            <p:nvPr/>
          </p:nvSpPr>
          <p:spPr>
            <a:xfrm>
              <a:off x="0" y="0"/>
              <a:ext cx="4295718" cy="3631096"/>
            </a:xfrm>
            <a:prstGeom prst="rect">
              <a:avLst/>
            </a:prstGeom>
            <a:grpFill/>
            <a:ln>
              <a:solidFill>
                <a:srgbClr val="2D12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73CCD59-78C2-4243-97E4-261D697168D4}"/>
                </a:ext>
              </a:extLst>
            </p:cNvPr>
            <p:cNvSpPr txBox="1"/>
            <p:nvPr/>
          </p:nvSpPr>
          <p:spPr>
            <a:xfrm>
              <a:off x="405198" y="753719"/>
              <a:ext cx="3485321" cy="212365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TRUTH:</a:t>
              </a:r>
            </a:p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Naked &amp; Unashamed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581DC31-37EF-48AE-8E5C-AB60C6A5096D}"/>
              </a:ext>
            </a:extLst>
          </p:cNvPr>
          <p:cNvSpPr txBox="1"/>
          <p:nvPr/>
        </p:nvSpPr>
        <p:spPr>
          <a:xfrm>
            <a:off x="4700916" y="989870"/>
            <a:ext cx="732081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0000"/>
                </a:solidFill>
              </a:rPr>
              <a:t>Lucifer offers us:</a:t>
            </a:r>
          </a:p>
          <a:p>
            <a:endParaRPr lang="en-US" sz="6000" b="1" dirty="0">
              <a:solidFill>
                <a:srgbClr val="000000"/>
              </a:solidFill>
            </a:endParaRPr>
          </a:p>
          <a:p>
            <a:r>
              <a:rPr lang="en-US" sz="5400" b="1" dirty="0">
                <a:solidFill>
                  <a:srgbClr val="000000"/>
                </a:solidFill>
              </a:rPr>
              <a:t>S PIN</a:t>
            </a:r>
          </a:p>
          <a:p>
            <a:r>
              <a:rPr lang="en-US" sz="5400" b="1" dirty="0">
                <a:solidFill>
                  <a:srgbClr val="000000"/>
                </a:solidFill>
              </a:rPr>
              <a:t>T ORTURED LOGIC</a:t>
            </a:r>
          </a:p>
          <a:p>
            <a:r>
              <a:rPr lang="en-US" sz="5400" b="1" dirty="0">
                <a:solidFill>
                  <a:srgbClr val="000000"/>
                </a:solidFill>
              </a:rPr>
              <a:t>A SSERTED FALSEHOODS</a:t>
            </a:r>
          </a:p>
          <a:p>
            <a:r>
              <a:rPr lang="en-US" sz="5400" b="1" dirty="0">
                <a:solidFill>
                  <a:srgbClr val="000000"/>
                </a:solidFill>
              </a:rPr>
              <a:t>R EPARSING LANGUAGE</a:t>
            </a:r>
          </a:p>
        </p:txBody>
      </p:sp>
    </p:spTree>
    <p:extLst>
      <p:ext uri="{BB962C8B-B14F-4D97-AF65-F5344CB8AC3E}">
        <p14:creationId xmlns:p14="http://schemas.microsoft.com/office/powerpoint/2010/main" val="1973255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AD900DC-C152-4FB5-92C4-745088ACB2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295718" cy="2339306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B514B74-E0E5-4BC3-9C24-C538B3A5C0EA}"/>
              </a:ext>
            </a:extLst>
          </p:cNvPr>
          <p:cNvGrpSpPr/>
          <p:nvPr/>
        </p:nvGrpSpPr>
        <p:grpSpPr>
          <a:xfrm>
            <a:off x="0" y="2339306"/>
            <a:ext cx="4295718" cy="874643"/>
            <a:chOff x="0" y="3631096"/>
            <a:chExt cx="4295718" cy="87464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F2DD862-85C2-4AC3-9F1E-FEB94E21886A}"/>
                </a:ext>
              </a:extLst>
            </p:cNvPr>
            <p:cNvSpPr/>
            <p:nvPr/>
          </p:nvSpPr>
          <p:spPr>
            <a:xfrm>
              <a:off x="0" y="3631096"/>
              <a:ext cx="4295718" cy="874643"/>
            </a:xfrm>
            <a:prstGeom prst="rect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F9AACF4-710E-43AB-8E10-5E7E5D4E450A}"/>
                </a:ext>
              </a:extLst>
            </p:cNvPr>
            <p:cNvSpPr txBox="1"/>
            <p:nvPr/>
          </p:nvSpPr>
          <p:spPr>
            <a:xfrm>
              <a:off x="0" y="3750365"/>
              <a:ext cx="41876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REVIEW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C1BDF01-5493-4E62-ACB8-777791EF3FF8}"/>
              </a:ext>
            </a:extLst>
          </p:cNvPr>
          <p:cNvGrpSpPr/>
          <p:nvPr/>
        </p:nvGrpSpPr>
        <p:grpSpPr>
          <a:xfrm>
            <a:off x="0" y="3213949"/>
            <a:ext cx="4295718" cy="3631096"/>
            <a:chOff x="0" y="0"/>
            <a:chExt cx="4295718" cy="3631096"/>
          </a:xfrm>
          <a:solidFill>
            <a:srgbClr val="240101"/>
          </a:solidFill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EB17F78-54D8-4D46-80D9-2F1D7E4EEE26}"/>
                </a:ext>
              </a:extLst>
            </p:cNvPr>
            <p:cNvSpPr/>
            <p:nvPr/>
          </p:nvSpPr>
          <p:spPr>
            <a:xfrm>
              <a:off x="0" y="0"/>
              <a:ext cx="4295718" cy="3631096"/>
            </a:xfrm>
            <a:prstGeom prst="rect">
              <a:avLst/>
            </a:prstGeom>
            <a:grpFill/>
            <a:ln>
              <a:solidFill>
                <a:srgbClr val="2D12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73CCD59-78C2-4243-97E4-261D697168D4}"/>
                </a:ext>
              </a:extLst>
            </p:cNvPr>
            <p:cNvSpPr txBox="1"/>
            <p:nvPr/>
          </p:nvSpPr>
          <p:spPr>
            <a:xfrm>
              <a:off x="405198" y="753719"/>
              <a:ext cx="3485321" cy="212365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TRUTH:</a:t>
              </a:r>
            </a:p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Naked &amp; Unashamed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581DC31-37EF-48AE-8E5C-AB60C6A5096D}"/>
              </a:ext>
            </a:extLst>
          </p:cNvPr>
          <p:cNvSpPr txBox="1"/>
          <p:nvPr/>
        </p:nvSpPr>
        <p:spPr>
          <a:xfrm>
            <a:off x="4700916" y="1904270"/>
            <a:ext cx="732081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0000"/>
                </a:solidFill>
              </a:rPr>
              <a:t>TRUTH is essential aspect of the LIGHT OF JESUS.</a:t>
            </a:r>
          </a:p>
        </p:txBody>
      </p:sp>
    </p:spTree>
    <p:extLst>
      <p:ext uri="{BB962C8B-B14F-4D97-AF65-F5344CB8AC3E}">
        <p14:creationId xmlns:p14="http://schemas.microsoft.com/office/powerpoint/2010/main" val="3602579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AD900DC-C152-4FB5-92C4-745088ACB2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295718" cy="2339306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B514B74-E0E5-4BC3-9C24-C538B3A5C0EA}"/>
              </a:ext>
            </a:extLst>
          </p:cNvPr>
          <p:cNvGrpSpPr/>
          <p:nvPr/>
        </p:nvGrpSpPr>
        <p:grpSpPr>
          <a:xfrm>
            <a:off x="0" y="2339306"/>
            <a:ext cx="4295718" cy="874643"/>
            <a:chOff x="0" y="3631096"/>
            <a:chExt cx="4295718" cy="87464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F2DD862-85C2-4AC3-9F1E-FEB94E21886A}"/>
                </a:ext>
              </a:extLst>
            </p:cNvPr>
            <p:cNvSpPr/>
            <p:nvPr/>
          </p:nvSpPr>
          <p:spPr>
            <a:xfrm>
              <a:off x="0" y="3631096"/>
              <a:ext cx="4295718" cy="874643"/>
            </a:xfrm>
            <a:prstGeom prst="rect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F9AACF4-710E-43AB-8E10-5E7E5D4E450A}"/>
                </a:ext>
              </a:extLst>
            </p:cNvPr>
            <p:cNvSpPr txBox="1"/>
            <p:nvPr/>
          </p:nvSpPr>
          <p:spPr>
            <a:xfrm>
              <a:off x="0" y="3750365"/>
              <a:ext cx="41876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REVIEW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C1BDF01-5493-4E62-ACB8-777791EF3FF8}"/>
              </a:ext>
            </a:extLst>
          </p:cNvPr>
          <p:cNvGrpSpPr/>
          <p:nvPr/>
        </p:nvGrpSpPr>
        <p:grpSpPr>
          <a:xfrm>
            <a:off x="0" y="3213949"/>
            <a:ext cx="4295718" cy="3631096"/>
            <a:chOff x="0" y="0"/>
            <a:chExt cx="4295718" cy="3631096"/>
          </a:xfrm>
          <a:solidFill>
            <a:srgbClr val="240101"/>
          </a:solidFill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EB17F78-54D8-4D46-80D9-2F1D7E4EEE26}"/>
                </a:ext>
              </a:extLst>
            </p:cNvPr>
            <p:cNvSpPr/>
            <p:nvPr/>
          </p:nvSpPr>
          <p:spPr>
            <a:xfrm>
              <a:off x="0" y="0"/>
              <a:ext cx="4295718" cy="3631096"/>
            </a:xfrm>
            <a:prstGeom prst="rect">
              <a:avLst/>
            </a:prstGeom>
            <a:grpFill/>
            <a:ln>
              <a:solidFill>
                <a:srgbClr val="2D12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73CCD59-78C2-4243-97E4-261D697168D4}"/>
                </a:ext>
              </a:extLst>
            </p:cNvPr>
            <p:cNvSpPr txBox="1"/>
            <p:nvPr/>
          </p:nvSpPr>
          <p:spPr>
            <a:xfrm>
              <a:off x="405198" y="753719"/>
              <a:ext cx="3485321" cy="212365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TRUTH:</a:t>
              </a:r>
            </a:p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Naked &amp; Unashamed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581DC31-37EF-48AE-8E5C-AB60C6A5096D}"/>
              </a:ext>
            </a:extLst>
          </p:cNvPr>
          <p:cNvSpPr txBox="1"/>
          <p:nvPr/>
        </p:nvSpPr>
        <p:spPr>
          <a:xfrm>
            <a:off x="4592885" y="459015"/>
            <a:ext cx="732081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0000"/>
                </a:solidFill>
              </a:rPr>
              <a:t>Jesus identified the problem with humanity…”They prefer darkness to light because their deeds are evil.” </a:t>
            </a:r>
          </a:p>
        </p:txBody>
      </p:sp>
    </p:spTree>
    <p:extLst>
      <p:ext uri="{BB962C8B-B14F-4D97-AF65-F5344CB8AC3E}">
        <p14:creationId xmlns:p14="http://schemas.microsoft.com/office/powerpoint/2010/main" val="3170831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AD900DC-C152-4FB5-92C4-745088ACB2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295718" cy="2339306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B514B74-E0E5-4BC3-9C24-C538B3A5C0EA}"/>
              </a:ext>
            </a:extLst>
          </p:cNvPr>
          <p:cNvGrpSpPr/>
          <p:nvPr/>
        </p:nvGrpSpPr>
        <p:grpSpPr>
          <a:xfrm>
            <a:off x="0" y="2339306"/>
            <a:ext cx="4295718" cy="874643"/>
            <a:chOff x="0" y="3631096"/>
            <a:chExt cx="4295718" cy="87464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F2DD862-85C2-4AC3-9F1E-FEB94E21886A}"/>
                </a:ext>
              </a:extLst>
            </p:cNvPr>
            <p:cNvSpPr/>
            <p:nvPr/>
          </p:nvSpPr>
          <p:spPr>
            <a:xfrm>
              <a:off x="0" y="3631096"/>
              <a:ext cx="4295718" cy="874643"/>
            </a:xfrm>
            <a:prstGeom prst="rect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F9AACF4-710E-43AB-8E10-5E7E5D4E450A}"/>
                </a:ext>
              </a:extLst>
            </p:cNvPr>
            <p:cNvSpPr txBox="1"/>
            <p:nvPr/>
          </p:nvSpPr>
          <p:spPr>
            <a:xfrm>
              <a:off x="0" y="3750365"/>
              <a:ext cx="41876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INTRODUCTION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C1BDF01-5493-4E62-ACB8-777791EF3FF8}"/>
              </a:ext>
            </a:extLst>
          </p:cNvPr>
          <p:cNvGrpSpPr/>
          <p:nvPr/>
        </p:nvGrpSpPr>
        <p:grpSpPr>
          <a:xfrm>
            <a:off x="0" y="3213949"/>
            <a:ext cx="4295718" cy="3631096"/>
            <a:chOff x="0" y="0"/>
            <a:chExt cx="4295718" cy="3631096"/>
          </a:xfrm>
          <a:solidFill>
            <a:srgbClr val="240101"/>
          </a:solidFill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EB17F78-54D8-4D46-80D9-2F1D7E4EEE26}"/>
                </a:ext>
              </a:extLst>
            </p:cNvPr>
            <p:cNvSpPr/>
            <p:nvPr/>
          </p:nvSpPr>
          <p:spPr>
            <a:xfrm>
              <a:off x="0" y="0"/>
              <a:ext cx="4295718" cy="3631096"/>
            </a:xfrm>
            <a:prstGeom prst="rect">
              <a:avLst/>
            </a:prstGeom>
            <a:grpFill/>
            <a:ln>
              <a:solidFill>
                <a:srgbClr val="2D12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73CCD59-78C2-4243-97E4-261D697168D4}"/>
                </a:ext>
              </a:extLst>
            </p:cNvPr>
            <p:cNvSpPr txBox="1"/>
            <p:nvPr/>
          </p:nvSpPr>
          <p:spPr>
            <a:xfrm>
              <a:off x="256614" y="587442"/>
              <a:ext cx="3782489" cy="212365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TEN INCONVENIENTTRUTHS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581DC31-37EF-48AE-8E5C-AB60C6A5096D}"/>
              </a:ext>
            </a:extLst>
          </p:cNvPr>
          <p:cNvSpPr txBox="1"/>
          <p:nvPr/>
        </p:nvSpPr>
        <p:spPr>
          <a:xfrm>
            <a:off x="5065141" y="3906112"/>
            <a:ext cx="732081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Col. Jessup:  </a:t>
            </a:r>
            <a:r>
              <a:rPr lang="en-US" sz="2800" dirty="0"/>
              <a:t>You want answers?</a:t>
            </a:r>
          </a:p>
          <a:p>
            <a:r>
              <a:rPr lang="en-US" sz="2800" b="1" dirty="0" err="1"/>
              <a:t>Kaffee</a:t>
            </a:r>
            <a:r>
              <a:rPr lang="en-US" sz="2800" dirty="0"/>
              <a:t>: I think I'm entitled to…</a:t>
            </a:r>
          </a:p>
          <a:p>
            <a:r>
              <a:rPr lang="en-US" sz="2800" b="1" dirty="0"/>
              <a:t>Col. Jessup</a:t>
            </a:r>
            <a:r>
              <a:rPr lang="en-US" sz="2800" dirty="0"/>
              <a:t>: You want answers?</a:t>
            </a:r>
          </a:p>
          <a:p>
            <a:r>
              <a:rPr lang="en-US" sz="2800" b="1" dirty="0" err="1"/>
              <a:t>Kaffee</a:t>
            </a:r>
            <a:r>
              <a:rPr lang="en-US" sz="2800" dirty="0"/>
              <a:t>: I WANT THE TRUTH!</a:t>
            </a:r>
          </a:p>
          <a:p>
            <a:r>
              <a:rPr lang="en-US" sz="2800" b="1" dirty="0"/>
              <a:t>Col. Jessup: </a:t>
            </a:r>
            <a:r>
              <a:rPr lang="en-US" sz="2800" dirty="0"/>
              <a:t>YOU CAN'T HANDLE THE TRUTH!</a:t>
            </a:r>
            <a:endParaRPr lang="en-US" sz="6000" b="1" dirty="0">
              <a:solidFill>
                <a:srgbClr val="000000"/>
              </a:solidFill>
            </a:endParaRPr>
          </a:p>
        </p:txBody>
      </p:sp>
      <p:pic>
        <p:nvPicPr>
          <p:cNvPr id="3" name="Picture 2" descr="A group of people standing in front of a television&#10;&#10;Description automatically generated">
            <a:extLst>
              <a:ext uri="{FF2B5EF4-FFF2-40B4-BE49-F238E27FC236}">
                <a16:creationId xmlns:a16="http://schemas.microsoft.com/office/drawing/2014/main" id="{F6150A70-0CF1-47C7-9262-5C08E318794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84" b="6184"/>
          <a:stretch/>
        </p:blipFill>
        <p:spPr>
          <a:xfrm>
            <a:off x="4442289" y="330552"/>
            <a:ext cx="4572000" cy="3004930"/>
          </a:xfrm>
          <a:prstGeom prst="rect">
            <a:avLst/>
          </a:prstGeom>
        </p:spPr>
      </p:pic>
      <p:pic>
        <p:nvPicPr>
          <p:cNvPr id="13" name="Picture 12" descr="A person smiling for the camera&#10;&#10;Description automatically generated">
            <a:extLst>
              <a:ext uri="{FF2B5EF4-FFF2-40B4-BE49-F238E27FC236}">
                <a16:creationId xmlns:a16="http://schemas.microsoft.com/office/drawing/2014/main" id="{D035EF86-1E07-46BE-8CFD-EB569DA16E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6634" y="330552"/>
            <a:ext cx="2766008" cy="3004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421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AD900DC-C152-4FB5-92C4-745088ACB2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295718" cy="2339306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B514B74-E0E5-4BC3-9C24-C538B3A5C0EA}"/>
              </a:ext>
            </a:extLst>
          </p:cNvPr>
          <p:cNvGrpSpPr/>
          <p:nvPr/>
        </p:nvGrpSpPr>
        <p:grpSpPr>
          <a:xfrm>
            <a:off x="0" y="2339306"/>
            <a:ext cx="4295718" cy="874643"/>
            <a:chOff x="0" y="3631096"/>
            <a:chExt cx="4295718" cy="87464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F2DD862-85C2-4AC3-9F1E-FEB94E21886A}"/>
                </a:ext>
              </a:extLst>
            </p:cNvPr>
            <p:cNvSpPr/>
            <p:nvPr/>
          </p:nvSpPr>
          <p:spPr>
            <a:xfrm>
              <a:off x="0" y="3631096"/>
              <a:ext cx="4295718" cy="874643"/>
            </a:xfrm>
            <a:prstGeom prst="rect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F9AACF4-710E-43AB-8E10-5E7E5D4E450A}"/>
                </a:ext>
              </a:extLst>
            </p:cNvPr>
            <p:cNvSpPr txBox="1"/>
            <p:nvPr/>
          </p:nvSpPr>
          <p:spPr>
            <a:xfrm>
              <a:off x="0" y="3750365"/>
              <a:ext cx="41876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INTRODUCTION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C1BDF01-5493-4E62-ACB8-777791EF3FF8}"/>
              </a:ext>
            </a:extLst>
          </p:cNvPr>
          <p:cNvGrpSpPr/>
          <p:nvPr/>
        </p:nvGrpSpPr>
        <p:grpSpPr>
          <a:xfrm>
            <a:off x="0" y="3213949"/>
            <a:ext cx="4295718" cy="3631096"/>
            <a:chOff x="0" y="0"/>
            <a:chExt cx="4295718" cy="3631096"/>
          </a:xfrm>
          <a:solidFill>
            <a:srgbClr val="240101"/>
          </a:solidFill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EB17F78-54D8-4D46-80D9-2F1D7E4EEE26}"/>
                </a:ext>
              </a:extLst>
            </p:cNvPr>
            <p:cNvSpPr/>
            <p:nvPr/>
          </p:nvSpPr>
          <p:spPr>
            <a:xfrm>
              <a:off x="0" y="0"/>
              <a:ext cx="4295718" cy="3631096"/>
            </a:xfrm>
            <a:prstGeom prst="rect">
              <a:avLst/>
            </a:prstGeom>
            <a:grpFill/>
            <a:ln>
              <a:solidFill>
                <a:srgbClr val="2D12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73CCD59-78C2-4243-97E4-261D697168D4}"/>
                </a:ext>
              </a:extLst>
            </p:cNvPr>
            <p:cNvSpPr txBox="1"/>
            <p:nvPr/>
          </p:nvSpPr>
          <p:spPr>
            <a:xfrm>
              <a:off x="256614" y="587442"/>
              <a:ext cx="3782489" cy="212365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TEN INCONVENIENTTRUTHS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581DC31-37EF-48AE-8E5C-AB60C6A5096D}"/>
              </a:ext>
            </a:extLst>
          </p:cNvPr>
          <p:cNvSpPr txBox="1"/>
          <p:nvPr/>
        </p:nvSpPr>
        <p:spPr>
          <a:xfrm>
            <a:off x="4871181" y="2043077"/>
            <a:ext cx="732081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/>
              <a:t>CAN WE HANDLE THE TRUTH?</a:t>
            </a:r>
            <a:endParaRPr lang="en-US" sz="166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835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632</TotalTime>
  <Words>441</Words>
  <Application>Microsoft Office PowerPoint</Application>
  <PresentationFormat>Widescreen</PresentationFormat>
  <Paragraphs>81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The Seven-Fold Spirit of God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Seven-Fold Spirit of God</dc:title>
  <dc:creator>Douglas Martin</dc:creator>
  <cp:lastModifiedBy>Douglas Martin</cp:lastModifiedBy>
  <cp:revision>64</cp:revision>
  <cp:lastPrinted>2019-04-07T14:09:25Z</cp:lastPrinted>
  <dcterms:created xsi:type="dcterms:W3CDTF">2019-02-03T14:01:23Z</dcterms:created>
  <dcterms:modified xsi:type="dcterms:W3CDTF">2019-05-19T13:13:54Z</dcterms:modified>
</cp:coreProperties>
</file>