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4" r:id="rId3"/>
    <p:sldId id="324" r:id="rId4"/>
    <p:sldId id="372" r:id="rId5"/>
    <p:sldId id="373" r:id="rId6"/>
    <p:sldId id="374" r:id="rId7"/>
    <p:sldId id="305" r:id="rId8"/>
    <p:sldId id="331" r:id="rId9"/>
    <p:sldId id="354" r:id="rId10"/>
    <p:sldId id="355" r:id="rId11"/>
    <p:sldId id="377" r:id="rId12"/>
    <p:sldId id="379" r:id="rId13"/>
    <p:sldId id="380" r:id="rId14"/>
    <p:sldId id="376" r:id="rId15"/>
    <p:sldId id="389" r:id="rId16"/>
    <p:sldId id="381" r:id="rId17"/>
    <p:sldId id="382" r:id="rId18"/>
    <p:sldId id="390" r:id="rId19"/>
    <p:sldId id="383" r:id="rId20"/>
    <p:sldId id="378" r:id="rId21"/>
    <p:sldId id="384" r:id="rId22"/>
    <p:sldId id="385" r:id="rId23"/>
    <p:sldId id="388" r:id="rId24"/>
    <p:sldId id="387" r:id="rId25"/>
    <p:sldId id="386" r:id="rId26"/>
    <p:sldId id="353"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4/7/2019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4/7/2019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096" y="622852"/>
            <a:ext cx="10774017" cy="5702153"/>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834887" y="275050"/>
            <a:ext cx="9144000" cy="3047932"/>
          </a:xfrm>
        </p:spPr>
        <p:txBody>
          <a:bodyPr>
            <a:normAutofit/>
          </a:bodyPr>
          <a:lstStyle/>
          <a:p>
            <a:pPr algn="l"/>
            <a:r>
              <a:rPr lang="en-US" sz="8000" b="1" dirty="0">
                <a:solidFill>
                  <a:srgbClr val="FF9933"/>
                </a:solidFill>
                <a:effectLst>
                  <a:outerShdw blurRad="38100" dist="38100" dir="2700000" algn="tl">
                    <a:srgbClr val="000000">
                      <a:alpha val="43137"/>
                    </a:srgbClr>
                  </a:outerShdw>
                </a:effectLst>
              </a:rPr>
              <a:t>The Seven-Fold</a:t>
            </a:r>
            <a:br>
              <a:rPr lang="en-US" sz="8000" b="1" dirty="0">
                <a:solidFill>
                  <a:srgbClr val="FF9933"/>
                </a:solidFill>
                <a:effectLst>
                  <a:outerShdw blurRad="38100" dist="38100" dir="2700000" algn="tl">
                    <a:srgbClr val="000000">
                      <a:alpha val="43137"/>
                    </a:srgbClr>
                  </a:outerShdw>
                </a:effectLst>
              </a:rPr>
            </a:br>
            <a:r>
              <a:rPr lang="en-US" sz="80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89870"/>
            <a:ext cx="7320819" cy="3785652"/>
          </a:xfrm>
          <a:prstGeom prst="rect">
            <a:avLst/>
          </a:prstGeom>
          <a:noFill/>
        </p:spPr>
        <p:txBody>
          <a:bodyPr wrap="square" rtlCol="0">
            <a:spAutoFit/>
          </a:bodyPr>
          <a:lstStyle/>
          <a:p>
            <a:r>
              <a:rPr lang="en-US" sz="6000" dirty="0">
                <a:solidFill>
                  <a:srgbClr val="000000"/>
                </a:solidFill>
              </a:rPr>
              <a:t>THE WISDOM OF GOD CANNOT BE FOUND FROM THE HUMAN POSITION</a:t>
            </a:r>
            <a:endParaRPr lang="en-US" sz="6000" b="1" dirty="0">
              <a:solidFill>
                <a:srgbClr val="000000"/>
              </a:solidFill>
            </a:endParaRPr>
          </a:p>
        </p:txBody>
      </p:sp>
    </p:spTree>
    <p:extLst>
      <p:ext uri="{BB962C8B-B14F-4D97-AF65-F5344CB8AC3E}">
        <p14:creationId xmlns:p14="http://schemas.microsoft.com/office/powerpoint/2010/main" val="4158274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THE AMAZING WAYS OF GOD</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535900"/>
            <a:ext cx="7175045" cy="5447645"/>
          </a:xfrm>
          <a:prstGeom prst="rect">
            <a:avLst/>
          </a:prstGeom>
          <a:noFill/>
        </p:spPr>
        <p:txBody>
          <a:bodyPr wrap="square" rtlCol="0">
            <a:spAutoFit/>
          </a:bodyPr>
          <a:lstStyle/>
          <a:p>
            <a:r>
              <a:rPr lang="en-US" sz="4400" dirty="0"/>
              <a:t>He made known his </a:t>
            </a:r>
            <a:r>
              <a:rPr lang="en-US" sz="4400" u="sng" dirty="0"/>
              <a:t>ways</a:t>
            </a:r>
            <a:r>
              <a:rPr lang="en-US" sz="4400" dirty="0"/>
              <a:t> to Moses, his </a:t>
            </a:r>
            <a:r>
              <a:rPr lang="en-US" sz="4400" u="sng" dirty="0"/>
              <a:t>deeds</a:t>
            </a:r>
            <a:r>
              <a:rPr lang="en-US" sz="4400" dirty="0"/>
              <a:t> to the people of Israel:</a:t>
            </a:r>
          </a:p>
          <a:p>
            <a:endParaRPr lang="en-US" sz="4400" dirty="0"/>
          </a:p>
          <a:p>
            <a:r>
              <a:rPr lang="en-US" sz="4400" dirty="0"/>
              <a:t>The Lord is compassionate and gracious, slow to anger, abounding in love.</a:t>
            </a:r>
            <a:r>
              <a:rPr lang="en-US" sz="1600" i="1" dirty="0"/>
              <a:t>	</a:t>
            </a:r>
            <a:r>
              <a:rPr lang="en-US" sz="2000" i="1" dirty="0"/>
              <a:t>			</a:t>
            </a:r>
          </a:p>
          <a:p>
            <a:r>
              <a:rPr lang="en-US" sz="2000" i="1" dirty="0"/>
              <a:t>					Psalm 103:7,8</a:t>
            </a:r>
          </a:p>
        </p:txBody>
      </p:sp>
    </p:spTree>
    <p:extLst>
      <p:ext uri="{BB962C8B-B14F-4D97-AF65-F5344CB8AC3E}">
        <p14:creationId xmlns:p14="http://schemas.microsoft.com/office/powerpoint/2010/main" val="161986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89870"/>
            <a:ext cx="7320819" cy="4708981"/>
          </a:xfrm>
          <a:prstGeom prst="rect">
            <a:avLst/>
          </a:prstGeom>
          <a:noFill/>
        </p:spPr>
        <p:txBody>
          <a:bodyPr wrap="square" rtlCol="0">
            <a:spAutoFit/>
          </a:bodyPr>
          <a:lstStyle/>
          <a:p>
            <a:r>
              <a:rPr lang="en-US" sz="6000" dirty="0">
                <a:solidFill>
                  <a:srgbClr val="000000"/>
                </a:solidFill>
              </a:rPr>
              <a:t>FEW HAVE DISCOVERED WISDOM </a:t>
            </a:r>
          </a:p>
          <a:p>
            <a:endParaRPr lang="en-US" sz="6000" dirty="0">
              <a:solidFill>
                <a:srgbClr val="000000"/>
              </a:solidFill>
            </a:endParaRPr>
          </a:p>
          <a:p>
            <a:r>
              <a:rPr lang="en-US" sz="6000" dirty="0">
                <a:solidFill>
                  <a:srgbClr val="000000"/>
                </a:solidFill>
              </a:rPr>
              <a:t>MULTITUDES HAVE ENJOYED ITS BENEFITS</a:t>
            </a:r>
            <a:endParaRPr lang="en-US" sz="6000" b="1" dirty="0">
              <a:solidFill>
                <a:srgbClr val="000000"/>
              </a:solidFill>
            </a:endParaRPr>
          </a:p>
        </p:txBody>
      </p:sp>
    </p:spTree>
    <p:extLst>
      <p:ext uri="{BB962C8B-B14F-4D97-AF65-F5344CB8AC3E}">
        <p14:creationId xmlns:p14="http://schemas.microsoft.com/office/powerpoint/2010/main" val="2489792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89870"/>
            <a:ext cx="7320819" cy="5262979"/>
          </a:xfrm>
          <a:prstGeom prst="rect">
            <a:avLst/>
          </a:prstGeom>
          <a:noFill/>
        </p:spPr>
        <p:txBody>
          <a:bodyPr wrap="square" rtlCol="0">
            <a:spAutoFit/>
          </a:bodyPr>
          <a:lstStyle/>
          <a:p>
            <a:r>
              <a:rPr lang="en-US" sz="4800" b="1" dirty="0">
                <a:solidFill>
                  <a:srgbClr val="000000"/>
                </a:solidFill>
              </a:rPr>
              <a:t>Enoch – walked w God</a:t>
            </a:r>
          </a:p>
          <a:p>
            <a:r>
              <a:rPr lang="en-US" sz="4800" b="1" dirty="0">
                <a:solidFill>
                  <a:srgbClr val="000000"/>
                </a:solidFill>
              </a:rPr>
              <a:t>Noah-received instruction</a:t>
            </a:r>
          </a:p>
          <a:p>
            <a:r>
              <a:rPr lang="en-US" sz="4800" b="1" dirty="0">
                <a:solidFill>
                  <a:srgbClr val="000000"/>
                </a:solidFill>
              </a:rPr>
              <a:t>Abraham-went to a land</a:t>
            </a:r>
          </a:p>
          <a:p>
            <a:r>
              <a:rPr lang="en-US" sz="4800" b="1" dirty="0">
                <a:solidFill>
                  <a:srgbClr val="000000"/>
                </a:solidFill>
              </a:rPr>
              <a:t>Moses – face to face friend</a:t>
            </a:r>
          </a:p>
          <a:p>
            <a:r>
              <a:rPr lang="en-US" sz="4800" b="1" dirty="0">
                <a:solidFill>
                  <a:srgbClr val="000000"/>
                </a:solidFill>
              </a:rPr>
              <a:t>David – knew His presence</a:t>
            </a:r>
          </a:p>
          <a:p>
            <a:r>
              <a:rPr lang="en-US" sz="4800" b="1" dirty="0">
                <a:solidFill>
                  <a:srgbClr val="000000"/>
                </a:solidFill>
              </a:rPr>
              <a:t>Solomon – asked for it</a:t>
            </a:r>
          </a:p>
          <a:p>
            <a:r>
              <a:rPr lang="en-US" sz="4800" b="1" dirty="0">
                <a:solidFill>
                  <a:srgbClr val="000000"/>
                </a:solidFill>
              </a:rPr>
              <a:t>Jesus – received fullness</a:t>
            </a:r>
            <a:endParaRPr lang="en-US" sz="19900" b="1" dirty="0">
              <a:solidFill>
                <a:srgbClr val="000000"/>
              </a:solidFill>
            </a:endParaRPr>
          </a:p>
        </p:txBody>
      </p:sp>
    </p:spTree>
    <p:extLst>
      <p:ext uri="{BB962C8B-B14F-4D97-AF65-F5344CB8AC3E}">
        <p14:creationId xmlns:p14="http://schemas.microsoft.com/office/powerpoint/2010/main" val="2629970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THE AMAZING WAYS OF GOD</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535900"/>
            <a:ext cx="7175045" cy="5786199"/>
          </a:xfrm>
          <a:prstGeom prst="rect">
            <a:avLst/>
          </a:prstGeom>
          <a:noFill/>
        </p:spPr>
        <p:txBody>
          <a:bodyPr wrap="square" rtlCol="0">
            <a:spAutoFit/>
          </a:bodyPr>
          <a:lstStyle/>
          <a:p>
            <a:r>
              <a:rPr lang="en-US" sz="6600" dirty="0"/>
              <a:t>For God has bound everyone over to disobedience so that he may have mercy on them all.</a:t>
            </a:r>
            <a:r>
              <a:rPr lang="en-US" sz="1600" i="1" dirty="0"/>
              <a:t>	</a:t>
            </a:r>
            <a:r>
              <a:rPr lang="en-US" sz="2000" i="1" dirty="0"/>
              <a:t>			</a:t>
            </a:r>
          </a:p>
          <a:p>
            <a:r>
              <a:rPr lang="en-US" sz="2000" i="1" dirty="0"/>
              <a:t>					Romans 11:32</a:t>
            </a:r>
          </a:p>
        </p:txBody>
      </p:sp>
    </p:spTree>
    <p:extLst>
      <p:ext uri="{BB962C8B-B14F-4D97-AF65-F5344CB8AC3E}">
        <p14:creationId xmlns:p14="http://schemas.microsoft.com/office/powerpoint/2010/main" val="634763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THE AMAZING WAYS OF GOD</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0"/>
            <a:ext cx="7591693" cy="6801862"/>
          </a:xfrm>
          <a:prstGeom prst="rect">
            <a:avLst/>
          </a:prstGeom>
          <a:noFill/>
        </p:spPr>
        <p:txBody>
          <a:bodyPr wrap="square" rtlCol="0">
            <a:spAutoFit/>
          </a:bodyPr>
          <a:lstStyle/>
          <a:p>
            <a:r>
              <a:rPr lang="en-US" sz="3200" dirty="0"/>
              <a:t>For the message of the cross is foolishness to those who are perishing, but to us who are being saved it is the power of God.  For it is written: "I will destroy the wisdom of the wise; the intelligence of the intelligent I will frustrate." Where is the wise man? Where is the scholar? Where is the philosopher of this age? Has not God made foolish the wisdom of the world?  For since in the wisdom of God the world through its wisdom did not know him, God was pleased through the foolishness of what was preached to save those who believe.</a:t>
            </a:r>
            <a:r>
              <a:rPr lang="en-US" sz="600" i="1" dirty="0"/>
              <a:t>	</a:t>
            </a:r>
            <a:r>
              <a:rPr lang="en-US" sz="2000" i="1" dirty="0"/>
              <a:t>	</a:t>
            </a:r>
          </a:p>
          <a:p>
            <a:r>
              <a:rPr lang="en-US" sz="2000" i="1" dirty="0"/>
              <a:t>					1 Cor 1:18-21</a:t>
            </a:r>
          </a:p>
        </p:txBody>
      </p:sp>
    </p:spTree>
    <p:extLst>
      <p:ext uri="{BB962C8B-B14F-4D97-AF65-F5344CB8AC3E}">
        <p14:creationId xmlns:p14="http://schemas.microsoft.com/office/powerpoint/2010/main" val="1245775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71181" y="1169653"/>
            <a:ext cx="7320819" cy="3785652"/>
          </a:xfrm>
          <a:prstGeom prst="rect">
            <a:avLst/>
          </a:prstGeom>
          <a:noFill/>
        </p:spPr>
        <p:txBody>
          <a:bodyPr wrap="square" rtlCol="0">
            <a:spAutoFit/>
          </a:bodyPr>
          <a:lstStyle/>
          <a:p>
            <a:r>
              <a:rPr lang="en-US" sz="6000" dirty="0">
                <a:solidFill>
                  <a:srgbClr val="000000"/>
                </a:solidFill>
              </a:rPr>
              <a:t>GOD’S WISDOM APPEARS TO BE UPSIDE-DOWN AND BACKWARD</a:t>
            </a:r>
            <a:endParaRPr lang="en-US" sz="6000" b="1" dirty="0">
              <a:solidFill>
                <a:srgbClr val="000000"/>
              </a:solidFill>
            </a:endParaRPr>
          </a:p>
        </p:txBody>
      </p:sp>
    </p:spTree>
    <p:extLst>
      <p:ext uri="{BB962C8B-B14F-4D97-AF65-F5344CB8AC3E}">
        <p14:creationId xmlns:p14="http://schemas.microsoft.com/office/powerpoint/2010/main" val="2164309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74345"/>
            <a:ext cx="7699513" cy="5909310"/>
          </a:xfrm>
          <a:prstGeom prst="rect">
            <a:avLst/>
          </a:prstGeom>
          <a:noFill/>
        </p:spPr>
        <p:txBody>
          <a:bodyPr wrap="square" rtlCol="0">
            <a:spAutoFit/>
          </a:bodyPr>
          <a:lstStyle/>
          <a:p>
            <a:r>
              <a:rPr lang="en-US" sz="5400" dirty="0">
                <a:solidFill>
                  <a:srgbClr val="000000"/>
                </a:solidFill>
              </a:rPr>
              <a:t>Empty to become full</a:t>
            </a:r>
          </a:p>
          <a:p>
            <a:r>
              <a:rPr lang="en-US" sz="5400" dirty="0">
                <a:solidFill>
                  <a:srgbClr val="000000"/>
                </a:solidFill>
              </a:rPr>
              <a:t>Decrease to increase</a:t>
            </a:r>
          </a:p>
          <a:p>
            <a:r>
              <a:rPr lang="en-US" sz="5400" dirty="0">
                <a:solidFill>
                  <a:srgbClr val="000000"/>
                </a:solidFill>
              </a:rPr>
              <a:t>Less becomes more</a:t>
            </a:r>
          </a:p>
          <a:p>
            <a:r>
              <a:rPr lang="en-US" sz="5400" dirty="0">
                <a:solidFill>
                  <a:srgbClr val="000000"/>
                </a:solidFill>
              </a:rPr>
              <a:t>Ruler of little then much</a:t>
            </a:r>
          </a:p>
          <a:p>
            <a:r>
              <a:rPr lang="en-US" sz="5400" dirty="0">
                <a:solidFill>
                  <a:srgbClr val="000000"/>
                </a:solidFill>
              </a:rPr>
              <a:t>Small beginnings</a:t>
            </a:r>
          </a:p>
          <a:p>
            <a:r>
              <a:rPr lang="en-US" sz="5400" dirty="0">
                <a:solidFill>
                  <a:srgbClr val="000000"/>
                </a:solidFill>
              </a:rPr>
              <a:t>Younger leads the elder</a:t>
            </a:r>
          </a:p>
          <a:p>
            <a:r>
              <a:rPr lang="en-US" sz="5400" dirty="0">
                <a:solidFill>
                  <a:srgbClr val="000000"/>
                </a:solidFill>
              </a:rPr>
              <a:t>Foolish instructs the wise</a:t>
            </a:r>
          </a:p>
        </p:txBody>
      </p:sp>
    </p:spTree>
    <p:extLst>
      <p:ext uri="{BB962C8B-B14F-4D97-AF65-F5344CB8AC3E}">
        <p14:creationId xmlns:p14="http://schemas.microsoft.com/office/powerpoint/2010/main" val="690437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74345"/>
            <a:ext cx="7699513" cy="4247317"/>
          </a:xfrm>
          <a:prstGeom prst="rect">
            <a:avLst/>
          </a:prstGeom>
          <a:noFill/>
        </p:spPr>
        <p:txBody>
          <a:bodyPr wrap="square" rtlCol="0">
            <a:spAutoFit/>
          </a:bodyPr>
          <a:lstStyle/>
          <a:p>
            <a:r>
              <a:rPr lang="en-US" sz="5400" dirty="0">
                <a:solidFill>
                  <a:srgbClr val="000000"/>
                </a:solidFill>
              </a:rPr>
              <a:t>The problem is that God does appear upside-down!</a:t>
            </a:r>
          </a:p>
          <a:p>
            <a:r>
              <a:rPr lang="en-US" sz="5400" dirty="0">
                <a:solidFill>
                  <a:srgbClr val="000000"/>
                </a:solidFill>
              </a:rPr>
              <a:t> </a:t>
            </a:r>
          </a:p>
          <a:p>
            <a:r>
              <a:rPr lang="en-US" sz="5400" dirty="0">
                <a:solidFill>
                  <a:srgbClr val="000000"/>
                </a:solidFill>
              </a:rPr>
              <a:t>But HE HAS NEVER MOVED WE HAVE!</a:t>
            </a:r>
          </a:p>
        </p:txBody>
      </p:sp>
    </p:spTree>
    <p:extLst>
      <p:ext uri="{BB962C8B-B14F-4D97-AF65-F5344CB8AC3E}">
        <p14:creationId xmlns:p14="http://schemas.microsoft.com/office/powerpoint/2010/main" val="1352823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674792"/>
            <a:ext cx="7699513" cy="5078313"/>
          </a:xfrm>
          <a:prstGeom prst="rect">
            <a:avLst/>
          </a:prstGeom>
          <a:noFill/>
        </p:spPr>
        <p:txBody>
          <a:bodyPr wrap="square" rtlCol="0">
            <a:spAutoFit/>
          </a:bodyPr>
          <a:lstStyle/>
          <a:p>
            <a:r>
              <a:rPr lang="en-US" sz="5400" dirty="0">
                <a:solidFill>
                  <a:srgbClr val="000000"/>
                </a:solidFill>
              </a:rPr>
              <a:t>God’s entire plan for man was to thoroughly expose him as guilty so that he could thoroughly redeem him and exalt him back to his intended place.</a:t>
            </a:r>
          </a:p>
        </p:txBody>
      </p:sp>
    </p:spTree>
    <p:extLst>
      <p:ext uri="{BB962C8B-B14F-4D97-AF65-F5344CB8AC3E}">
        <p14:creationId xmlns:p14="http://schemas.microsoft.com/office/powerpoint/2010/main" val="3780535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FROM BELOW TO ABOVE</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320515"/>
            <a:ext cx="7175045" cy="6124754"/>
          </a:xfrm>
          <a:prstGeom prst="rect">
            <a:avLst/>
          </a:prstGeom>
          <a:noFill/>
        </p:spPr>
        <p:txBody>
          <a:bodyPr wrap="square" rtlCol="0">
            <a:spAutoFit/>
          </a:bodyPr>
          <a:lstStyle/>
          <a:p>
            <a:r>
              <a:rPr lang="en-US" sz="3600" b="1" dirty="0" err="1"/>
              <a:t>wis·dom</a:t>
            </a:r>
            <a:endParaRPr lang="en-US" sz="3600" b="1" dirty="0"/>
          </a:p>
          <a:p>
            <a:r>
              <a:rPr lang="en-US" dirty="0"/>
              <a:t>/ˈ</a:t>
            </a:r>
            <a:r>
              <a:rPr lang="en-US" dirty="0" err="1"/>
              <a:t>wizdəm</a:t>
            </a:r>
            <a:r>
              <a:rPr lang="en-US" dirty="0"/>
              <a:t>/   noun</a:t>
            </a:r>
          </a:p>
          <a:p>
            <a:endParaRPr lang="en-US" dirty="0"/>
          </a:p>
          <a:p>
            <a:r>
              <a:rPr lang="en-US" sz="3200" b="1" dirty="0"/>
              <a:t>the body of knowledge and principles that develops within a specified society or period.</a:t>
            </a:r>
          </a:p>
          <a:p>
            <a:endParaRPr lang="en-US" sz="3200" b="1" dirty="0"/>
          </a:p>
          <a:p>
            <a:r>
              <a:rPr lang="en-US" sz="3200" dirty="0"/>
              <a:t>“the way things are done in God’s culture"</a:t>
            </a:r>
          </a:p>
          <a:p>
            <a:endParaRPr lang="en-US" sz="3200" b="1" dirty="0"/>
          </a:p>
          <a:p>
            <a:r>
              <a:rPr lang="en-US" sz="3200" b="1" dirty="0"/>
              <a:t>synonyms</a:t>
            </a:r>
            <a:r>
              <a:rPr lang="en-US" sz="3200" dirty="0"/>
              <a:t>:	knowledge of the Lord, learning God’s ways, study to shew yourself approved, love of what is true; </a:t>
            </a:r>
          </a:p>
          <a:p>
            <a:r>
              <a:rPr lang="en-US" sz="3200" dirty="0"/>
              <a:t>"the wisdom of God"</a:t>
            </a:r>
          </a:p>
        </p:txBody>
      </p:sp>
    </p:spTree>
    <p:extLst>
      <p:ext uri="{BB962C8B-B14F-4D97-AF65-F5344CB8AC3E}">
        <p14:creationId xmlns:p14="http://schemas.microsoft.com/office/powerpoint/2010/main" val="97011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THE AMAZING WAYS OF GOD</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89" y="0"/>
            <a:ext cx="7591693" cy="6986528"/>
          </a:xfrm>
          <a:prstGeom prst="rect">
            <a:avLst/>
          </a:prstGeom>
          <a:noFill/>
        </p:spPr>
        <p:txBody>
          <a:bodyPr wrap="square" rtlCol="0">
            <a:spAutoFit/>
          </a:bodyPr>
          <a:lstStyle/>
          <a:p>
            <a:r>
              <a:rPr lang="en-US" sz="3200" dirty="0"/>
              <a:t>“Do not let your hearts be troubled. You believe in God; believe also in me.  My Father’s house has many rooms; if that were not so, would I have told you that I am going there to prepare a place for you? And if I go and prepare a place for you, I will come back and take you to be with me that you also may be where I am. You know the way to the place where I am going.” Thomas said to him, “Lord, we don’t know where you are going, so </a:t>
            </a:r>
            <a:r>
              <a:rPr lang="en-US" sz="3200" i="1" u="sng" dirty="0"/>
              <a:t>how can we know the way</a:t>
            </a:r>
            <a:r>
              <a:rPr lang="en-US" sz="3200" dirty="0"/>
              <a:t>?” Jesus answered, “</a:t>
            </a:r>
            <a:r>
              <a:rPr lang="en-US" sz="3200" u="sng" dirty="0"/>
              <a:t>I am the way</a:t>
            </a:r>
            <a:r>
              <a:rPr lang="en-US" sz="3200" dirty="0"/>
              <a:t> and the truth and the life. No one comes to the Father except through me.</a:t>
            </a:r>
            <a:r>
              <a:rPr lang="en-US" sz="1600" i="1" dirty="0"/>
              <a:t>	</a:t>
            </a:r>
            <a:r>
              <a:rPr lang="en-US" sz="2000" i="1" dirty="0"/>
              <a:t>			John 14:1-6</a:t>
            </a:r>
          </a:p>
        </p:txBody>
      </p:sp>
    </p:spTree>
    <p:extLst>
      <p:ext uri="{BB962C8B-B14F-4D97-AF65-F5344CB8AC3E}">
        <p14:creationId xmlns:p14="http://schemas.microsoft.com/office/powerpoint/2010/main" val="2689496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1812244"/>
            <a:ext cx="7699513" cy="2585323"/>
          </a:xfrm>
          <a:prstGeom prst="rect">
            <a:avLst/>
          </a:prstGeom>
          <a:noFill/>
        </p:spPr>
        <p:txBody>
          <a:bodyPr wrap="square" rtlCol="0">
            <a:spAutoFit/>
          </a:bodyPr>
          <a:lstStyle/>
          <a:p>
            <a:r>
              <a:rPr lang="en-US" sz="5400" dirty="0">
                <a:solidFill>
                  <a:srgbClr val="000000"/>
                </a:solidFill>
              </a:rPr>
              <a:t>GOD’S WAYS WERE PACKED INTO A HUMAN BEING</a:t>
            </a:r>
          </a:p>
        </p:txBody>
      </p:sp>
    </p:spTree>
    <p:extLst>
      <p:ext uri="{BB962C8B-B14F-4D97-AF65-F5344CB8AC3E}">
        <p14:creationId xmlns:p14="http://schemas.microsoft.com/office/powerpoint/2010/main" val="2818807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7" y="1812244"/>
            <a:ext cx="7014006" cy="3416320"/>
          </a:xfrm>
          <a:prstGeom prst="rect">
            <a:avLst/>
          </a:prstGeom>
          <a:noFill/>
        </p:spPr>
        <p:txBody>
          <a:bodyPr wrap="square" rtlCol="0">
            <a:spAutoFit/>
          </a:bodyPr>
          <a:lstStyle/>
          <a:p>
            <a:r>
              <a:rPr lang="en-US" sz="5400" dirty="0">
                <a:solidFill>
                  <a:srgbClr val="000000"/>
                </a:solidFill>
              </a:rPr>
              <a:t>Jesus is the wisdom of God in a form we can handle, understand, and receive</a:t>
            </a:r>
          </a:p>
        </p:txBody>
      </p:sp>
    </p:spTree>
    <p:extLst>
      <p:ext uri="{BB962C8B-B14F-4D97-AF65-F5344CB8AC3E}">
        <p14:creationId xmlns:p14="http://schemas.microsoft.com/office/powerpoint/2010/main" val="2569365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7" y="1812244"/>
            <a:ext cx="7014006" cy="1754326"/>
          </a:xfrm>
          <a:prstGeom prst="rect">
            <a:avLst/>
          </a:prstGeom>
          <a:noFill/>
        </p:spPr>
        <p:txBody>
          <a:bodyPr wrap="square" rtlCol="0">
            <a:spAutoFit/>
          </a:bodyPr>
          <a:lstStyle/>
          <a:p>
            <a:r>
              <a:rPr lang="en-US" sz="5400" dirty="0">
                <a:solidFill>
                  <a:srgbClr val="000000"/>
                </a:solidFill>
              </a:rPr>
              <a:t>We still need some help getting there…</a:t>
            </a:r>
          </a:p>
        </p:txBody>
      </p:sp>
    </p:spTree>
    <p:extLst>
      <p:ext uri="{BB962C8B-B14F-4D97-AF65-F5344CB8AC3E}">
        <p14:creationId xmlns:p14="http://schemas.microsoft.com/office/powerpoint/2010/main" val="3061542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THE AMAZING WAYS OF GOD</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02321" y="1325218"/>
            <a:ext cx="7591693" cy="4462760"/>
          </a:xfrm>
          <a:prstGeom prst="rect">
            <a:avLst/>
          </a:prstGeom>
          <a:noFill/>
        </p:spPr>
        <p:txBody>
          <a:bodyPr wrap="square" rtlCol="0">
            <a:spAutoFit/>
          </a:bodyPr>
          <a:lstStyle/>
          <a:p>
            <a:r>
              <a:rPr lang="en-US" sz="4400" dirty="0"/>
              <a:t>I keep asking that the God of our Lord Jesus Christ, the glorious Father, may give you the Spirit of wisdom and revelation, so that you may know him better.</a:t>
            </a:r>
            <a:r>
              <a:rPr lang="en-US" sz="1600" i="1" dirty="0"/>
              <a:t>	</a:t>
            </a:r>
            <a:r>
              <a:rPr lang="en-US" sz="2000" i="1" dirty="0"/>
              <a:t>								Ephesians 1:17</a:t>
            </a:r>
          </a:p>
        </p:txBody>
      </p:sp>
    </p:spTree>
    <p:extLst>
      <p:ext uri="{BB962C8B-B14F-4D97-AF65-F5344CB8AC3E}">
        <p14:creationId xmlns:p14="http://schemas.microsoft.com/office/powerpoint/2010/main" val="1526402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#5</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2487" y="0"/>
            <a:ext cx="7699513" cy="6740307"/>
          </a:xfrm>
          <a:prstGeom prst="rect">
            <a:avLst/>
          </a:prstGeom>
          <a:noFill/>
        </p:spPr>
        <p:txBody>
          <a:bodyPr wrap="square" rtlCol="0">
            <a:spAutoFit/>
          </a:bodyPr>
          <a:lstStyle/>
          <a:p>
            <a:r>
              <a:rPr lang="en-US" sz="5400" dirty="0">
                <a:solidFill>
                  <a:srgbClr val="000000"/>
                </a:solidFill>
              </a:rPr>
              <a:t>THE SPIRIT OF WISDOM </a:t>
            </a:r>
            <a:r>
              <a:rPr lang="en-US" sz="5400" u="sng" dirty="0">
                <a:solidFill>
                  <a:srgbClr val="000000"/>
                </a:solidFill>
              </a:rPr>
              <a:t>REVEALS</a:t>
            </a:r>
            <a:r>
              <a:rPr lang="en-US" sz="5400" dirty="0">
                <a:solidFill>
                  <a:srgbClr val="000000"/>
                </a:solidFill>
              </a:rPr>
              <a:t> JESUS :</a:t>
            </a:r>
          </a:p>
          <a:p>
            <a:endParaRPr lang="en-US" sz="5400" dirty="0">
              <a:solidFill>
                <a:srgbClr val="000000"/>
              </a:solidFill>
            </a:endParaRPr>
          </a:p>
          <a:p>
            <a:pPr algn="ctr"/>
            <a:r>
              <a:rPr lang="en-US" sz="5400" dirty="0">
                <a:solidFill>
                  <a:srgbClr val="000000"/>
                </a:solidFill>
              </a:rPr>
              <a:t>TO</a:t>
            </a:r>
          </a:p>
          <a:p>
            <a:pPr algn="ctr"/>
            <a:r>
              <a:rPr lang="en-US" sz="5400" dirty="0">
                <a:solidFill>
                  <a:srgbClr val="000000"/>
                </a:solidFill>
              </a:rPr>
              <a:t>IN &amp;</a:t>
            </a:r>
          </a:p>
          <a:p>
            <a:pPr algn="ctr"/>
            <a:r>
              <a:rPr lang="en-US" sz="5400" dirty="0">
                <a:solidFill>
                  <a:srgbClr val="000000"/>
                </a:solidFill>
              </a:rPr>
              <a:t>THROUGH </a:t>
            </a:r>
          </a:p>
          <a:p>
            <a:pPr algn="ctr"/>
            <a:endParaRPr lang="en-US" sz="5400" dirty="0">
              <a:solidFill>
                <a:srgbClr val="000000"/>
              </a:solidFill>
            </a:endParaRPr>
          </a:p>
          <a:p>
            <a:pPr algn="ctr"/>
            <a:r>
              <a:rPr lang="en-US" sz="5400" dirty="0">
                <a:solidFill>
                  <a:srgbClr val="000000"/>
                </a:solidFill>
              </a:rPr>
              <a:t>US</a:t>
            </a:r>
          </a:p>
        </p:txBody>
      </p:sp>
    </p:spTree>
    <p:extLst>
      <p:ext uri="{BB962C8B-B14F-4D97-AF65-F5344CB8AC3E}">
        <p14:creationId xmlns:p14="http://schemas.microsoft.com/office/powerpoint/2010/main" val="2256245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89400"/>
              <a:ext cx="3485321"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THE AMAZING WAYS OF GOD</a:t>
              </a:r>
            </a:p>
          </p:txBody>
        </p:sp>
      </p:grpSp>
      <p:sp>
        <p:nvSpPr>
          <p:cNvPr id="2" name="TextBox 1">
            <a:extLst>
              <a:ext uri="{FF2B5EF4-FFF2-40B4-BE49-F238E27FC236}">
                <a16:creationId xmlns:a16="http://schemas.microsoft.com/office/drawing/2014/main" id="{AC6605D7-4173-4A5D-98C4-000A44DEB7AC}"/>
              </a:ext>
            </a:extLst>
          </p:cNvPr>
          <p:cNvSpPr txBox="1"/>
          <p:nvPr/>
        </p:nvSpPr>
        <p:spPr>
          <a:xfrm>
            <a:off x="4492488" y="973954"/>
            <a:ext cx="7566991" cy="5016758"/>
          </a:xfrm>
          <a:prstGeom prst="rect">
            <a:avLst/>
          </a:prstGeom>
          <a:noFill/>
        </p:spPr>
        <p:txBody>
          <a:bodyPr wrap="square" rtlCol="0">
            <a:spAutoFit/>
          </a:bodyPr>
          <a:lstStyle/>
          <a:p>
            <a:pPr marL="914400" indent="-914400">
              <a:buAutoNum type="arabicPeriod"/>
            </a:pPr>
            <a:r>
              <a:rPr lang="en-US" sz="4000" dirty="0"/>
              <a:t>… beyond our resources &amp; ways</a:t>
            </a:r>
          </a:p>
          <a:p>
            <a:pPr marL="914400" indent="-914400">
              <a:buAutoNum type="arabicPeriod"/>
            </a:pPr>
            <a:r>
              <a:rPr lang="en-US" sz="4000" dirty="0"/>
              <a:t>… come from receiving</a:t>
            </a:r>
          </a:p>
          <a:p>
            <a:pPr marL="914400" indent="-914400">
              <a:buAutoNum type="arabicPeriod"/>
            </a:pPr>
            <a:r>
              <a:rPr lang="en-US" sz="4000" dirty="0"/>
              <a:t>…seem upside down and backward</a:t>
            </a:r>
          </a:p>
          <a:p>
            <a:pPr marL="914400" indent="-914400">
              <a:buAutoNum type="arabicPeriod"/>
            </a:pPr>
            <a:r>
              <a:rPr lang="en-US" sz="4000" dirty="0"/>
              <a:t>…have been made flesh</a:t>
            </a:r>
          </a:p>
          <a:p>
            <a:pPr marL="914400" indent="-914400">
              <a:buAutoNum type="arabicPeriod"/>
            </a:pPr>
            <a:r>
              <a:rPr lang="en-US" sz="4000" dirty="0"/>
              <a:t>…require revelation by the Spirit</a:t>
            </a:r>
            <a:endParaRPr lang="en-US" sz="3200" dirty="0"/>
          </a:p>
        </p:txBody>
      </p:sp>
    </p:spTree>
    <p:extLst>
      <p:ext uri="{BB962C8B-B14F-4D97-AF65-F5344CB8AC3E}">
        <p14:creationId xmlns:p14="http://schemas.microsoft.com/office/powerpoint/2010/main" val="3262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51182" y="753719"/>
              <a:ext cx="3485321" cy="2123658"/>
            </a:xfrm>
            <a:prstGeom prst="rect">
              <a:avLst/>
            </a:prstGeom>
            <a:grpFill/>
          </p:spPr>
          <p:txBody>
            <a:bodyPr wrap="square" rtlCol="0">
              <a:spAutoFit/>
            </a:bodyPr>
            <a:lstStyle/>
            <a:p>
              <a:pPr algn="ctr"/>
              <a:r>
                <a:rPr lang="en-US" sz="4400" dirty="0">
                  <a:solidFill>
                    <a:srgbClr val="FF9933"/>
                  </a:solidFill>
                </a:rPr>
                <a:t>WISDOM:</a:t>
              </a:r>
            </a:p>
            <a:p>
              <a:pPr algn="ctr"/>
              <a:r>
                <a:rPr lang="en-US" sz="4400" dirty="0">
                  <a:solidFill>
                    <a:srgbClr val="FF9933"/>
                  </a:solidFill>
                </a:rPr>
                <a:t>OFF TO A GOOD START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97287" y="335845"/>
            <a:ext cx="6989515" cy="6186309"/>
          </a:xfrm>
          <a:prstGeom prst="rect">
            <a:avLst/>
          </a:prstGeom>
          <a:noFill/>
        </p:spPr>
        <p:txBody>
          <a:bodyPr wrap="square" rtlCol="0">
            <a:spAutoFit/>
          </a:bodyPr>
          <a:lstStyle/>
          <a:p>
            <a:r>
              <a:rPr lang="en-US" sz="6600" b="1" dirty="0"/>
              <a:t>WISDOM puts us in the right frame of mind to walk in the culture of Heaven and handle God’s resources.</a:t>
            </a:r>
            <a:endParaRPr lang="en-US" sz="5400" dirty="0"/>
          </a:p>
        </p:txBody>
      </p:sp>
    </p:spTree>
    <p:extLst>
      <p:ext uri="{BB962C8B-B14F-4D97-AF65-F5344CB8AC3E}">
        <p14:creationId xmlns:p14="http://schemas.microsoft.com/office/powerpoint/2010/main" val="424197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WISDOM</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166404"/>
            <a:ext cx="7320819" cy="5432256"/>
          </a:xfrm>
          <a:prstGeom prst="rect">
            <a:avLst/>
          </a:prstGeom>
          <a:noFill/>
        </p:spPr>
        <p:txBody>
          <a:bodyPr wrap="square" rtlCol="0">
            <a:spAutoFit/>
          </a:bodyPr>
          <a:lstStyle/>
          <a:p>
            <a:r>
              <a:rPr lang="en-US" sz="11500" dirty="0" err="1">
                <a:solidFill>
                  <a:srgbClr val="000000"/>
                </a:solidFill>
              </a:rPr>
              <a:t>WISDOM</a:t>
            </a:r>
            <a:r>
              <a:rPr lang="en-US" sz="2800" dirty="0" err="1">
                <a:solidFill>
                  <a:srgbClr val="000000"/>
                </a:solidFill>
              </a:rPr>
              <a:t>from</a:t>
            </a:r>
            <a:r>
              <a:rPr lang="en-US" sz="2800" dirty="0">
                <a:solidFill>
                  <a:srgbClr val="000000"/>
                </a:solidFill>
              </a:rPr>
              <a:t> below</a:t>
            </a:r>
            <a:endParaRPr lang="en-US" sz="11500" dirty="0">
              <a:solidFill>
                <a:srgbClr val="000000"/>
              </a:solidFill>
            </a:endParaRPr>
          </a:p>
          <a:p>
            <a:endParaRPr lang="en-US" sz="1600" dirty="0">
              <a:solidFill>
                <a:srgbClr val="000000"/>
              </a:solidFill>
            </a:endParaRPr>
          </a:p>
          <a:p>
            <a:r>
              <a:rPr lang="en-US" sz="6000" dirty="0">
                <a:solidFill>
                  <a:srgbClr val="000000"/>
                </a:solidFill>
              </a:rPr>
              <a:t>A song of TWO notes</a:t>
            </a:r>
          </a:p>
          <a:p>
            <a:endParaRPr lang="en-US" sz="3600" dirty="0">
              <a:solidFill>
                <a:srgbClr val="000000"/>
              </a:solidFill>
            </a:endParaRPr>
          </a:p>
          <a:p>
            <a:r>
              <a:rPr lang="en-US" sz="6000" b="1" dirty="0"/>
              <a:t>Bitter Envy</a:t>
            </a:r>
          </a:p>
          <a:p>
            <a:r>
              <a:rPr lang="en-US" sz="6000" b="1" dirty="0">
                <a:solidFill>
                  <a:srgbClr val="000000"/>
                </a:solidFill>
              </a:rPr>
              <a:t>Selfish Ambition</a:t>
            </a:r>
            <a:endParaRPr lang="en-US" sz="3200" b="1" dirty="0"/>
          </a:p>
        </p:txBody>
      </p:sp>
    </p:spTree>
    <p:extLst>
      <p:ext uri="{BB962C8B-B14F-4D97-AF65-F5344CB8AC3E}">
        <p14:creationId xmlns:p14="http://schemas.microsoft.com/office/powerpoint/2010/main" val="209760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20073"/>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465983" y="297766"/>
            <a:ext cx="7573617" cy="5832366"/>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below</a:t>
            </a:r>
            <a:endParaRPr lang="en-US" sz="11500" dirty="0">
              <a:solidFill>
                <a:srgbClr val="000000"/>
              </a:solidFill>
            </a:endParaRPr>
          </a:p>
          <a:p>
            <a:endParaRPr lang="en-US" sz="1400" dirty="0">
              <a:solidFill>
                <a:srgbClr val="000000"/>
              </a:solidFill>
            </a:endParaRPr>
          </a:p>
          <a:p>
            <a:r>
              <a:rPr lang="en-US" sz="5400" dirty="0">
                <a:solidFill>
                  <a:srgbClr val="000000"/>
                </a:solidFill>
              </a:rPr>
              <a:t>Three Characteristics</a:t>
            </a:r>
          </a:p>
          <a:p>
            <a:endParaRPr lang="en-US" sz="2800" dirty="0">
              <a:solidFill>
                <a:srgbClr val="000000"/>
              </a:solidFill>
            </a:endParaRPr>
          </a:p>
          <a:p>
            <a:r>
              <a:rPr lang="en-US" sz="5400" b="1" dirty="0"/>
              <a:t>Earthly</a:t>
            </a:r>
          </a:p>
          <a:p>
            <a:r>
              <a:rPr lang="en-US" sz="5400" b="1" dirty="0"/>
              <a:t>Unspiritual</a:t>
            </a:r>
          </a:p>
          <a:p>
            <a:r>
              <a:rPr lang="en-US" sz="5400" b="1" dirty="0">
                <a:solidFill>
                  <a:srgbClr val="000000"/>
                </a:solidFill>
              </a:rPr>
              <a:t>Demonic</a:t>
            </a:r>
            <a:endParaRPr lang="en-US" sz="2800" b="1" dirty="0"/>
          </a:p>
        </p:txBody>
      </p:sp>
    </p:spTree>
    <p:extLst>
      <p:ext uri="{BB962C8B-B14F-4D97-AF65-F5344CB8AC3E}">
        <p14:creationId xmlns:p14="http://schemas.microsoft.com/office/powerpoint/2010/main" val="3650831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97397"/>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537865" y="0"/>
            <a:ext cx="7573617" cy="6909584"/>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dirty="0">
                <a:solidFill>
                  <a:srgbClr val="000000"/>
                </a:solidFill>
              </a:rPr>
              <a:t>SEVEN Characteristics</a:t>
            </a:r>
          </a:p>
          <a:p>
            <a:endParaRPr lang="en-US" dirty="0">
              <a:solidFill>
                <a:srgbClr val="000000"/>
              </a:solidFill>
            </a:endParaRPr>
          </a:p>
          <a:p>
            <a:pPr algn="ctr"/>
            <a:r>
              <a:rPr lang="en-US" sz="3600" b="1" dirty="0"/>
              <a:t>Pure</a:t>
            </a:r>
          </a:p>
          <a:p>
            <a:pPr algn="ctr"/>
            <a:r>
              <a:rPr lang="en-US" sz="3600" b="1" dirty="0"/>
              <a:t>Peace-Loving</a:t>
            </a:r>
          </a:p>
          <a:p>
            <a:pPr algn="ctr"/>
            <a:r>
              <a:rPr lang="en-US" sz="3600" b="1" dirty="0"/>
              <a:t>Considerate</a:t>
            </a:r>
          </a:p>
          <a:p>
            <a:pPr algn="ctr"/>
            <a:r>
              <a:rPr lang="en-US" sz="3600" b="1" dirty="0"/>
              <a:t>Submissive</a:t>
            </a:r>
          </a:p>
          <a:p>
            <a:pPr algn="ctr"/>
            <a:r>
              <a:rPr lang="en-US" sz="3600" b="1" dirty="0"/>
              <a:t>Full of mercy &amp; good fruit</a:t>
            </a:r>
          </a:p>
          <a:p>
            <a:pPr algn="ctr"/>
            <a:r>
              <a:rPr lang="en-US" sz="3600" b="1" dirty="0"/>
              <a:t>Impartial</a:t>
            </a:r>
          </a:p>
          <a:p>
            <a:pPr algn="ctr"/>
            <a:r>
              <a:rPr lang="en-US" sz="4000" b="1" dirty="0"/>
              <a:t>Sincere</a:t>
            </a:r>
            <a:endParaRPr lang="en-US" sz="8000" b="1" dirty="0"/>
          </a:p>
        </p:txBody>
      </p:sp>
    </p:spTree>
    <p:extLst>
      <p:ext uri="{BB962C8B-B14F-4D97-AF65-F5344CB8AC3E}">
        <p14:creationId xmlns:p14="http://schemas.microsoft.com/office/powerpoint/2010/main" val="481031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THE AMAZING WAYS OF GOD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26226" y="596527"/>
            <a:ext cx="7659757" cy="5093702"/>
          </a:xfrm>
          <a:prstGeom prst="rect">
            <a:avLst/>
          </a:prstGeom>
          <a:noFill/>
        </p:spPr>
        <p:txBody>
          <a:bodyPr wrap="square" rtlCol="0">
            <a:spAutoFit/>
          </a:bodyPr>
          <a:lstStyle/>
          <a:p>
            <a:pPr algn="ctr"/>
            <a:r>
              <a:rPr lang="en-US" sz="11500" dirty="0">
                <a:solidFill>
                  <a:srgbClr val="000000"/>
                </a:solidFill>
              </a:rPr>
              <a:t>WISDOM</a:t>
            </a:r>
          </a:p>
          <a:p>
            <a:endParaRPr lang="en-US" sz="4800" dirty="0">
              <a:solidFill>
                <a:srgbClr val="000000"/>
              </a:solidFill>
            </a:endParaRPr>
          </a:p>
          <a:p>
            <a:pPr algn="ctr"/>
            <a:r>
              <a:rPr lang="en-US" sz="5400" b="1" dirty="0">
                <a:solidFill>
                  <a:srgbClr val="000000"/>
                </a:solidFill>
              </a:rPr>
              <a:t>The Way GOD </a:t>
            </a:r>
          </a:p>
          <a:p>
            <a:pPr algn="ctr"/>
            <a:r>
              <a:rPr lang="en-US" sz="5400" b="1" dirty="0">
                <a:solidFill>
                  <a:srgbClr val="000000"/>
                </a:solidFill>
              </a:rPr>
              <a:t>goes about doing </a:t>
            </a:r>
          </a:p>
          <a:p>
            <a:pPr algn="ctr"/>
            <a:r>
              <a:rPr lang="en-US" sz="5400" b="1" dirty="0">
                <a:solidFill>
                  <a:srgbClr val="000000"/>
                </a:solidFill>
              </a:rPr>
              <a:t>what He does</a:t>
            </a:r>
            <a:endParaRPr lang="en-US" sz="3200" b="1" dirty="0"/>
          </a:p>
        </p:txBody>
      </p:sp>
    </p:spTree>
    <p:extLst>
      <p:ext uri="{BB962C8B-B14F-4D97-AF65-F5344CB8AC3E}">
        <p14:creationId xmlns:p14="http://schemas.microsoft.com/office/powerpoint/2010/main" val="2913755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THE AMAZING WAYS OF GOD</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414926"/>
            <a:ext cx="7175045" cy="6309420"/>
          </a:xfrm>
          <a:prstGeom prst="rect">
            <a:avLst/>
          </a:prstGeom>
          <a:noFill/>
        </p:spPr>
        <p:txBody>
          <a:bodyPr wrap="square" rtlCol="0">
            <a:spAutoFit/>
          </a:bodyPr>
          <a:lstStyle/>
          <a:p>
            <a:r>
              <a:rPr lang="en-US" sz="4400" dirty="0"/>
              <a:t>“For my thoughts are not your thoughts,  neither are your </a:t>
            </a:r>
            <a:r>
              <a:rPr lang="en-US" sz="4400" u="sng" dirty="0"/>
              <a:t>ways</a:t>
            </a:r>
            <a:r>
              <a:rPr lang="en-US" sz="4400" dirty="0"/>
              <a:t> my </a:t>
            </a:r>
            <a:r>
              <a:rPr lang="en-US" sz="4400" u="sng" dirty="0"/>
              <a:t>ways</a:t>
            </a:r>
            <a:r>
              <a:rPr lang="en-US" sz="4400" dirty="0"/>
              <a:t>,” declares the Lord.</a:t>
            </a:r>
          </a:p>
          <a:p>
            <a:r>
              <a:rPr lang="en-US" sz="4400" dirty="0"/>
              <a:t> “As the heavens are higher than the earth, so are </a:t>
            </a:r>
            <a:r>
              <a:rPr lang="en-US" sz="4400" u="sng" dirty="0"/>
              <a:t>my ways higher than your ways</a:t>
            </a:r>
            <a:r>
              <a:rPr lang="en-US" sz="4400" dirty="0"/>
              <a:t> and my thoughts than your thoughts.</a:t>
            </a:r>
            <a:r>
              <a:rPr lang="en-US" sz="3200" i="1" dirty="0"/>
              <a:t>	</a:t>
            </a:r>
            <a:r>
              <a:rPr lang="en-US" sz="2000" i="1" dirty="0"/>
              <a:t>											Isaiah 55:8-9</a:t>
            </a:r>
          </a:p>
        </p:txBody>
      </p:sp>
    </p:spTree>
    <p:extLst>
      <p:ext uri="{BB962C8B-B14F-4D97-AF65-F5344CB8AC3E}">
        <p14:creationId xmlns:p14="http://schemas.microsoft.com/office/powerpoint/2010/main" val="3074234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THE AMAZING WAYS OF GOD</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335845"/>
            <a:ext cx="7175045" cy="6186309"/>
          </a:xfrm>
          <a:prstGeom prst="rect">
            <a:avLst/>
          </a:prstGeom>
          <a:noFill/>
        </p:spPr>
        <p:txBody>
          <a:bodyPr wrap="square" rtlCol="0">
            <a:spAutoFit/>
          </a:bodyPr>
          <a:lstStyle/>
          <a:p>
            <a:r>
              <a:rPr lang="en-US" sz="3600" dirty="0"/>
              <a:t>Oh, the depth of the riches of the </a:t>
            </a:r>
            <a:r>
              <a:rPr lang="en-US" sz="3600" u="sng" dirty="0"/>
              <a:t>wisdom</a:t>
            </a:r>
            <a:r>
              <a:rPr lang="en-US" sz="3600" dirty="0"/>
              <a:t> and </a:t>
            </a:r>
            <a:r>
              <a:rPr lang="en-US" sz="3600" u="sng" dirty="0"/>
              <a:t>knowledge</a:t>
            </a:r>
            <a:r>
              <a:rPr lang="en-US" sz="3600" dirty="0"/>
              <a:t> of God!  How </a:t>
            </a:r>
            <a:r>
              <a:rPr lang="en-US" sz="3600" u="sng" dirty="0"/>
              <a:t>unsearchable</a:t>
            </a:r>
            <a:r>
              <a:rPr lang="en-US" sz="3600" dirty="0"/>
              <a:t> his judgments, and his </a:t>
            </a:r>
            <a:r>
              <a:rPr lang="en-US" sz="3600" u="sng" dirty="0"/>
              <a:t>paths beyond tracing out</a:t>
            </a:r>
            <a:r>
              <a:rPr lang="en-US" sz="3600" dirty="0"/>
              <a:t>!  “Who has known the mind of the Lord?  Or who has been his counselor?” “Who has ever given to God, that God should repay them?”  For from him and through him and for him are all things.  To him be the glory forever! Amen.</a:t>
            </a:r>
            <a:r>
              <a:rPr lang="en-US" sz="1600" i="1" dirty="0"/>
              <a:t>	</a:t>
            </a:r>
            <a:r>
              <a:rPr lang="en-US" sz="2000" i="1" dirty="0"/>
              <a:t>			Romans 11:33-36</a:t>
            </a:r>
          </a:p>
        </p:txBody>
      </p:sp>
    </p:spTree>
    <p:extLst>
      <p:ext uri="{BB962C8B-B14F-4D97-AF65-F5344CB8AC3E}">
        <p14:creationId xmlns:p14="http://schemas.microsoft.com/office/powerpoint/2010/main" val="227550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TotalTime>
  <Words>987</Words>
  <Application>Microsoft Office PowerPoint</Application>
  <PresentationFormat>Widescreen</PresentationFormat>
  <Paragraphs>153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51</cp:revision>
  <cp:lastPrinted>2019-04-07T14:09:25Z</cp:lastPrinted>
  <dcterms:created xsi:type="dcterms:W3CDTF">2019-02-03T14:01:23Z</dcterms:created>
  <dcterms:modified xsi:type="dcterms:W3CDTF">2019-04-07T14:28:06Z</dcterms:modified>
</cp:coreProperties>
</file>