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4" r:id="rId3"/>
    <p:sldId id="267" r:id="rId4"/>
    <p:sldId id="273" r:id="rId5"/>
    <p:sldId id="266" r:id="rId6"/>
    <p:sldId id="260" r:id="rId7"/>
    <p:sldId id="268" r:id="rId8"/>
    <p:sldId id="257" r:id="rId9"/>
    <p:sldId id="258" r:id="rId10"/>
    <p:sldId id="259" r:id="rId11"/>
    <p:sldId id="261" r:id="rId12"/>
    <p:sldId id="269" r:id="rId13"/>
    <p:sldId id="262" r:id="rId14"/>
    <p:sldId id="272" r:id="rId15"/>
    <p:sldId id="270" r:id="rId16"/>
    <p:sldId id="263" r:id="rId17"/>
    <p:sldId id="271" r:id="rId18"/>
    <p:sldId id="264" r:id="rId19"/>
    <p:sldId id="276" r:id="rId20"/>
    <p:sldId id="265" r:id="rId21"/>
    <p:sldId id="275" r:id="rId22"/>
    <p:sldId id="277" r:id="rId23"/>
    <p:sldId id="278" r:id="rId24"/>
    <p:sldId id="280" r:id="rId25"/>
    <p:sldId id="279"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81" d="100"/>
          <a:sy n="81" d="100"/>
        </p:scale>
        <p:origin x="-78" y="-72"/>
      </p:cViewPr>
      <p:guideLst>
        <p:guide orient="horz" pos="2160"/>
        <p:guide pos="3840"/>
      </p:guideLst>
    </p:cSldViewPr>
  </p:slideViewPr>
  <p:notesTextViewPr>
    <p:cViewPr>
      <p:scale>
        <a:sx n="1" d="1"/>
        <a:sy n="1" d="1"/>
      </p:scale>
      <p:origin x="0" y="0"/>
    </p:cViewPr>
  </p:notesTextViewPr>
  <p:sorterViewPr>
    <p:cViewPr>
      <p:scale>
        <a:sx n="100" d="100"/>
        <a:sy n="100" d="100"/>
      </p:scale>
      <p:origin x="0" y="-320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dirty="0"/>
              <a:pPr/>
              <a:t>4/3/2019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4/3/2019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4/3/2019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4/3/2019</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761BF83-A6C2-4451-877E-560A75431473}"/>
              </a:ext>
            </a:extLst>
          </p:cNvPr>
          <p:cNvSpPr>
            <a:spLocks noGrp="1"/>
          </p:cNvSpPr>
          <p:nvPr>
            <p:ph type="ctrTitle"/>
          </p:nvPr>
        </p:nvSpPr>
        <p:spPr>
          <a:xfrm>
            <a:off x="684211" y="685799"/>
            <a:ext cx="10483897" cy="2971801"/>
          </a:xfrm>
        </p:spPr>
        <p:txBody>
          <a:bodyPr>
            <a:normAutofit/>
          </a:bodyPr>
          <a:lstStyle/>
          <a:p>
            <a:r>
              <a:rPr lang="en-US" sz="6600" b="1" dirty="0"/>
              <a:t>What is your </a:t>
            </a:r>
            <a:r>
              <a:rPr lang="en-US" sz="6600" b="1" dirty="0" smtClean="0"/>
              <a:t/>
            </a:r>
            <a:br>
              <a:rPr lang="en-US" sz="6600" b="1" dirty="0" smtClean="0"/>
            </a:br>
            <a:r>
              <a:rPr lang="en-US" sz="6600" b="1" dirty="0" smtClean="0"/>
              <a:t>default </a:t>
            </a:r>
            <a:r>
              <a:rPr lang="en-US" sz="6600" b="1" dirty="0"/>
              <a:t>setting?</a:t>
            </a:r>
          </a:p>
        </p:txBody>
      </p:sp>
      <p:sp>
        <p:nvSpPr>
          <p:cNvPr id="3" name="Subtitle 2">
            <a:extLst>
              <a:ext uri="{FF2B5EF4-FFF2-40B4-BE49-F238E27FC236}">
                <a16:creationId xmlns:a16="http://schemas.microsoft.com/office/drawing/2014/main" xmlns="" id="{F7BFAF8D-135F-4039-A771-3E87E51A64A1}"/>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0027944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B2411C8-6D33-41B5-85A7-9D5FD86DCCAF}"/>
              </a:ext>
            </a:extLst>
          </p:cNvPr>
          <p:cNvSpPr>
            <a:spLocks noGrp="1"/>
          </p:cNvSpPr>
          <p:nvPr>
            <p:ph type="title"/>
          </p:nvPr>
        </p:nvSpPr>
        <p:spPr>
          <a:xfrm>
            <a:off x="684212" y="5521910"/>
            <a:ext cx="8534400" cy="1189607"/>
          </a:xfrm>
        </p:spPr>
        <p:txBody>
          <a:bodyPr/>
          <a:lstStyle/>
          <a:p>
            <a:r>
              <a:rPr lang="en-US" dirty="0"/>
              <a:t>Exodus 14:11-13</a:t>
            </a:r>
          </a:p>
        </p:txBody>
      </p:sp>
      <p:sp>
        <p:nvSpPr>
          <p:cNvPr id="3" name="Content Placeholder 2">
            <a:extLst>
              <a:ext uri="{FF2B5EF4-FFF2-40B4-BE49-F238E27FC236}">
                <a16:creationId xmlns:a16="http://schemas.microsoft.com/office/drawing/2014/main" xmlns="" id="{C2DDAA0D-B064-40CB-BFDF-6E38049FBE6E}"/>
              </a:ext>
            </a:extLst>
          </p:cNvPr>
          <p:cNvSpPr>
            <a:spLocks noGrp="1"/>
          </p:cNvSpPr>
          <p:nvPr>
            <p:ph idx="1"/>
          </p:nvPr>
        </p:nvSpPr>
        <p:spPr>
          <a:xfrm>
            <a:off x="684212" y="146484"/>
            <a:ext cx="9350742" cy="5659512"/>
          </a:xfrm>
        </p:spPr>
        <p:txBody>
          <a:bodyPr>
            <a:normAutofit lnSpcReduction="10000"/>
          </a:bodyPr>
          <a:lstStyle/>
          <a:p>
            <a:pPr marL="0" indent="0">
              <a:buNone/>
            </a:pPr>
            <a:r>
              <a:rPr lang="en-US" sz="3000" b="1" dirty="0"/>
              <a:t>They said to Moses, “Was it because there were no graves in Egypt that you brought us to the desert to die? What have you done to us by bringing us out of Egypt? </a:t>
            </a:r>
          </a:p>
          <a:p>
            <a:pPr marL="0" indent="0">
              <a:buNone/>
            </a:pPr>
            <a:r>
              <a:rPr lang="en-US" sz="3000" b="1" dirty="0"/>
              <a:t>Didn’t we say to you in Egypt, ‘Leave us alone; let us serve the Egyptians’? It would have been better for us to serve the Egyptians than to die in the desert!” </a:t>
            </a:r>
          </a:p>
          <a:p>
            <a:pPr marL="0" indent="0">
              <a:buNone/>
            </a:pPr>
            <a:r>
              <a:rPr lang="en-US" sz="3000" b="1" dirty="0"/>
              <a:t>Moses answered the people, “Do not be afraid. Stand firm and you will see the deliverance the LORD will bring you today. The Egyptians you see today you will never see again. </a:t>
            </a:r>
          </a:p>
          <a:p>
            <a:endParaRPr lang="en-US" dirty="0"/>
          </a:p>
        </p:txBody>
      </p:sp>
    </p:spTree>
    <p:extLst>
      <p:ext uri="{BB962C8B-B14F-4D97-AF65-F5344CB8AC3E}">
        <p14:creationId xmlns:p14="http://schemas.microsoft.com/office/powerpoint/2010/main" val="29262941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B6E8934-BC7B-4495-8783-88D21D08F1B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E9EFC237-3E2F-499E-A12F-ACBA1BEEFBE2}"/>
              </a:ext>
            </a:extLst>
          </p:cNvPr>
          <p:cNvSpPr>
            <a:spLocks noGrp="1"/>
          </p:cNvSpPr>
          <p:nvPr>
            <p:ph idx="1"/>
          </p:nvPr>
        </p:nvSpPr>
        <p:spPr/>
        <p:txBody>
          <a:bodyPr>
            <a:normAutofit/>
          </a:bodyPr>
          <a:lstStyle/>
          <a:p>
            <a:pPr marL="0" indent="0" algn="ctr">
              <a:buNone/>
            </a:pPr>
            <a:r>
              <a:rPr lang="en-US" sz="4000" b="1" dirty="0"/>
              <a:t>ARGUING</a:t>
            </a:r>
          </a:p>
        </p:txBody>
      </p:sp>
    </p:spTree>
    <p:extLst>
      <p:ext uri="{BB962C8B-B14F-4D97-AF65-F5344CB8AC3E}">
        <p14:creationId xmlns:p14="http://schemas.microsoft.com/office/powerpoint/2010/main" val="30551252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B6E8934-BC7B-4495-8783-88D21D08F1B7}"/>
              </a:ext>
            </a:extLst>
          </p:cNvPr>
          <p:cNvSpPr>
            <a:spLocks noGrp="1"/>
          </p:cNvSpPr>
          <p:nvPr>
            <p:ph type="title"/>
          </p:nvPr>
        </p:nvSpPr>
        <p:spPr>
          <a:xfrm>
            <a:off x="684212" y="5033639"/>
            <a:ext cx="8534400" cy="960760"/>
          </a:xfrm>
        </p:spPr>
        <p:txBody>
          <a:bodyPr/>
          <a:lstStyle/>
          <a:p>
            <a:endParaRPr lang="en-US" dirty="0"/>
          </a:p>
        </p:txBody>
      </p:sp>
      <p:sp>
        <p:nvSpPr>
          <p:cNvPr id="6" name="Content Placeholder 5">
            <a:extLst>
              <a:ext uri="{FF2B5EF4-FFF2-40B4-BE49-F238E27FC236}">
                <a16:creationId xmlns:a16="http://schemas.microsoft.com/office/drawing/2014/main" xmlns="" id="{221044FF-FC08-48AD-8A78-0FEB49F8017B}"/>
              </a:ext>
            </a:extLst>
          </p:cNvPr>
          <p:cNvSpPr>
            <a:spLocks noGrp="1"/>
          </p:cNvSpPr>
          <p:nvPr>
            <p:ph idx="1"/>
          </p:nvPr>
        </p:nvSpPr>
        <p:spPr/>
        <p:txBody>
          <a:bodyPr>
            <a:noAutofit/>
          </a:bodyPr>
          <a:lstStyle/>
          <a:p>
            <a:pPr marL="514350" lvl="0" indent="-514350">
              <a:buAutoNum type="arabicPeriod"/>
            </a:pPr>
            <a:r>
              <a:rPr lang="en-US" sz="3200" b="1" dirty="0"/>
              <a:t>the thinking of a man deliberating with himself </a:t>
            </a:r>
          </a:p>
          <a:p>
            <a:pPr marL="457200" lvl="1" indent="0">
              <a:buNone/>
            </a:pPr>
            <a:r>
              <a:rPr lang="en-US" sz="3200" b="1" dirty="0">
                <a:solidFill>
                  <a:schemeClr val="tx1">
                    <a:lumMod val="95000"/>
                  </a:schemeClr>
                </a:solidFill>
              </a:rPr>
              <a:t>a.</a:t>
            </a:r>
            <a:r>
              <a:rPr lang="en-US" sz="3200" b="1" dirty="0"/>
              <a:t>  a thought, inward reasoning </a:t>
            </a:r>
          </a:p>
          <a:p>
            <a:pPr marL="457200" lvl="1" indent="0">
              <a:buNone/>
            </a:pPr>
            <a:r>
              <a:rPr lang="en-US" sz="3200" b="1" dirty="0">
                <a:solidFill>
                  <a:schemeClr val="tx1">
                    <a:lumMod val="95000"/>
                  </a:schemeClr>
                </a:solidFill>
              </a:rPr>
              <a:t>b.</a:t>
            </a:r>
            <a:r>
              <a:rPr lang="en-US" sz="3200" b="1" dirty="0"/>
              <a:t>  purpose, design</a:t>
            </a:r>
          </a:p>
          <a:p>
            <a:pPr marL="514350" lvl="0" indent="-514350">
              <a:buAutoNum type="arabicPeriod" startAt="2"/>
            </a:pPr>
            <a:r>
              <a:rPr lang="en-US" sz="3200" b="1" dirty="0"/>
              <a:t>a deliberating, questioning about what is true </a:t>
            </a:r>
          </a:p>
          <a:p>
            <a:pPr marL="457200" lvl="1" indent="0">
              <a:buNone/>
            </a:pPr>
            <a:r>
              <a:rPr lang="en-US" sz="3200" b="1" dirty="0">
                <a:solidFill>
                  <a:schemeClr val="tx1">
                    <a:lumMod val="95000"/>
                  </a:schemeClr>
                </a:solidFill>
              </a:rPr>
              <a:t>a.</a:t>
            </a:r>
            <a:r>
              <a:rPr lang="en-US" sz="3200" b="1" dirty="0"/>
              <a:t> hesitation, doubting </a:t>
            </a:r>
          </a:p>
          <a:p>
            <a:pPr marL="0" indent="0">
              <a:buNone/>
            </a:pPr>
            <a:r>
              <a:rPr lang="en-US" sz="3200" b="1" dirty="0">
                <a:solidFill>
                  <a:schemeClr val="tx1">
                    <a:lumMod val="95000"/>
                  </a:schemeClr>
                </a:solidFill>
              </a:rPr>
              <a:t>3.</a:t>
            </a:r>
            <a:r>
              <a:rPr lang="en-US" sz="3200" b="1" dirty="0"/>
              <a:t>  disputing, arguing</a:t>
            </a:r>
          </a:p>
        </p:txBody>
      </p:sp>
    </p:spTree>
    <p:extLst>
      <p:ext uri="{BB962C8B-B14F-4D97-AF65-F5344CB8AC3E}">
        <p14:creationId xmlns:p14="http://schemas.microsoft.com/office/powerpoint/2010/main" val="25552019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436F786-5826-4437-A9C9-59342E13BD5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7FB180BE-887B-44B9-9DC1-2B7B7888F7AE}"/>
              </a:ext>
            </a:extLst>
          </p:cNvPr>
          <p:cNvSpPr>
            <a:spLocks noGrp="1"/>
          </p:cNvSpPr>
          <p:nvPr>
            <p:ph idx="1"/>
          </p:nvPr>
        </p:nvSpPr>
        <p:spPr/>
        <p:txBody>
          <a:bodyPr>
            <a:normAutofit/>
          </a:bodyPr>
          <a:lstStyle/>
          <a:p>
            <a:pPr marL="0" indent="0" algn="ctr">
              <a:buNone/>
            </a:pPr>
            <a:r>
              <a:rPr lang="en-US" sz="4000" b="1" dirty="0"/>
              <a:t>ANGER</a:t>
            </a:r>
          </a:p>
        </p:txBody>
      </p:sp>
    </p:spTree>
    <p:extLst>
      <p:ext uri="{BB962C8B-B14F-4D97-AF65-F5344CB8AC3E}">
        <p14:creationId xmlns:p14="http://schemas.microsoft.com/office/powerpoint/2010/main" val="899998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436F786-5826-4437-A9C9-59342E13BD58}"/>
              </a:ext>
            </a:extLst>
          </p:cNvPr>
          <p:cNvSpPr>
            <a:spLocks noGrp="1"/>
          </p:cNvSpPr>
          <p:nvPr>
            <p:ph type="title"/>
          </p:nvPr>
        </p:nvSpPr>
        <p:spPr/>
        <p:txBody>
          <a:bodyPr/>
          <a:lstStyle/>
          <a:p>
            <a:r>
              <a:rPr lang="en-US" dirty="0"/>
              <a:t>James 1:19-20</a:t>
            </a:r>
          </a:p>
        </p:txBody>
      </p:sp>
      <p:sp>
        <p:nvSpPr>
          <p:cNvPr id="3" name="Content Placeholder 2">
            <a:extLst>
              <a:ext uri="{FF2B5EF4-FFF2-40B4-BE49-F238E27FC236}">
                <a16:creationId xmlns:a16="http://schemas.microsoft.com/office/drawing/2014/main" xmlns="" id="{7FB180BE-887B-44B9-9DC1-2B7B7888F7AE}"/>
              </a:ext>
            </a:extLst>
          </p:cNvPr>
          <p:cNvSpPr>
            <a:spLocks noGrp="1"/>
          </p:cNvSpPr>
          <p:nvPr>
            <p:ph idx="1"/>
          </p:nvPr>
        </p:nvSpPr>
        <p:spPr>
          <a:xfrm>
            <a:off x="684212" y="239698"/>
            <a:ext cx="8534400" cy="4722920"/>
          </a:xfrm>
        </p:spPr>
        <p:txBody>
          <a:bodyPr>
            <a:normAutofit/>
          </a:bodyPr>
          <a:lstStyle/>
          <a:p>
            <a:pPr marL="0" indent="0">
              <a:buNone/>
            </a:pPr>
            <a:r>
              <a:rPr lang="en-US" sz="3600" b="1" dirty="0"/>
              <a:t>My dear brothers and sisters, take note of this: Everyone should be quick to listen, slow to speak and slow to become angry, </a:t>
            </a:r>
          </a:p>
          <a:p>
            <a:pPr marL="0" indent="0">
              <a:buNone/>
            </a:pPr>
            <a:r>
              <a:rPr lang="en-US" sz="3600" b="1" dirty="0"/>
              <a:t>because human anger does not produce the righteousness that God desires. </a:t>
            </a:r>
          </a:p>
          <a:p>
            <a:pPr marL="0" indent="0">
              <a:buNone/>
            </a:pPr>
            <a:endParaRPr lang="en-US" dirty="0"/>
          </a:p>
        </p:txBody>
      </p:sp>
    </p:spTree>
    <p:extLst>
      <p:ext uri="{BB962C8B-B14F-4D97-AF65-F5344CB8AC3E}">
        <p14:creationId xmlns:p14="http://schemas.microsoft.com/office/powerpoint/2010/main" val="2610958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436F786-5826-4437-A9C9-59342E13BD58}"/>
              </a:ext>
            </a:extLst>
          </p:cNvPr>
          <p:cNvSpPr>
            <a:spLocks noGrp="1"/>
          </p:cNvSpPr>
          <p:nvPr>
            <p:ph type="title"/>
          </p:nvPr>
        </p:nvSpPr>
        <p:spPr>
          <a:xfrm>
            <a:off x="684212" y="5699464"/>
            <a:ext cx="8534400" cy="294935"/>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xmlns="" id="{7FB180BE-887B-44B9-9DC1-2B7B7888F7AE}"/>
              </a:ext>
            </a:extLst>
          </p:cNvPr>
          <p:cNvSpPr>
            <a:spLocks noGrp="1"/>
          </p:cNvSpPr>
          <p:nvPr>
            <p:ph idx="1"/>
          </p:nvPr>
        </p:nvSpPr>
        <p:spPr>
          <a:xfrm>
            <a:off x="684212" y="621436"/>
            <a:ext cx="8534400" cy="5228947"/>
          </a:xfrm>
        </p:spPr>
        <p:txBody>
          <a:bodyPr>
            <a:noAutofit/>
          </a:bodyPr>
          <a:lstStyle/>
          <a:p>
            <a:pPr marL="514350" lvl="0" indent="-514350">
              <a:buAutoNum type="arabicPeriod"/>
            </a:pPr>
            <a:r>
              <a:rPr lang="en-US" sz="3200" b="1" dirty="0"/>
              <a:t>anger, the natural disposition, temper, character</a:t>
            </a:r>
          </a:p>
          <a:p>
            <a:pPr marL="457200" lvl="0" indent="-457200">
              <a:buAutoNum type="arabicPeriod" startAt="2"/>
            </a:pPr>
            <a:r>
              <a:rPr lang="en-US" sz="3200" b="1" dirty="0"/>
              <a:t>movement or agitation of the soul, impulse, desire, any violent   emotion, but esp. anger</a:t>
            </a:r>
          </a:p>
          <a:p>
            <a:pPr marL="0" lvl="0" indent="0">
              <a:buNone/>
            </a:pPr>
            <a:r>
              <a:rPr lang="en-US" sz="2800" b="1" dirty="0">
                <a:solidFill>
                  <a:schemeClr val="tx1">
                    <a:lumMod val="95000"/>
                  </a:schemeClr>
                </a:solidFill>
              </a:rPr>
              <a:t>3.</a:t>
            </a:r>
            <a:r>
              <a:rPr lang="en-US" sz="2800" b="1" dirty="0"/>
              <a:t> </a:t>
            </a:r>
            <a:r>
              <a:rPr lang="en-US" sz="3200" b="1" dirty="0"/>
              <a:t>anger, wrath, indignation</a:t>
            </a:r>
          </a:p>
          <a:p>
            <a:pPr marL="514350" lvl="0" indent="-514350">
              <a:buAutoNum type="arabicPeriod" startAt="4"/>
            </a:pPr>
            <a:r>
              <a:rPr lang="en-US" sz="3200" b="1" dirty="0"/>
              <a:t>anger exhibited in punishment, hence used for punishment itself </a:t>
            </a:r>
          </a:p>
          <a:p>
            <a:pPr marL="0" indent="0">
              <a:buNone/>
            </a:pPr>
            <a:r>
              <a:rPr lang="en-US" sz="3200" b="1" dirty="0"/>
              <a:t>     </a:t>
            </a:r>
            <a:r>
              <a:rPr lang="en-US" sz="3200" b="1" dirty="0">
                <a:solidFill>
                  <a:schemeClr val="tx1">
                    <a:lumMod val="95000"/>
                  </a:schemeClr>
                </a:solidFill>
              </a:rPr>
              <a:t>a.</a:t>
            </a:r>
            <a:r>
              <a:rPr lang="en-US" sz="3200" b="1" dirty="0"/>
              <a:t>  of punishments inflicted by             			  magistrates</a:t>
            </a:r>
          </a:p>
          <a:p>
            <a:pPr marL="0" indent="0">
              <a:buNone/>
            </a:pPr>
            <a:endParaRPr lang="en-US" sz="3200" dirty="0"/>
          </a:p>
        </p:txBody>
      </p:sp>
    </p:spTree>
    <p:extLst>
      <p:ext uri="{BB962C8B-B14F-4D97-AF65-F5344CB8AC3E}">
        <p14:creationId xmlns:p14="http://schemas.microsoft.com/office/powerpoint/2010/main" val="41623071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471ACA7-A052-497B-B7F3-A02C56BC354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04CF9300-E450-4409-AFB7-7289F297C02F}"/>
              </a:ext>
            </a:extLst>
          </p:cNvPr>
          <p:cNvSpPr>
            <a:spLocks noGrp="1"/>
          </p:cNvSpPr>
          <p:nvPr>
            <p:ph idx="1"/>
          </p:nvPr>
        </p:nvSpPr>
        <p:spPr/>
        <p:txBody>
          <a:bodyPr>
            <a:normAutofit/>
          </a:bodyPr>
          <a:lstStyle/>
          <a:p>
            <a:pPr marL="0" indent="0" algn="ctr">
              <a:buNone/>
            </a:pPr>
            <a:r>
              <a:rPr lang="en-US" sz="4000" b="1" dirty="0"/>
              <a:t>OBEDIENCE</a:t>
            </a:r>
          </a:p>
        </p:txBody>
      </p:sp>
    </p:spTree>
    <p:extLst>
      <p:ext uri="{BB962C8B-B14F-4D97-AF65-F5344CB8AC3E}">
        <p14:creationId xmlns:p14="http://schemas.microsoft.com/office/powerpoint/2010/main" val="26435857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471ACA7-A052-497B-B7F3-A02C56BC3546}"/>
              </a:ext>
            </a:extLst>
          </p:cNvPr>
          <p:cNvSpPr>
            <a:spLocks noGrp="1"/>
          </p:cNvSpPr>
          <p:nvPr>
            <p:ph type="title"/>
          </p:nvPr>
        </p:nvSpPr>
        <p:spPr>
          <a:xfrm>
            <a:off x="684212" y="5601810"/>
            <a:ext cx="8534400" cy="392589"/>
          </a:xfrm>
        </p:spPr>
        <p:txBody>
          <a:bodyPr>
            <a:normAutofit fontScale="90000"/>
          </a:bodyPr>
          <a:lstStyle/>
          <a:p>
            <a:endParaRPr lang="en-US" dirty="0"/>
          </a:p>
        </p:txBody>
      </p:sp>
      <p:graphicFrame>
        <p:nvGraphicFramePr>
          <p:cNvPr id="7" name="Content Placeholder 6">
            <a:extLst>
              <a:ext uri="{FF2B5EF4-FFF2-40B4-BE49-F238E27FC236}">
                <a16:creationId xmlns:a16="http://schemas.microsoft.com/office/drawing/2014/main" xmlns="" id="{CA39794D-5A51-4740-AE4C-CAD01BD94C9F}"/>
              </a:ext>
            </a:extLst>
          </p:cNvPr>
          <p:cNvGraphicFramePr>
            <a:graphicFrameLocks noGrp="1"/>
          </p:cNvGraphicFramePr>
          <p:nvPr>
            <p:ph idx="1"/>
            <p:extLst>
              <p:ext uri="{D42A27DB-BD31-4B8C-83A1-F6EECF244321}">
                <p14:modId xmlns:p14="http://schemas.microsoft.com/office/powerpoint/2010/main" val="2179854149"/>
              </p:ext>
            </p:extLst>
          </p:nvPr>
        </p:nvGraphicFramePr>
        <p:xfrm>
          <a:off x="683581" y="390618"/>
          <a:ext cx="8535032" cy="5090544"/>
        </p:xfrm>
        <a:graphic>
          <a:graphicData uri="http://schemas.openxmlformats.org/drawingml/2006/table">
            <a:tbl>
              <a:tblPr firstRow="1" firstCol="1" bandRow="1"/>
              <a:tblGrid>
                <a:gridCol w="8535032">
                  <a:extLst>
                    <a:ext uri="{9D8B030D-6E8A-4147-A177-3AD203B41FA5}">
                      <a16:colId xmlns:a16="http://schemas.microsoft.com/office/drawing/2014/main" xmlns="" val="4206646408"/>
                    </a:ext>
                  </a:extLst>
                </a:gridCol>
              </a:tblGrid>
              <a:tr h="4261165">
                <a:tc>
                  <a:txBody>
                    <a:bodyPr/>
                    <a:lstStyle/>
                    <a:p>
                      <a:pPr marL="514350" marR="0" lvl="0" indent="-514350">
                        <a:lnSpc>
                          <a:spcPct val="107000"/>
                        </a:lnSpc>
                        <a:spcBef>
                          <a:spcPts val="0"/>
                        </a:spcBef>
                        <a:spcAft>
                          <a:spcPts val="800"/>
                        </a:spcAft>
                        <a:buFont typeface="+mj-lt"/>
                        <a:buAutoNum type="arabicPeriod"/>
                        <a:tabLst>
                          <a:tab pos="457200" algn="l"/>
                        </a:tabLst>
                      </a:pPr>
                      <a:r>
                        <a:rPr lang="en-US" sz="3200" b="1" dirty="0">
                          <a:solidFill>
                            <a:srgbClr val="333333"/>
                          </a:solidFill>
                          <a:effectLst/>
                          <a:latin typeface="Calibri" panose="020F0502020204030204" pitchFamily="34" charset="0"/>
                          <a:ea typeface="Times New Roman" panose="02020603050405020304" pitchFamily="18" charset="0"/>
                          <a:cs typeface="Calibri" panose="020F0502020204030204" pitchFamily="34" charset="0"/>
                        </a:rPr>
                        <a:t>to listen, to harken </a:t>
                      </a:r>
                      <a:endParaRPr lang="en-US" sz="3200" b="1" dirty="0">
                        <a:solidFill>
                          <a:srgbClr val="333333"/>
                        </a:solidFill>
                        <a:effectLst/>
                        <a:latin typeface="Calibri" panose="020F0502020204030204" pitchFamily="34" charset="0"/>
                        <a:ea typeface="Calibri" panose="020F0502020204030204" pitchFamily="34" charset="0"/>
                        <a:cs typeface="Calibri" panose="020F0502020204030204" pitchFamily="34" charset="0"/>
                      </a:endParaRPr>
                    </a:p>
                    <a:p>
                      <a:pPr marL="742950" marR="0" lvl="1" indent="-285750">
                        <a:lnSpc>
                          <a:spcPct val="107000"/>
                        </a:lnSpc>
                        <a:spcBef>
                          <a:spcPts val="0"/>
                        </a:spcBef>
                        <a:spcAft>
                          <a:spcPts val="800"/>
                        </a:spcAft>
                        <a:buFont typeface="+mj-lt"/>
                        <a:buAutoNum type="alphaLcPeriod"/>
                        <a:tabLst>
                          <a:tab pos="914400" algn="l"/>
                        </a:tabLst>
                      </a:pPr>
                      <a:r>
                        <a:rPr lang="en-US" sz="3200" b="1" dirty="0">
                          <a:solidFill>
                            <a:srgbClr val="333333"/>
                          </a:solidFill>
                          <a:effectLst/>
                          <a:latin typeface="Calibri" panose="020F0502020204030204" pitchFamily="34" charset="0"/>
                          <a:ea typeface="Times New Roman" panose="02020603050405020304" pitchFamily="18" charset="0"/>
                          <a:cs typeface="Calibri" panose="020F0502020204030204" pitchFamily="34" charset="0"/>
                        </a:rPr>
                        <a:t>of one who on the knock at the door comes to listen who it is, (the duty of a porter)</a:t>
                      </a:r>
                      <a:endParaRPr lang="en-US" sz="3200" b="1" dirty="0">
                        <a:solidFill>
                          <a:srgbClr val="333333"/>
                        </a:solidFill>
                        <a:effectLst/>
                        <a:latin typeface="Calibri" panose="020F0502020204030204" pitchFamily="34" charset="0"/>
                        <a:ea typeface="Calibri" panose="020F0502020204030204" pitchFamily="34" charset="0"/>
                        <a:cs typeface="Calibri" panose="020F0502020204030204" pitchFamily="34" charset="0"/>
                      </a:endParaRPr>
                    </a:p>
                    <a:p>
                      <a:pPr marL="342900" marR="0" lvl="0" indent="-342900">
                        <a:lnSpc>
                          <a:spcPct val="107000"/>
                        </a:lnSpc>
                        <a:spcBef>
                          <a:spcPts val="0"/>
                        </a:spcBef>
                        <a:spcAft>
                          <a:spcPts val="800"/>
                        </a:spcAft>
                        <a:buFont typeface="+mj-lt"/>
                        <a:buAutoNum type="arabicPeriod"/>
                        <a:tabLst>
                          <a:tab pos="457200" algn="l"/>
                        </a:tabLst>
                      </a:pPr>
                      <a:r>
                        <a:rPr lang="en-US" sz="3200" b="1" dirty="0">
                          <a:solidFill>
                            <a:srgbClr val="333333"/>
                          </a:solidFill>
                          <a:effectLst/>
                          <a:latin typeface="Calibri" panose="020F0502020204030204" pitchFamily="34" charset="0"/>
                          <a:ea typeface="Times New Roman" panose="02020603050405020304" pitchFamily="18" charset="0"/>
                          <a:cs typeface="Calibri" panose="020F0502020204030204" pitchFamily="34" charset="0"/>
                        </a:rPr>
                        <a:t>to harken to a command </a:t>
                      </a:r>
                      <a:endParaRPr lang="en-US" sz="3200" b="1" dirty="0">
                        <a:solidFill>
                          <a:srgbClr val="333333"/>
                        </a:solidFill>
                        <a:effectLst/>
                        <a:latin typeface="Calibri" panose="020F0502020204030204" pitchFamily="34" charset="0"/>
                        <a:ea typeface="Calibri" panose="020F0502020204030204" pitchFamily="34" charset="0"/>
                        <a:cs typeface="Calibri" panose="020F0502020204030204" pitchFamily="34" charset="0"/>
                      </a:endParaRPr>
                    </a:p>
                    <a:p>
                      <a:pPr marL="742950" marR="0" lvl="1" indent="-285750">
                        <a:lnSpc>
                          <a:spcPct val="107000"/>
                        </a:lnSpc>
                        <a:spcBef>
                          <a:spcPts val="0"/>
                        </a:spcBef>
                        <a:spcAft>
                          <a:spcPts val="800"/>
                        </a:spcAft>
                        <a:buFont typeface="+mj-lt"/>
                        <a:buAutoNum type="alphaLcPeriod"/>
                        <a:tabLst>
                          <a:tab pos="914400" algn="l"/>
                        </a:tabLst>
                      </a:pPr>
                      <a:r>
                        <a:rPr lang="en-US" sz="3200" b="1" dirty="0">
                          <a:solidFill>
                            <a:srgbClr val="333333"/>
                          </a:solidFill>
                          <a:effectLst/>
                          <a:latin typeface="Calibri" panose="020F0502020204030204" pitchFamily="34" charset="0"/>
                          <a:ea typeface="Times New Roman" panose="02020603050405020304" pitchFamily="18" charset="0"/>
                          <a:cs typeface="Calibri" panose="020F0502020204030204" pitchFamily="34" charset="0"/>
                        </a:rPr>
                        <a:t>to obey, be obedient to, submit to</a:t>
                      </a:r>
                      <a:endParaRPr lang="en-US" sz="3200" b="1" dirty="0">
                        <a:solidFill>
                          <a:srgbClr val="333333"/>
                        </a:solidFill>
                        <a:effectLst/>
                        <a:latin typeface="Calibri" panose="020F0502020204030204" pitchFamily="34" charset="0"/>
                        <a:ea typeface="Calibri" panose="020F0502020204030204" pitchFamily="34" charset="0"/>
                        <a:cs typeface="Calibri" panose="020F0502020204030204" pitchFamily="34" charset="0"/>
                      </a:endParaRPr>
                    </a:p>
                  </a:txBody>
                  <a:tcPr marL="9525" marR="9525" marT="476250" marB="9525" anchor="ctr">
                    <a:lnL>
                      <a:noFill/>
                    </a:lnL>
                    <a:lnR>
                      <a:noFill/>
                    </a:lnR>
                    <a:lnT>
                      <a:noFill/>
                    </a:lnT>
                    <a:lnB>
                      <a:noFill/>
                    </a:lnB>
                  </a:tcPr>
                </a:tc>
                <a:extLst>
                  <a:ext uri="{0D108BD9-81ED-4DB2-BD59-A6C34878D82A}">
                    <a16:rowId xmlns:a16="http://schemas.microsoft.com/office/drawing/2014/main" xmlns="" val="2921842495"/>
                  </a:ext>
                </a:extLst>
              </a:tr>
              <a:tr h="829379">
                <a:tc>
                  <a:txBody>
                    <a:bodyPr/>
                    <a:lstStyle/>
                    <a:p>
                      <a:pPr>
                        <a:lnSpc>
                          <a:spcPct val="107000"/>
                        </a:lnSpc>
                      </a:pPr>
                      <a:endParaRPr lang="en-US" sz="1100" dirty="0">
                        <a:effectLst/>
                        <a:latin typeface="Calibri" panose="020F0502020204030204" pitchFamily="34" charset="0"/>
                        <a:cs typeface="Times New Roman" panose="02020603050405020304" pitchFamily="18" charset="0"/>
                      </a:endParaRPr>
                    </a:p>
                  </a:txBody>
                  <a:tcPr marL="9525" marR="9525" marT="476250" marB="9525" anchor="ctr">
                    <a:lnL>
                      <a:noFill/>
                    </a:lnL>
                    <a:lnR>
                      <a:noFill/>
                    </a:lnR>
                    <a:lnT>
                      <a:noFill/>
                    </a:lnT>
                    <a:lnB>
                      <a:noFill/>
                    </a:lnB>
                  </a:tcPr>
                </a:tc>
                <a:extLst>
                  <a:ext uri="{0D108BD9-81ED-4DB2-BD59-A6C34878D82A}">
                    <a16:rowId xmlns:a16="http://schemas.microsoft.com/office/drawing/2014/main" xmlns="" val="850090109"/>
                  </a:ext>
                </a:extLst>
              </a:tr>
            </a:tbl>
          </a:graphicData>
        </a:graphic>
      </p:graphicFrame>
    </p:spTree>
    <p:extLst>
      <p:ext uri="{BB962C8B-B14F-4D97-AF65-F5344CB8AC3E}">
        <p14:creationId xmlns:p14="http://schemas.microsoft.com/office/powerpoint/2010/main" val="8985131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7529307-1BB1-44BF-AF39-0F55AC102AA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B74A9888-49E9-41B6-B898-2586793E6701}"/>
              </a:ext>
            </a:extLst>
          </p:cNvPr>
          <p:cNvSpPr>
            <a:spLocks noGrp="1"/>
          </p:cNvSpPr>
          <p:nvPr>
            <p:ph idx="1"/>
          </p:nvPr>
        </p:nvSpPr>
        <p:spPr/>
        <p:txBody>
          <a:bodyPr>
            <a:normAutofit/>
          </a:bodyPr>
          <a:lstStyle/>
          <a:p>
            <a:pPr marL="0" indent="0" algn="ctr">
              <a:buNone/>
            </a:pPr>
            <a:r>
              <a:rPr lang="en-US" sz="4000" b="1" dirty="0"/>
              <a:t>HOLD ON!</a:t>
            </a:r>
          </a:p>
        </p:txBody>
      </p:sp>
    </p:spTree>
    <p:extLst>
      <p:ext uri="{BB962C8B-B14F-4D97-AF65-F5344CB8AC3E}">
        <p14:creationId xmlns:p14="http://schemas.microsoft.com/office/powerpoint/2010/main" val="25998606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27E47A6-5EF8-46F8-BF2F-7455767EA7D2}"/>
              </a:ext>
            </a:extLst>
          </p:cNvPr>
          <p:cNvSpPr>
            <a:spLocks noGrp="1"/>
          </p:cNvSpPr>
          <p:nvPr>
            <p:ph type="title"/>
          </p:nvPr>
        </p:nvSpPr>
        <p:spPr/>
        <p:txBody>
          <a:bodyPr/>
          <a:lstStyle/>
          <a:p>
            <a:r>
              <a:rPr lang="en-US" dirty="0"/>
              <a:t>2 Thessalonians 2:15</a:t>
            </a:r>
          </a:p>
        </p:txBody>
      </p:sp>
      <p:sp>
        <p:nvSpPr>
          <p:cNvPr id="3" name="Content Placeholder 2">
            <a:extLst>
              <a:ext uri="{FF2B5EF4-FFF2-40B4-BE49-F238E27FC236}">
                <a16:creationId xmlns:a16="http://schemas.microsoft.com/office/drawing/2014/main" xmlns="" id="{109AA8B1-BEE2-4D5A-A36C-5203056A2000}"/>
              </a:ext>
            </a:extLst>
          </p:cNvPr>
          <p:cNvSpPr>
            <a:spLocks noGrp="1"/>
          </p:cNvSpPr>
          <p:nvPr>
            <p:ph idx="1"/>
          </p:nvPr>
        </p:nvSpPr>
        <p:spPr/>
        <p:txBody>
          <a:bodyPr>
            <a:normAutofit/>
          </a:bodyPr>
          <a:lstStyle/>
          <a:p>
            <a:pPr marL="0" indent="0">
              <a:buNone/>
            </a:pPr>
            <a:r>
              <a:rPr lang="en-US" sz="4000" b="1" dirty="0"/>
              <a:t>So then, brothers and sisters, stand firm and hold fast to the teachings we passed on to you, whether by word of mouth or by letter. </a:t>
            </a:r>
          </a:p>
        </p:txBody>
      </p:sp>
    </p:spTree>
    <p:extLst>
      <p:ext uri="{BB962C8B-B14F-4D97-AF65-F5344CB8AC3E}">
        <p14:creationId xmlns:p14="http://schemas.microsoft.com/office/powerpoint/2010/main" val="33717941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3CD5E34-5D2B-4CB5-AA2B-ABB2CBA69C3F}"/>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xmlns="" id="{33F224C3-C32B-4DDB-98E1-A5D8E64FA096}"/>
              </a:ext>
            </a:extLst>
          </p:cNvPr>
          <p:cNvPicPr>
            <a:picLocks noGrp="1" noChangeAspect="1"/>
          </p:cNvPicPr>
          <p:nvPr>
            <p:ph idx="1"/>
          </p:nvPr>
        </p:nvPicPr>
        <p:blipFill>
          <a:blip r:embed="rId2"/>
          <a:stretch>
            <a:fillRect/>
          </a:stretch>
        </p:blipFill>
        <p:spPr>
          <a:xfrm>
            <a:off x="3107184" y="1032248"/>
            <a:ext cx="5841507" cy="4793504"/>
          </a:xfrm>
        </p:spPr>
      </p:pic>
    </p:spTree>
    <p:extLst>
      <p:ext uri="{BB962C8B-B14F-4D97-AF65-F5344CB8AC3E}">
        <p14:creationId xmlns:p14="http://schemas.microsoft.com/office/powerpoint/2010/main" val="36060274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CAAE004-0AD6-4824-95FC-B5FC9D22D44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BBFB4C10-398D-4F24-A8E5-F8586CF0D99B}"/>
              </a:ext>
            </a:extLst>
          </p:cNvPr>
          <p:cNvSpPr>
            <a:spLocks noGrp="1"/>
          </p:cNvSpPr>
          <p:nvPr>
            <p:ph idx="1"/>
          </p:nvPr>
        </p:nvSpPr>
        <p:spPr/>
        <p:txBody>
          <a:bodyPr>
            <a:normAutofit/>
          </a:bodyPr>
          <a:lstStyle/>
          <a:p>
            <a:pPr marL="0" indent="0" algn="ctr">
              <a:buNone/>
            </a:pPr>
            <a:r>
              <a:rPr lang="en-US" sz="4000" b="1" dirty="0"/>
              <a:t>THANKFULNESS</a:t>
            </a:r>
          </a:p>
        </p:txBody>
      </p:sp>
    </p:spTree>
    <p:extLst>
      <p:ext uri="{BB962C8B-B14F-4D97-AF65-F5344CB8AC3E}">
        <p14:creationId xmlns:p14="http://schemas.microsoft.com/office/powerpoint/2010/main" val="11749080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99F67A0-C99E-4AF2-A5C1-315D8FE60FE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9494305D-74C1-4787-B8FC-B389F5D9E0FC}"/>
              </a:ext>
            </a:extLst>
          </p:cNvPr>
          <p:cNvSpPr>
            <a:spLocks noGrp="1"/>
          </p:cNvSpPr>
          <p:nvPr>
            <p:ph idx="1"/>
          </p:nvPr>
        </p:nvSpPr>
        <p:spPr/>
        <p:txBody>
          <a:bodyPr>
            <a:normAutofit/>
          </a:bodyPr>
          <a:lstStyle/>
          <a:p>
            <a:pPr marL="742950" indent="-742950">
              <a:buAutoNum type="arabicPeriod"/>
            </a:pPr>
            <a:r>
              <a:rPr lang="en-US" sz="3600" b="1" dirty="0"/>
              <a:t>Mindful of favors, grateful, thankful</a:t>
            </a:r>
          </a:p>
          <a:p>
            <a:pPr marL="742950" indent="-742950">
              <a:buAutoNum type="arabicPeriod"/>
            </a:pPr>
            <a:r>
              <a:rPr lang="en-US" sz="3600" b="1" dirty="0"/>
              <a:t>Pleasing, agreeable.</a:t>
            </a:r>
          </a:p>
          <a:p>
            <a:pPr marL="742950" indent="-742950">
              <a:buAutoNum type="arabicPeriod"/>
            </a:pPr>
            <a:r>
              <a:rPr lang="en-US" sz="3600" b="1" dirty="0"/>
              <a:t>Acceptable to others</a:t>
            </a:r>
          </a:p>
        </p:txBody>
      </p:sp>
    </p:spTree>
    <p:extLst>
      <p:ext uri="{BB962C8B-B14F-4D97-AF65-F5344CB8AC3E}">
        <p14:creationId xmlns:p14="http://schemas.microsoft.com/office/powerpoint/2010/main" val="28482159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AB01570-7BE4-4371-B283-D661CB3AF692}"/>
              </a:ext>
            </a:extLst>
          </p:cNvPr>
          <p:cNvSpPr>
            <a:spLocks noGrp="1"/>
          </p:cNvSpPr>
          <p:nvPr>
            <p:ph type="title"/>
          </p:nvPr>
        </p:nvSpPr>
        <p:spPr/>
        <p:txBody>
          <a:bodyPr/>
          <a:lstStyle/>
          <a:p>
            <a:r>
              <a:rPr lang="en-US" dirty="0"/>
              <a:t>Colossians 3:15</a:t>
            </a:r>
          </a:p>
        </p:txBody>
      </p:sp>
      <p:sp>
        <p:nvSpPr>
          <p:cNvPr id="3" name="Content Placeholder 2">
            <a:extLst>
              <a:ext uri="{FF2B5EF4-FFF2-40B4-BE49-F238E27FC236}">
                <a16:creationId xmlns:a16="http://schemas.microsoft.com/office/drawing/2014/main" xmlns="" id="{5AA24EF1-C4F3-4AEE-9F84-D4624F3CF976}"/>
              </a:ext>
            </a:extLst>
          </p:cNvPr>
          <p:cNvSpPr>
            <a:spLocks noGrp="1"/>
          </p:cNvSpPr>
          <p:nvPr>
            <p:ph idx="1"/>
          </p:nvPr>
        </p:nvSpPr>
        <p:spPr/>
        <p:txBody>
          <a:bodyPr>
            <a:normAutofit/>
          </a:bodyPr>
          <a:lstStyle/>
          <a:p>
            <a:pPr marL="0" indent="0">
              <a:buNone/>
            </a:pPr>
            <a:r>
              <a:rPr lang="en-US" sz="4000" b="1" dirty="0"/>
              <a:t>Let the peace of Christ rule in your hearts, since as members of one body you were called to peace. And be thankful. </a:t>
            </a:r>
          </a:p>
        </p:txBody>
      </p:sp>
    </p:spTree>
    <p:extLst>
      <p:ext uri="{BB962C8B-B14F-4D97-AF65-F5344CB8AC3E}">
        <p14:creationId xmlns:p14="http://schemas.microsoft.com/office/powerpoint/2010/main" val="36162842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CAAD310-A58F-4C6F-A314-768E90219C0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589ABD31-04BE-4E9B-9052-092C440F12FA}"/>
              </a:ext>
            </a:extLst>
          </p:cNvPr>
          <p:cNvSpPr>
            <a:spLocks noGrp="1"/>
          </p:cNvSpPr>
          <p:nvPr>
            <p:ph idx="1"/>
          </p:nvPr>
        </p:nvSpPr>
        <p:spPr/>
        <p:txBody>
          <a:bodyPr>
            <a:normAutofit/>
          </a:bodyPr>
          <a:lstStyle/>
          <a:p>
            <a:pPr marL="0" indent="0" algn="ctr">
              <a:buNone/>
            </a:pPr>
            <a:r>
              <a:rPr lang="en-US" sz="4000" b="1" dirty="0"/>
              <a:t>What is your default setting?</a:t>
            </a:r>
          </a:p>
        </p:txBody>
      </p:sp>
    </p:spTree>
    <p:extLst>
      <p:ext uri="{BB962C8B-B14F-4D97-AF65-F5344CB8AC3E}">
        <p14:creationId xmlns:p14="http://schemas.microsoft.com/office/powerpoint/2010/main" val="4947219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0071821-1A55-4725-BA27-C0E835094CCD}"/>
              </a:ext>
            </a:extLst>
          </p:cNvPr>
          <p:cNvSpPr>
            <a:spLocks noGrp="1"/>
          </p:cNvSpPr>
          <p:nvPr>
            <p:ph type="title"/>
          </p:nvPr>
        </p:nvSpPr>
        <p:spPr>
          <a:xfrm>
            <a:off x="684212" y="5948039"/>
            <a:ext cx="8534400" cy="4636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xmlns="" id="{CECC8F4F-70D1-41BE-9712-438391ED9A6A}"/>
              </a:ext>
            </a:extLst>
          </p:cNvPr>
          <p:cNvSpPr>
            <a:spLocks noGrp="1"/>
          </p:cNvSpPr>
          <p:nvPr>
            <p:ph idx="1"/>
          </p:nvPr>
        </p:nvSpPr>
        <p:spPr>
          <a:xfrm>
            <a:off x="684212" y="115410"/>
            <a:ext cx="8534400" cy="6578353"/>
          </a:xfrm>
        </p:spPr>
        <p:txBody>
          <a:bodyPr>
            <a:normAutofit/>
          </a:bodyPr>
          <a:lstStyle/>
          <a:p>
            <a:pPr marL="0" indent="0">
              <a:buNone/>
            </a:pPr>
            <a:r>
              <a:rPr lang="en-US" sz="3200" b="1" dirty="0"/>
              <a:t>Is your default setting:</a:t>
            </a:r>
          </a:p>
          <a:p>
            <a:pPr marL="0" indent="0">
              <a:buNone/>
            </a:pPr>
            <a:r>
              <a:rPr lang="en-US" sz="3200" b="1" dirty="0"/>
              <a:t>Grumbling?</a:t>
            </a:r>
          </a:p>
          <a:p>
            <a:pPr marL="0" indent="0">
              <a:buNone/>
            </a:pPr>
            <a:r>
              <a:rPr lang="en-US" sz="3200" b="1" dirty="0"/>
              <a:t>Arguing?</a:t>
            </a:r>
          </a:p>
          <a:p>
            <a:pPr marL="0" indent="0">
              <a:buNone/>
            </a:pPr>
            <a:r>
              <a:rPr lang="en-US" sz="3200" b="1" dirty="0"/>
              <a:t>Anger?</a:t>
            </a:r>
          </a:p>
          <a:p>
            <a:pPr marL="0" indent="0">
              <a:buNone/>
            </a:pPr>
            <a:r>
              <a:rPr lang="en-US" sz="3200" b="1" dirty="0"/>
              <a:t>Obedience?</a:t>
            </a:r>
          </a:p>
          <a:p>
            <a:pPr marL="0" indent="0">
              <a:buNone/>
            </a:pPr>
            <a:r>
              <a:rPr lang="en-US" sz="3200" b="1" dirty="0"/>
              <a:t>Holding on to God?</a:t>
            </a:r>
          </a:p>
          <a:p>
            <a:pPr marL="0" indent="0">
              <a:buNone/>
            </a:pPr>
            <a:r>
              <a:rPr lang="en-US" sz="3200" b="1" dirty="0"/>
              <a:t>Thankfulness?</a:t>
            </a:r>
          </a:p>
          <a:p>
            <a:pPr marL="0" indent="0">
              <a:buNone/>
            </a:pPr>
            <a:endParaRPr lang="en-US" dirty="0"/>
          </a:p>
        </p:txBody>
      </p:sp>
    </p:spTree>
    <p:extLst>
      <p:ext uri="{BB962C8B-B14F-4D97-AF65-F5344CB8AC3E}">
        <p14:creationId xmlns:p14="http://schemas.microsoft.com/office/powerpoint/2010/main" val="39572158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CAAD310-A58F-4C6F-A314-768E90219C0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589ABD31-04BE-4E9B-9052-092C440F12FA}"/>
              </a:ext>
            </a:extLst>
          </p:cNvPr>
          <p:cNvSpPr>
            <a:spLocks noGrp="1"/>
          </p:cNvSpPr>
          <p:nvPr>
            <p:ph idx="1"/>
          </p:nvPr>
        </p:nvSpPr>
        <p:spPr/>
        <p:txBody>
          <a:bodyPr>
            <a:normAutofit/>
          </a:bodyPr>
          <a:lstStyle/>
          <a:p>
            <a:pPr marL="0" indent="0" algn="ctr">
              <a:buNone/>
            </a:pPr>
            <a:r>
              <a:rPr lang="en-US" sz="4000" b="1" dirty="0"/>
              <a:t>Is your default setting pleasing to God?</a:t>
            </a:r>
          </a:p>
        </p:txBody>
      </p:sp>
    </p:spTree>
    <p:extLst>
      <p:ext uri="{BB962C8B-B14F-4D97-AF65-F5344CB8AC3E}">
        <p14:creationId xmlns:p14="http://schemas.microsoft.com/office/powerpoint/2010/main" val="16182256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3CD5E34-5D2B-4CB5-AA2B-ABB2CBA69C3F}"/>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xmlns="" id="{D731F02E-8F76-416D-A985-54DCED31FBF6}"/>
              </a:ext>
            </a:extLst>
          </p:cNvPr>
          <p:cNvPicPr>
            <a:picLocks noGrp="1" noChangeAspect="1"/>
          </p:cNvPicPr>
          <p:nvPr>
            <p:ph idx="1"/>
          </p:nvPr>
        </p:nvPicPr>
        <p:blipFill>
          <a:blip r:embed="rId2"/>
          <a:stretch>
            <a:fillRect/>
          </a:stretch>
        </p:blipFill>
        <p:spPr>
          <a:xfrm>
            <a:off x="2041864" y="443883"/>
            <a:ext cx="7176748" cy="5408502"/>
          </a:xfrm>
        </p:spPr>
      </p:pic>
    </p:spTree>
    <p:extLst>
      <p:ext uri="{BB962C8B-B14F-4D97-AF65-F5344CB8AC3E}">
        <p14:creationId xmlns:p14="http://schemas.microsoft.com/office/powerpoint/2010/main" val="20419608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3CD5E34-5D2B-4CB5-AA2B-ABB2CBA69C3F}"/>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xmlns="" id="{013D428F-BD43-4B02-9BF8-3B4674EF4166}"/>
              </a:ext>
            </a:extLst>
          </p:cNvPr>
          <p:cNvPicPr>
            <a:picLocks noGrp="1" noChangeAspect="1"/>
          </p:cNvPicPr>
          <p:nvPr>
            <p:ph idx="1"/>
          </p:nvPr>
        </p:nvPicPr>
        <p:blipFill>
          <a:blip r:embed="rId2"/>
          <a:stretch>
            <a:fillRect/>
          </a:stretch>
        </p:blipFill>
        <p:spPr>
          <a:xfrm>
            <a:off x="2973388" y="435006"/>
            <a:ext cx="5663954" cy="5814874"/>
          </a:xfrm>
        </p:spPr>
      </p:pic>
    </p:spTree>
    <p:extLst>
      <p:ext uri="{BB962C8B-B14F-4D97-AF65-F5344CB8AC3E}">
        <p14:creationId xmlns:p14="http://schemas.microsoft.com/office/powerpoint/2010/main" val="10070662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99F67A0-C99E-4AF2-A5C1-315D8FE60FE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9494305D-74C1-4787-B8FC-B389F5D9E0FC}"/>
              </a:ext>
            </a:extLst>
          </p:cNvPr>
          <p:cNvSpPr>
            <a:spLocks noGrp="1"/>
          </p:cNvSpPr>
          <p:nvPr>
            <p:ph idx="1"/>
          </p:nvPr>
        </p:nvSpPr>
        <p:spPr/>
        <p:txBody>
          <a:bodyPr>
            <a:normAutofit/>
          </a:bodyPr>
          <a:lstStyle/>
          <a:p>
            <a:pPr marL="0" indent="0">
              <a:buNone/>
            </a:pPr>
            <a:r>
              <a:rPr lang="en-US" sz="3600" b="1" dirty="0"/>
              <a:t>Humans are emotional beings and can be ruled by their emotions.</a:t>
            </a:r>
          </a:p>
        </p:txBody>
      </p:sp>
    </p:spTree>
    <p:extLst>
      <p:ext uri="{BB962C8B-B14F-4D97-AF65-F5344CB8AC3E}">
        <p14:creationId xmlns:p14="http://schemas.microsoft.com/office/powerpoint/2010/main" val="14576139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07C1F44-9E81-49E9-961F-0FC39822F9F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20C9F365-3343-4331-A3DB-C2397A1BF6A1}"/>
              </a:ext>
            </a:extLst>
          </p:cNvPr>
          <p:cNvSpPr>
            <a:spLocks noGrp="1"/>
          </p:cNvSpPr>
          <p:nvPr>
            <p:ph idx="1"/>
          </p:nvPr>
        </p:nvSpPr>
        <p:spPr/>
        <p:txBody>
          <a:bodyPr>
            <a:normAutofit/>
          </a:bodyPr>
          <a:lstStyle/>
          <a:p>
            <a:pPr marL="0" indent="0" algn="ctr">
              <a:buNone/>
            </a:pPr>
            <a:r>
              <a:rPr lang="en-US" sz="4000" b="1" dirty="0"/>
              <a:t>GRUMBLING</a:t>
            </a:r>
          </a:p>
        </p:txBody>
      </p:sp>
    </p:spTree>
    <p:extLst>
      <p:ext uri="{BB962C8B-B14F-4D97-AF65-F5344CB8AC3E}">
        <p14:creationId xmlns:p14="http://schemas.microsoft.com/office/powerpoint/2010/main" val="18656194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07C1F44-9E81-49E9-961F-0FC39822F9FF}"/>
              </a:ext>
            </a:extLst>
          </p:cNvPr>
          <p:cNvSpPr>
            <a:spLocks noGrp="1"/>
          </p:cNvSpPr>
          <p:nvPr>
            <p:ph type="title"/>
          </p:nvPr>
        </p:nvSpPr>
        <p:spPr>
          <a:xfrm>
            <a:off x="684212" y="5140171"/>
            <a:ext cx="8534400" cy="854228"/>
          </a:xfrm>
        </p:spPr>
        <p:txBody>
          <a:bodyPr/>
          <a:lstStyle/>
          <a:p>
            <a:endParaRPr lang="en-US" dirty="0"/>
          </a:p>
        </p:txBody>
      </p:sp>
      <p:sp>
        <p:nvSpPr>
          <p:cNvPr id="3" name="Content Placeholder 2">
            <a:extLst>
              <a:ext uri="{FF2B5EF4-FFF2-40B4-BE49-F238E27FC236}">
                <a16:creationId xmlns:a16="http://schemas.microsoft.com/office/drawing/2014/main" xmlns="" id="{20C9F365-3343-4331-A3DB-C2397A1BF6A1}"/>
              </a:ext>
            </a:extLst>
          </p:cNvPr>
          <p:cNvSpPr>
            <a:spLocks noGrp="1"/>
          </p:cNvSpPr>
          <p:nvPr>
            <p:ph idx="1"/>
          </p:nvPr>
        </p:nvSpPr>
        <p:spPr/>
        <p:txBody>
          <a:bodyPr>
            <a:noAutofit/>
          </a:bodyPr>
          <a:lstStyle/>
          <a:p>
            <a:pPr marL="742950" lvl="0" indent="-742950">
              <a:buAutoNum type="arabicPeriod"/>
            </a:pPr>
            <a:r>
              <a:rPr lang="en-US" sz="3600" b="1" dirty="0"/>
              <a:t>to murmur, mutter, grumble, say    anything against in a low tone </a:t>
            </a:r>
          </a:p>
          <a:p>
            <a:pPr marL="1200150" lvl="1" indent="-742950">
              <a:buAutoNum type="alphaLcPeriod"/>
            </a:pPr>
            <a:r>
              <a:rPr lang="en-US" sz="3600" b="1" dirty="0"/>
              <a:t>of the cooing of doves </a:t>
            </a:r>
          </a:p>
          <a:p>
            <a:pPr marL="1200150" lvl="1" indent="-742950">
              <a:buAutoNum type="alphaLcPeriod" startAt="2"/>
            </a:pPr>
            <a:r>
              <a:rPr lang="en-US" sz="3600" b="1" dirty="0"/>
              <a:t>of those who confer secretly together </a:t>
            </a:r>
          </a:p>
          <a:p>
            <a:pPr marL="742950" indent="-742950">
              <a:buAutoNum type="arabicPeriod" startAt="2"/>
            </a:pPr>
            <a:r>
              <a:rPr lang="en-US" sz="3600" b="1" dirty="0"/>
              <a:t>of those who discontentedly complain</a:t>
            </a:r>
          </a:p>
        </p:txBody>
      </p:sp>
    </p:spTree>
    <p:extLst>
      <p:ext uri="{BB962C8B-B14F-4D97-AF65-F5344CB8AC3E}">
        <p14:creationId xmlns:p14="http://schemas.microsoft.com/office/powerpoint/2010/main" val="25022932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4D7328B-C112-4900-8D09-2C1F25241774}"/>
              </a:ext>
            </a:extLst>
          </p:cNvPr>
          <p:cNvSpPr>
            <a:spLocks noGrp="1"/>
          </p:cNvSpPr>
          <p:nvPr>
            <p:ph type="title"/>
          </p:nvPr>
        </p:nvSpPr>
        <p:spPr>
          <a:xfrm>
            <a:off x="684212" y="5575177"/>
            <a:ext cx="8534400" cy="1012054"/>
          </a:xfrm>
        </p:spPr>
        <p:txBody>
          <a:bodyPr/>
          <a:lstStyle/>
          <a:p>
            <a:r>
              <a:rPr lang="en-US" dirty="0"/>
              <a:t>Philippians 2:12-13</a:t>
            </a:r>
          </a:p>
        </p:txBody>
      </p:sp>
      <p:sp>
        <p:nvSpPr>
          <p:cNvPr id="3" name="Content Placeholder 2">
            <a:extLst>
              <a:ext uri="{FF2B5EF4-FFF2-40B4-BE49-F238E27FC236}">
                <a16:creationId xmlns:a16="http://schemas.microsoft.com/office/drawing/2014/main" xmlns="" id="{E365B2C4-88FD-4B0E-82BC-55B55FF9C835}"/>
              </a:ext>
            </a:extLst>
          </p:cNvPr>
          <p:cNvSpPr>
            <a:spLocks noGrp="1"/>
          </p:cNvSpPr>
          <p:nvPr>
            <p:ph idx="1"/>
          </p:nvPr>
        </p:nvSpPr>
        <p:spPr>
          <a:xfrm>
            <a:off x="684212" y="685800"/>
            <a:ext cx="8534400" cy="4889377"/>
          </a:xfrm>
        </p:spPr>
        <p:txBody>
          <a:bodyPr>
            <a:normAutofit/>
          </a:bodyPr>
          <a:lstStyle/>
          <a:p>
            <a:pPr marL="0" indent="0">
              <a:buNone/>
            </a:pPr>
            <a:r>
              <a:rPr lang="en-US" sz="3200" b="1" dirty="0"/>
              <a:t>Therefore, my dear friends, as you have always obeyed—not only in my presence, but now much more in my absence—continue to work out your salvation with fear and trembling, </a:t>
            </a:r>
          </a:p>
          <a:p>
            <a:pPr marL="0" indent="0">
              <a:buNone/>
            </a:pPr>
            <a:r>
              <a:rPr lang="en-US" sz="3200" b="1" dirty="0"/>
              <a:t>for it is God who works in you to will and to act in order to fulfill his good purpose.</a:t>
            </a:r>
          </a:p>
          <a:p>
            <a:pPr marL="0" indent="0">
              <a:buNone/>
            </a:pPr>
            <a:endParaRPr lang="en-US" dirty="0"/>
          </a:p>
        </p:txBody>
      </p:sp>
    </p:spTree>
    <p:extLst>
      <p:ext uri="{BB962C8B-B14F-4D97-AF65-F5344CB8AC3E}">
        <p14:creationId xmlns:p14="http://schemas.microsoft.com/office/powerpoint/2010/main" val="17142257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47B7789-E058-472A-8111-34A669CF071C}"/>
              </a:ext>
            </a:extLst>
          </p:cNvPr>
          <p:cNvSpPr>
            <a:spLocks noGrp="1"/>
          </p:cNvSpPr>
          <p:nvPr>
            <p:ph type="title"/>
          </p:nvPr>
        </p:nvSpPr>
        <p:spPr>
          <a:xfrm>
            <a:off x="684212" y="5362113"/>
            <a:ext cx="8534400" cy="1020932"/>
          </a:xfrm>
        </p:spPr>
        <p:txBody>
          <a:bodyPr/>
          <a:lstStyle/>
          <a:p>
            <a:r>
              <a:rPr lang="en-US" dirty="0"/>
              <a:t>Philippians 2:14-16</a:t>
            </a:r>
          </a:p>
        </p:txBody>
      </p:sp>
      <p:sp>
        <p:nvSpPr>
          <p:cNvPr id="3" name="Content Placeholder 2">
            <a:extLst>
              <a:ext uri="{FF2B5EF4-FFF2-40B4-BE49-F238E27FC236}">
                <a16:creationId xmlns:a16="http://schemas.microsoft.com/office/drawing/2014/main" xmlns="" id="{C1DE3912-066F-4EF5-9A82-E316FBB82B4E}"/>
              </a:ext>
            </a:extLst>
          </p:cNvPr>
          <p:cNvSpPr>
            <a:spLocks noGrp="1"/>
          </p:cNvSpPr>
          <p:nvPr>
            <p:ph idx="1"/>
          </p:nvPr>
        </p:nvSpPr>
        <p:spPr>
          <a:xfrm>
            <a:off x="684212" y="265648"/>
            <a:ext cx="8534400" cy="5166804"/>
          </a:xfrm>
        </p:spPr>
        <p:txBody>
          <a:bodyPr>
            <a:normAutofit lnSpcReduction="10000"/>
          </a:bodyPr>
          <a:lstStyle/>
          <a:p>
            <a:pPr marL="0" indent="0">
              <a:buNone/>
            </a:pPr>
            <a:r>
              <a:rPr lang="en-US" sz="3200" b="1" dirty="0"/>
              <a:t>Do everything without grumbling or arguing, </a:t>
            </a:r>
          </a:p>
          <a:p>
            <a:pPr marL="0" indent="0">
              <a:buNone/>
            </a:pPr>
            <a:r>
              <a:rPr lang="en-US" sz="3200" b="1" dirty="0"/>
              <a:t>so that you may become blameless and pure, “children of God without fault in a warped and crooked generation.” Then you will shine among them like stars in the sky </a:t>
            </a:r>
          </a:p>
          <a:p>
            <a:pPr marL="0" indent="0">
              <a:buNone/>
            </a:pPr>
            <a:r>
              <a:rPr lang="en-US" sz="3200" b="1" dirty="0"/>
              <a:t>as you hold firmly to the word of life. And then I will be able to boast on the day of Christ that I did not run or labor in vain. </a:t>
            </a:r>
          </a:p>
          <a:p>
            <a:endParaRPr lang="en-US" dirty="0"/>
          </a:p>
        </p:txBody>
      </p:sp>
    </p:spTree>
    <p:extLst>
      <p:ext uri="{BB962C8B-B14F-4D97-AF65-F5344CB8AC3E}">
        <p14:creationId xmlns:p14="http://schemas.microsoft.com/office/powerpoint/2010/main" val="2917924876"/>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xmlns=""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3246</TotalTime>
  <Words>580</Words>
  <Application>Microsoft Office PowerPoint</Application>
  <PresentationFormat>Custom</PresentationFormat>
  <Paragraphs>57</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Slice</vt:lpstr>
      <vt:lpstr>What is your  default setting?</vt:lpstr>
      <vt:lpstr>PowerPoint Presentation</vt:lpstr>
      <vt:lpstr>PowerPoint Presentation</vt:lpstr>
      <vt:lpstr>PowerPoint Presentation</vt:lpstr>
      <vt:lpstr>PowerPoint Presentation</vt:lpstr>
      <vt:lpstr>PowerPoint Presentation</vt:lpstr>
      <vt:lpstr>PowerPoint Presentation</vt:lpstr>
      <vt:lpstr>Philippians 2:12-13</vt:lpstr>
      <vt:lpstr>Philippians 2:14-16</vt:lpstr>
      <vt:lpstr>Exodus 14:11-13</vt:lpstr>
      <vt:lpstr>PowerPoint Presentation</vt:lpstr>
      <vt:lpstr>PowerPoint Presentation</vt:lpstr>
      <vt:lpstr>PowerPoint Presentation</vt:lpstr>
      <vt:lpstr>James 1:19-20</vt:lpstr>
      <vt:lpstr>PowerPoint Presentation</vt:lpstr>
      <vt:lpstr>PowerPoint Presentation</vt:lpstr>
      <vt:lpstr>PowerPoint Presentation</vt:lpstr>
      <vt:lpstr>PowerPoint Presentation</vt:lpstr>
      <vt:lpstr>2 Thessalonians 2:15</vt:lpstr>
      <vt:lpstr>PowerPoint Presentation</vt:lpstr>
      <vt:lpstr>PowerPoint Presentation</vt:lpstr>
      <vt:lpstr>Colossians 3:15</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COMPLAINING</dc:title>
  <dc:creator>Cynthia Thomas</dc:creator>
  <cp:lastModifiedBy>stevo</cp:lastModifiedBy>
  <cp:revision>15</cp:revision>
  <dcterms:created xsi:type="dcterms:W3CDTF">2019-03-30T15:36:30Z</dcterms:created>
  <dcterms:modified xsi:type="dcterms:W3CDTF">2019-04-03T14:06:14Z</dcterms:modified>
</cp:coreProperties>
</file>