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26" r:id="rId4"/>
    <p:sldId id="304" r:id="rId5"/>
    <p:sldId id="324" r:id="rId6"/>
    <p:sldId id="331" r:id="rId7"/>
    <p:sldId id="354" r:id="rId8"/>
    <p:sldId id="334" r:id="rId9"/>
    <p:sldId id="305" r:id="rId10"/>
    <p:sldId id="355" r:id="rId11"/>
    <p:sldId id="358" r:id="rId12"/>
    <p:sldId id="282" r:id="rId13"/>
    <p:sldId id="357" r:id="rId14"/>
    <p:sldId id="356" r:id="rId15"/>
    <p:sldId id="359" r:id="rId16"/>
    <p:sldId id="361" r:id="rId17"/>
    <p:sldId id="360" r:id="rId18"/>
    <p:sldId id="362" r:id="rId19"/>
    <p:sldId id="363" r:id="rId20"/>
    <p:sldId id="364" r:id="rId21"/>
    <p:sldId id="365" r:id="rId22"/>
    <p:sldId id="366" r:id="rId23"/>
    <p:sldId id="367" r:id="rId24"/>
    <p:sldId id="368" r:id="rId25"/>
    <p:sldId id="369" r:id="rId26"/>
    <p:sldId id="353" r:id="rId27"/>
    <p:sldId id="370" r:id="rId28"/>
    <p:sldId id="371"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3/31/2019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3/31/2019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096" y="622852"/>
            <a:ext cx="10774017" cy="5702153"/>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834887" y="275050"/>
            <a:ext cx="9144000" cy="3047932"/>
          </a:xfrm>
        </p:spPr>
        <p:txBody>
          <a:bodyPr>
            <a:normAutofit/>
          </a:bodyPr>
          <a:lstStyle/>
          <a:p>
            <a:pPr algn="l"/>
            <a:r>
              <a:rPr lang="en-US" sz="8000" b="1" dirty="0">
                <a:solidFill>
                  <a:srgbClr val="FF9933"/>
                </a:solidFill>
                <a:effectLst>
                  <a:outerShdw blurRad="38100" dist="38100" dir="2700000" algn="tl">
                    <a:srgbClr val="000000">
                      <a:alpha val="43137"/>
                    </a:srgbClr>
                  </a:outerShdw>
                </a:effectLst>
              </a:rPr>
              <a:t>The Seven-Fold</a:t>
            </a:r>
            <a:br>
              <a:rPr lang="en-US" sz="8000" b="1" dirty="0">
                <a:solidFill>
                  <a:srgbClr val="FF9933"/>
                </a:solidFill>
                <a:effectLst>
                  <a:outerShdw blurRad="38100" dist="38100" dir="2700000" algn="tl">
                    <a:srgbClr val="000000">
                      <a:alpha val="43137"/>
                    </a:srgbClr>
                  </a:outerShdw>
                </a:effectLst>
              </a:rPr>
            </a:br>
            <a:r>
              <a:rPr lang="en-US" sz="80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66404"/>
            <a:ext cx="7320819" cy="4508927"/>
          </a:xfrm>
          <a:prstGeom prst="rect">
            <a:avLst/>
          </a:prstGeom>
          <a:noFill/>
        </p:spPr>
        <p:txBody>
          <a:bodyPr wrap="square" rtlCol="0">
            <a:spAutoFit/>
          </a:bodyPr>
          <a:lstStyle/>
          <a:p>
            <a:r>
              <a:rPr lang="en-US" sz="11500" dirty="0" err="1">
                <a:solidFill>
                  <a:srgbClr val="000000"/>
                </a:solidFill>
              </a:rPr>
              <a:t>WISDOM</a:t>
            </a:r>
            <a:r>
              <a:rPr lang="en-US" sz="2800" dirty="0" err="1">
                <a:solidFill>
                  <a:srgbClr val="000000"/>
                </a:solidFill>
              </a:rPr>
              <a:t>from</a:t>
            </a:r>
            <a:r>
              <a:rPr lang="en-US" sz="2800" dirty="0">
                <a:solidFill>
                  <a:srgbClr val="000000"/>
                </a:solidFill>
              </a:rPr>
              <a:t> below</a:t>
            </a:r>
            <a:endParaRPr lang="en-US" sz="11500" dirty="0">
              <a:solidFill>
                <a:srgbClr val="000000"/>
              </a:solidFill>
            </a:endParaRPr>
          </a:p>
          <a:p>
            <a:endParaRPr lang="en-US" sz="1600" dirty="0">
              <a:solidFill>
                <a:srgbClr val="000000"/>
              </a:solidFill>
            </a:endParaRPr>
          </a:p>
          <a:p>
            <a:r>
              <a:rPr lang="en-US" sz="6000" dirty="0">
                <a:solidFill>
                  <a:srgbClr val="000000"/>
                </a:solidFill>
              </a:rPr>
              <a:t>A song of TWO notes</a:t>
            </a:r>
          </a:p>
          <a:p>
            <a:endParaRPr lang="en-US" sz="3600" dirty="0">
              <a:solidFill>
                <a:srgbClr val="000000"/>
              </a:solidFill>
            </a:endParaRPr>
          </a:p>
          <a:p>
            <a:r>
              <a:rPr lang="en-US" sz="6000" b="1" dirty="0">
                <a:solidFill>
                  <a:srgbClr val="000000"/>
                </a:solidFill>
              </a:rPr>
              <a:t>BITTER ENVY</a:t>
            </a:r>
          </a:p>
        </p:txBody>
      </p:sp>
    </p:spTree>
    <p:extLst>
      <p:ext uri="{BB962C8B-B14F-4D97-AF65-F5344CB8AC3E}">
        <p14:creationId xmlns:p14="http://schemas.microsoft.com/office/powerpoint/2010/main" val="4158274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66404"/>
            <a:ext cx="7320819" cy="5432256"/>
          </a:xfrm>
          <a:prstGeom prst="rect">
            <a:avLst/>
          </a:prstGeom>
          <a:noFill/>
        </p:spPr>
        <p:txBody>
          <a:bodyPr wrap="square" rtlCol="0">
            <a:spAutoFit/>
          </a:bodyPr>
          <a:lstStyle/>
          <a:p>
            <a:r>
              <a:rPr lang="en-US" sz="11500" dirty="0" err="1">
                <a:solidFill>
                  <a:srgbClr val="000000"/>
                </a:solidFill>
              </a:rPr>
              <a:t>WISDOM</a:t>
            </a:r>
            <a:r>
              <a:rPr lang="en-US" sz="2800" dirty="0" err="1">
                <a:solidFill>
                  <a:srgbClr val="000000"/>
                </a:solidFill>
              </a:rPr>
              <a:t>from</a:t>
            </a:r>
            <a:r>
              <a:rPr lang="en-US" sz="2800" dirty="0">
                <a:solidFill>
                  <a:srgbClr val="000000"/>
                </a:solidFill>
              </a:rPr>
              <a:t> below</a:t>
            </a:r>
            <a:endParaRPr lang="en-US" sz="11500" dirty="0">
              <a:solidFill>
                <a:srgbClr val="000000"/>
              </a:solidFill>
            </a:endParaRPr>
          </a:p>
          <a:p>
            <a:endParaRPr lang="en-US" sz="1600" dirty="0">
              <a:solidFill>
                <a:srgbClr val="000000"/>
              </a:solidFill>
            </a:endParaRPr>
          </a:p>
          <a:p>
            <a:r>
              <a:rPr lang="en-US" sz="6000" dirty="0">
                <a:solidFill>
                  <a:srgbClr val="000000"/>
                </a:solidFill>
              </a:rPr>
              <a:t>A song of TWO notes</a:t>
            </a:r>
          </a:p>
          <a:p>
            <a:endParaRPr lang="en-US" sz="3600" dirty="0">
              <a:solidFill>
                <a:srgbClr val="000000"/>
              </a:solidFill>
            </a:endParaRPr>
          </a:p>
          <a:p>
            <a:r>
              <a:rPr lang="en-US" sz="6000" dirty="0">
                <a:solidFill>
                  <a:schemeClr val="bg2">
                    <a:lumMod val="50000"/>
                  </a:schemeClr>
                </a:solidFill>
              </a:rPr>
              <a:t>BITTER ENVY</a:t>
            </a:r>
          </a:p>
          <a:p>
            <a:r>
              <a:rPr lang="en-US" sz="6000" b="1" dirty="0">
                <a:solidFill>
                  <a:srgbClr val="000000"/>
                </a:solidFill>
              </a:rPr>
              <a:t>SELFISH AMBITION</a:t>
            </a:r>
            <a:endParaRPr lang="en-US" sz="3200" b="1" dirty="0"/>
          </a:p>
        </p:txBody>
      </p:sp>
    </p:spTree>
    <p:extLst>
      <p:ext uri="{BB962C8B-B14F-4D97-AF65-F5344CB8AC3E}">
        <p14:creationId xmlns:p14="http://schemas.microsoft.com/office/powerpoint/2010/main" val="475566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92487" y="396311"/>
            <a:ext cx="7448728" cy="3339376"/>
          </a:xfrm>
          <a:prstGeom prst="rect">
            <a:avLst/>
          </a:prstGeom>
          <a:noFill/>
        </p:spPr>
        <p:txBody>
          <a:bodyPr wrap="square" rtlCol="0">
            <a:spAutoFit/>
          </a:bodyPr>
          <a:lstStyle/>
          <a:p>
            <a:r>
              <a:rPr lang="en-US" sz="11500" dirty="0" err="1">
                <a:solidFill>
                  <a:srgbClr val="000000"/>
                </a:solidFill>
              </a:rPr>
              <a:t>WISDOM</a:t>
            </a:r>
            <a:r>
              <a:rPr lang="en-US" sz="2800" dirty="0" err="1">
                <a:solidFill>
                  <a:srgbClr val="000000"/>
                </a:solidFill>
              </a:rPr>
              <a:t>from</a:t>
            </a:r>
            <a:r>
              <a:rPr lang="en-US" sz="2800" dirty="0">
                <a:solidFill>
                  <a:srgbClr val="000000"/>
                </a:solidFill>
              </a:rPr>
              <a:t> below</a:t>
            </a:r>
            <a:endParaRPr lang="en-US" sz="9600" dirty="0">
              <a:solidFill>
                <a:srgbClr val="000000"/>
              </a:solidFill>
            </a:endParaRPr>
          </a:p>
          <a:p>
            <a:endParaRPr lang="en-US" sz="1400" dirty="0">
              <a:solidFill>
                <a:srgbClr val="000000"/>
              </a:solidFill>
            </a:endParaRPr>
          </a:p>
          <a:p>
            <a:r>
              <a:rPr lang="en-US" sz="5400" dirty="0">
                <a:solidFill>
                  <a:srgbClr val="000000"/>
                </a:solidFill>
              </a:rPr>
              <a:t>Three Characteristics</a:t>
            </a:r>
          </a:p>
          <a:p>
            <a:endParaRPr lang="en-US" sz="2800" dirty="0">
              <a:solidFill>
                <a:srgbClr val="000000"/>
              </a:solidFill>
            </a:endParaRPr>
          </a:p>
        </p:txBody>
      </p:sp>
    </p:spTree>
    <p:extLst>
      <p:ext uri="{BB962C8B-B14F-4D97-AF65-F5344CB8AC3E}">
        <p14:creationId xmlns:p14="http://schemas.microsoft.com/office/powerpoint/2010/main" val="2127520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52731" y="383059"/>
            <a:ext cx="7586870" cy="4170372"/>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below</a:t>
            </a:r>
            <a:endParaRPr lang="en-US" sz="11500" dirty="0">
              <a:solidFill>
                <a:srgbClr val="000000"/>
              </a:solidFill>
            </a:endParaRPr>
          </a:p>
          <a:p>
            <a:endParaRPr lang="en-US" sz="1400" dirty="0">
              <a:solidFill>
                <a:srgbClr val="000000"/>
              </a:solidFill>
            </a:endParaRPr>
          </a:p>
          <a:p>
            <a:r>
              <a:rPr lang="en-US" sz="5400" dirty="0">
                <a:solidFill>
                  <a:srgbClr val="000000"/>
                </a:solidFill>
              </a:rPr>
              <a:t>Three Characteristics</a:t>
            </a:r>
          </a:p>
          <a:p>
            <a:endParaRPr lang="en-US" sz="2800" dirty="0">
              <a:solidFill>
                <a:srgbClr val="000000"/>
              </a:solidFill>
            </a:endParaRPr>
          </a:p>
          <a:p>
            <a:r>
              <a:rPr lang="en-US" sz="5400" b="1" dirty="0">
                <a:solidFill>
                  <a:srgbClr val="000000"/>
                </a:solidFill>
              </a:rPr>
              <a:t>EARTHLY</a:t>
            </a:r>
          </a:p>
        </p:txBody>
      </p:sp>
    </p:spTree>
    <p:extLst>
      <p:ext uri="{BB962C8B-B14F-4D97-AF65-F5344CB8AC3E}">
        <p14:creationId xmlns:p14="http://schemas.microsoft.com/office/powerpoint/2010/main" val="410462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92990" y="368708"/>
            <a:ext cx="7546610" cy="5001369"/>
          </a:xfrm>
          <a:prstGeom prst="rect">
            <a:avLst/>
          </a:prstGeom>
          <a:noFill/>
        </p:spPr>
        <p:txBody>
          <a:bodyPr wrap="square" rtlCol="0">
            <a:spAutoFit/>
          </a:bodyPr>
          <a:lstStyle/>
          <a:p>
            <a:r>
              <a:rPr lang="en-US" sz="11500" dirty="0" err="1">
                <a:solidFill>
                  <a:srgbClr val="000000"/>
                </a:solidFill>
              </a:rPr>
              <a:t>WISDOM</a:t>
            </a:r>
            <a:r>
              <a:rPr lang="en-US" sz="2800" dirty="0" err="1">
                <a:solidFill>
                  <a:srgbClr val="000000"/>
                </a:solidFill>
              </a:rPr>
              <a:t>from</a:t>
            </a:r>
            <a:r>
              <a:rPr lang="en-US" sz="2800" dirty="0">
                <a:solidFill>
                  <a:srgbClr val="000000"/>
                </a:solidFill>
              </a:rPr>
              <a:t> below</a:t>
            </a:r>
            <a:endParaRPr lang="en-US" sz="11500" dirty="0">
              <a:solidFill>
                <a:srgbClr val="000000"/>
              </a:solidFill>
            </a:endParaRPr>
          </a:p>
          <a:p>
            <a:endParaRPr lang="en-US" sz="1400" dirty="0">
              <a:solidFill>
                <a:srgbClr val="000000"/>
              </a:solidFill>
            </a:endParaRPr>
          </a:p>
          <a:p>
            <a:r>
              <a:rPr lang="en-US" sz="5400" dirty="0">
                <a:solidFill>
                  <a:srgbClr val="000000"/>
                </a:solidFill>
              </a:rPr>
              <a:t>Three Characteristics</a:t>
            </a:r>
          </a:p>
          <a:p>
            <a:endParaRPr lang="en-US" sz="2800" dirty="0">
              <a:solidFill>
                <a:srgbClr val="000000"/>
              </a:solidFill>
            </a:endParaRPr>
          </a:p>
          <a:p>
            <a:r>
              <a:rPr lang="en-US" sz="5400" dirty="0">
                <a:solidFill>
                  <a:schemeClr val="bg2">
                    <a:lumMod val="50000"/>
                  </a:schemeClr>
                </a:solidFill>
              </a:rPr>
              <a:t>Earthly</a:t>
            </a:r>
          </a:p>
          <a:p>
            <a:r>
              <a:rPr lang="en-US" sz="5400" b="1" dirty="0">
                <a:solidFill>
                  <a:srgbClr val="000000"/>
                </a:solidFill>
              </a:rPr>
              <a:t>UNSPIRITUAL</a:t>
            </a:r>
          </a:p>
        </p:txBody>
      </p:sp>
    </p:spTree>
    <p:extLst>
      <p:ext uri="{BB962C8B-B14F-4D97-AF65-F5344CB8AC3E}">
        <p14:creationId xmlns:p14="http://schemas.microsoft.com/office/powerpoint/2010/main" val="559877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65983" y="297766"/>
            <a:ext cx="7573617" cy="5832366"/>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below</a:t>
            </a:r>
            <a:endParaRPr lang="en-US" sz="11500" dirty="0">
              <a:solidFill>
                <a:srgbClr val="000000"/>
              </a:solidFill>
            </a:endParaRPr>
          </a:p>
          <a:p>
            <a:endParaRPr lang="en-US" sz="1400" dirty="0">
              <a:solidFill>
                <a:srgbClr val="000000"/>
              </a:solidFill>
            </a:endParaRPr>
          </a:p>
          <a:p>
            <a:r>
              <a:rPr lang="en-US" sz="5400" dirty="0">
                <a:solidFill>
                  <a:srgbClr val="000000"/>
                </a:solidFill>
              </a:rPr>
              <a:t>Three Characteristics</a:t>
            </a:r>
          </a:p>
          <a:p>
            <a:endParaRPr lang="en-US" sz="2800" dirty="0">
              <a:solidFill>
                <a:srgbClr val="000000"/>
              </a:solidFill>
            </a:endParaRPr>
          </a:p>
          <a:p>
            <a:r>
              <a:rPr lang="en-US" sz="5400" dirty="0">
                <a:solidFill>
                  <a:schemeClr val="bg2">
                    <a:lumMod val="50000"/>
                  </a:schemeClr>
                </a:solidFill>
              </a:rPr>
              <a:t>Earthly</a:t>
            </a:r>
          </a:p>
          <a:p>
            <a:r>
              <a:rPr lang="en-US" sz="5400" dirty="0">
                <a:solidFill>
                  <a:schemeClr val="bg2">
                    <a:lumMod val="50000"/>
                  </a:schemeClr>
                </a:solidFill>
              </a:rPr>
              <a:t>Unspiritual</a:t>
            </a:r>
          </a:p>
          <a:p>
            <a:r>
              <a:rPr lang="en-US" sz="5400" b="1" dirty="0">
                <a:solidFill>
                  <a:srgbClr val="000000"/>
                </a:solidFill>
              </a:rPr>
              <a:t>DEMONIC</a:t>
            </a:r>
            <a:endParaRPr lang="en-US" sz="2800" b="1" dirty="0"/>
          </a:p>
        </p:txBody>
      </p:sp>
    </p:spTree>
    <p:extLst>
      <p:ext uri="{BB962C8B-B14F-4D97-AF65-F5344CB8AC3E}">
        <p14:creationId xmlns:p14="http://schemas.microsoft.com/office/powerpoint/2010/main" val="930889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FROM BELOW TO ABOVE</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428178"/>
            <a:ext cx="7175045" cy="6494085"/>
          </a:xfrm>
          <a:prstGeom prst="rect">
            <a:avLst/>
          </a:prstGeom>
          <a:noFill/>
        </p:spPr>
        <p:txBody>
          <a:bodyPr wrap="square" rtlCol="0">
            <a:spAutoFit/>
          </a:bodyPr>
          <a:lstStyle/>
          <a:p>
            <a:r>
              <a:rPr lang="en-US" sz="4400" dirty="0"/>
              <a:t>But the wisdom that comes from heaven is first of all pure; then peace-loving, considerate, submissive, full of mercy and good fruit, impartial and sincere. Peacemakers who sow in peace reap a harvest of righteousness.</a:t>
            </a:r>
          </a:p>
          <a:p>
            <a:r>
              <a:rPr lang="en-US" sz="2000" i="1" dirty="0"/>
              <a:t>					James 3:13-18</a:t>
            </a:r>
          </a:p>
        </p:txBody>
      </p:sp>
    </p:spTree>
    <p:extLst>
      <p:ext uri="{BB962C8B-B14F-4D97-AF65-F5344CB8AC3E}">
        <p14:creationId xmlns:p14="http://schemas.microsoft.com/office/powerpoint/2010/main" val="3843499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65983" y="0"/>
            <a:ext cx="7573617" cy="3677930"/>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sz="1600" dirty="0">
              <a:solidFill>
                <a:srgbClr val="000000"/>
              </a:solidFill>
            </a:endParaRPr>
          </a:p>
          <a:p>
            <a:pPr algn="ctr"/>
            <a:r>
              <a:rPr lang="en-US" sz="4400" dirty="0"/>
              <a:t>PURE</a:t>
            </a:r>
          </a:p>
        </p:txBody>
      </p:sp>
    </p:spTree>
    <p:extLst>
      <p:ext uri="{BB962C8B-B14F-4D97-AF65-F5344CB8AC3E}">
        <p14:creationId xmlns:p14="http://schemas.microsoft.com/office/powerpoint/2010/main" val="1773957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465983" y="69454"/>
            <a:ext cx="7573617" cy="4139595"/>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pPr algn="ctr"/>
            <a:r>
              <a:rPr lang="en-US" sz="4400" dirty="0">
                <a:solidFill>
                  <a:srgbClr val="000000"/>
                </a:solidFill>
              </a:rPr>
              <a:t>SEVEN Characteristics</a:t>
            </a:r>
          </a:p>
          <a:p>
            <a:endParaRPr lang="en-US" sz="1400" dirty="0">
              <a:solidFill>
                <a:srgbClr val="000000"/>
              </a:solidFill>
            </a:endParaRPr>
          </a:p>
          <a:p>
            <a:pPr algn="ctr"/>
            <a:r>
              <a:rPr lang="en-US" sz="3600" dirty="0">
                <a:solidFill>
                  <a:schemeClr val="bg2">
                    <a:lumMod val="50000"/>
                  </a:schemeClr>
                </a:solidFill>
              </a:rPr>
              <a:t>Pure</a:t>
            </a:r>
          </a:p>
          <a:p>
            <a:pPr algn="ctr"/>
            <a:r>
              <a:rPr lang="en-US" sz="4800" b="1" dirty="0"/>
              <a:t>PEACE-LOVING</a:t>
            </a:r>
            <a:endParaRPr lang="en-US" sz="6600" b="1" dirty="0"/>
          </a:p>
        </p:txBody>
      </p:sp>
    </p:spTree>
    <p:extLst>
      <p:ext uri="{BB962C8B-B14F-4D97-AF65-F5344CB8AC3E}">
        <p14:creationId xmlns:p14="http://schemas.microsoft.com/office/powerpoint/2010/main" val="1959126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4878259"/>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dirty="0">
                <a:solidFill>
                  <a:schemeClr val="bg2">
                    <a:lumMod val="50000"/>
                  </a:schemeClr>
                </a:solidFill>
              </a:rPr>
              <a:t>Pure</a:t>
            </a:r>
          </a:p>
          <a:p>
            <a:pPr algn="ctr"/>
            <a:r>
              <a:rPr lang="en-US" sz="3600" dirty="0">
                <a:solidFill>
                  <a:schemeClr val="bg2">
                    <a:lumMod val="50000"/>
                  </a:schemeClr>
                </a:solidFill>
              </a:rPr>
              <a:t>Peace-Loving</a:t>
            </a:r>
          </a:p>
          <a:p>
            <a:pPr algn="ctr"/>
            <a:r>
              <a:rPr lang="en-US" sz="4800" b="1" dirty="0"/>
              <a:t>CONSIDERATE</a:t>
            </a:r>
            <a:endParaRPr lang="en-US" sz="6600" b="1" dirty="0"/>
          </a:p>
        </p:txBody>
      </p:sp>
    </p:spTree>
    <p:extLst>
      <p:ext uri="{BB962C8B-B14F-4D97-AF65-F5344CB8AC3E}">
        <p14:creationId xmlns:p14="http://schemas.microsoft.com/office/powerpoint/2010/main" val="200392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93839" y="477258"/>
            <a:ext cx="6612834" cy="1862048"/>
          </a:xfrm>
          <a:prstGeom prst="rect">
            <a:avLst/>
          </a:prstGeom>
          <a:noFill/>
        </p:spPr>
        <p:txBody>
          <a:bodyPr wrap="square" rtlCol="0">
            <a:spAutoFit/>
          </a:bodyPr>
          <a:lstStyle/>
          <a:p>
            <a:pPr algn="ctr"/>
            <a:r>
              <a:rPr lang="en-US" sz="11500" dirty="0">
                <a:solidFill>
                  <a:srgbClr val="000000"/>
                </a:solidFill>
              </a:rPr>
              <a:t>HUMILITY</a:t>
            </a:r>
            <a:endParaRPr lang="en-US" sz="3200" dirty="0"/>
          </a:p>
        </p:txBody>
      </p:sp>
      <p:sp>
        <p:nvSpPr>
          <p:cNvPr id="2" name="TextBox 1">
            <a:extLst>
              <a:ext uri="{FF2B5EF4-FFF2-40B4-BE49-F238E27FC236}">
                <a16:creationId xmlns:a16="http://schemas.microsoft.com/office/drawing/2014/main" id="{DB692815-66C3-458B-8007-D1E2412BE861}"/>
              </a:ext>
            </a:extLst>
          </p:cNvPr>
          <p:cNvSpPr txBox="1"/>
          <p:nvPr/>
        </p:nvSpPr>
        <p:spPr>
          <a:xfrm>
            <a:off x="4965598" y="2642382"/>
            <a:ext cx="6714059" cy="3416320"/>
          </a:xfrm>
          <a:prstGeom prst="rect">
            <a:avLst/>
          </a:prstGeom>
          <a:noFill/>
        </p:spPr>
        <p:txBody>
          <a:bodyPr wrap="square" rtlCol="0">
            <a:spAutoFit/>
          </a:bodyPr>
          <a:lstStyle/>
          <a:p>
            <a:pPr algn="ctr"/>
            <a:r>
              <a:rPr lang="en-US" sz="5400" dirty="0"/>
              <a:t>Jesus is the Light of the World and he blazes with humility – </a:t>
            </a:r>
          </a:p>
          <a:p>
            <a:pPr algn="ctr"/>
            <a:r>
              <a:rPr lang="en-US" sz="5400" dirty="0"/>
              <a:t>What a contrast!</a:t>
            </a:r>
          </a:p>
        </p:txBody>
      </p:sp>
    </p:spTree>
    <p:extLst>
      <p:ext uri="{BB962C8B-B14F-4D97-AF65-F5344CB8AC3E}">
        <p14:creationId xmlns:p14="http://schemas.microsoft.com/office/powerpoint/2010/main" val="4009548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5493812"/>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dirty="0">
                <a:solidFill>
                  <a:schemeClr val="bg2">
                    <a:lumMod val="50000"/>
                  </a:schemeClr>
                </a:solidFill>
              </a:rPr>
              <a:t>Pure</a:t>
            </a:r>
          </a:p>
          <a:p>
            <a:pPr algn="ctr"/>
            <a:r>
              <a:rPr lang="en-US" sz="3600" dirty="0">
                <a:solidFill>
                  <a:schemeClr val="bg2">
                    <a:lumMod val="50000"/>
                  </a:schemeClr>
                </a:solidFill>
              </a:rPr>
              <a:t>Peace-Loving</a:t>
            </a:r>
          </a:p>
          <a:p>
            <a:pPr algn="ctr"/>
            <a:r>
              <a:rPr lang="en-US" sz="3600" dirty="0">
                <a:solidFill>
                  <a:schemeClr val="bg2">
                    <a:lumMod val="50000"/>
                  </a:schemeClr>
                </a:solidFill>
              </a:rPr>
              <a:t>Considerate</a:t>
            </a:r>
          </a:p>
          <a:p>
            <a:pPr algn="ctr"/>
            <a:r>
              <a:rPr lang="en-US" sz="4800" b="1" dirty="0"/>
              <a:t>SUBMISSIVE</a:t>
            </a:r>
            <a:endParaRPr lang="en-US" sz="6600" b="1" dirty="0"/>
          </a:p>
        </p:txBody>
      </p:sp>
    </p:spTree>
    <p:extLst>
      <p:ext uri="{BB962C8B-B14F-4D97-AF65-F5344CB8AC3E}">
        <p14:creationId xmlns:p14="http://schemas.microsoft.com/office/powerpoint/2010/main" val="978612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5801588"/>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dirty="0">
                <a:solidFill>
                  <a:schemeClr val="bg2">
                    <a:lumMod val="50000"/>
                  </a:schemeClr>
                </a:solidFill>
              </a:rPr>
              <a:t>Pure</a:t>
            </a:r>
          </a:p>
          <a:p>
            <a:pPr algn="ctr"/>
            <a:r>
              <a:rPr lang="en-US" sz="3600" dirty="0">
                <a:solidFill>
                  <a:schemeClr val="bg2">
                    <a:lumMod val="50000"/>
                  </a:schemeClr>
                </a:solidFill>
              </a:rPr>
              <a:t>Peace-Loving</a:t>
            </a:r>
          </a:p>
          <a:p>
            <a:pPr algn="ctr"/>
            <a:r>
              <a:rPr lang="en-US" sz="3600" dirty="0">
                <a:solidFill>
                  <a:schemeClr val="bg2">
                    <a:lumMod val="50000"/>
                  </a:schemeClr>
                </a:solidFill>
              </a:rPr>
              <a:t>Considerate</a:t>
            </a:r>
          </a:p>
          <a:p>
            <a:pPr algn="ctr"/>
            <a:r>
              <a:rPr lang="en-US" sz="3600" dirty="0">
                <a:solidFill>
                  <a:schemeClr val="bg2">
                    <a:lumMod val="50000"/>
                  </a:schemeClr>
                </a:solidFill>
              </a:rPr>
              <a:t>Submissive</a:t>
            </a:r>
          </a:p>
          <a:p>
            <a:pPr algn="ctr"/>
            <a:r>
              <a:rPr lang="en-US" sz="3600" b="1" dirty="0"/>
              <a:t>FULL OF MERCY &amp; GOOD FRUIT</a:t>
            </a:r>
            <a:endParaRPr lang="en-US" sz="6600" b="1" dirty="0"/>
          </a:p>
        </p:txBody>
      </p:sp>
    </p:spTree>
    <p:extLst>
      <p:ext uri="{BB962C8B-B14F-4D97-AF65-F5344CB8AC3E}">
        <p14:creationId xmlns:p14="http://schemas.microsoft.com/office/powerpoint/2010/main" val="3150360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6478697"/>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dirty="0">
                <a:solidFill>
                  <a:schemeClr val="bg2">
                    <a:lumMod val="50000"/>
                  </a:schemeClr>
                </a:solidFill>
              </a:rPr>
              <a:t>Pure</a:t>
            </a:r>
          </a:p>
          <a:p>
            <a:pPr algn="ctr"/>
            <a:r>
              <a:rPr lang="en-US" sz="3600" dirty="0">
                <a:solidFill>
                  <a:schemeClr val="bg2">
                    <a:lumMod val="50000"/>
                  </a:schemeClr>
                </a:solidFill>
              </a:rPr>
              <a:t>Peace-Loving</a:t>
            </a:r>
          </a:p>
          <a:p>
            <a:pPr algn="ctr"/>
            <a:r>
              <a:rPr lang="en-US" sz="3600" dirty="0">
                <a:solidFill>
                  <a:schemeClr val="bg2">
                    <a:lumMod val="50000"/>
                  </a:schemeClr>
                </a:solidFill>
              </a:rPr>
              <a:t>Considerate</a:t>
            </a:r>
          </a:p>
          <a:p>
            <a:pPr algn="ctr"/>
            <a:r>
              <a:rPr lang="en-US" sz="3600" dirty="0">
                <a:solidFill>
                  <a:schemeClr val="bg2">
                    <a:lumMod val="50000"/>
                  </a:schemeClr>
                </a:solidFill>
              </a:rPr>
              <a:t>Submissive</a:t>
            </a:r>
          </a:p>
          <a:p>
            <a:pPr algn="ctr"/>
            <a:r>
              <a:rPr lang="en-US" sz="3600" dirty="0">
                <a:solidFill>
                  <a:schemeClr val="bg2">
                    <a:lumMod val="50000"/>
                  </a:schemeClr>
                </a:solidFill>
              </a:rPr>
              <a:t>Full of mercy &amp; good fruit</a:t>
            </a:r>
          </a:p>
          <a:p>
            <a:pPr algn="ctr"/>
            <a:r>
              <a:rPr lang="en-US" sz="4400" b="1" dirty="0"/>
              <a:t>IMPARTIAL</a:t>
            </a:r>
            <a:endParaRPr lang="en-US" sz="8000" b="1" dirty="0"/>
          </a:p>
        </p:txBody>
      </p:sp>
    </p:spTree>
    <p:extLst>
      <p:ext uri="{BB962C8B-B14F-4D97-AF65-F5344CB8AC3E}">
        <p14:creationId xmlns:p14="http://schemas.microsoft.com/office/powerpoint/2010/main" val="2972959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6909584"/>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dirty="0">
                <a:solidFill>
                  <a:schemeClr val="bg2">
                    <a:lumMod val="50000"/>
                  </a:schemeClr>
                </a:solidFill>
              </a:rPr>
              <a:t>Pure</a:t>
            </a:r>
          </a:p>
          <a:p>
            <a:pPr algn="ctr"/>
            <a:r>
              <a:rPr lang="en-US" sz="3600" dirty="0">
                <a:solidFill>
                  <a:schemeClr val="bg2">
                    <a:lumMod val="50000"/>
                  </a:schemeClr>
                </a:solidFill>
              </a:rPr>
              <a:t>Peace-Loving</a:t>
            </a:r>
          </a:p>
          <a:p>
            <a:pPr algn="ctr"/>
            <a:r>
              <a:rPr lang="en-US" sz="3600" dirty="0">
                <a:solidFill>
                  <a:schemeClr val="bg2">
                    <a:lumMod val="50000"/>
                  </a:schemeClr>
                </a:solidFill>
              </a:rPr>
              <a:t>Considerate</a:t>
            </a:r>
          </a:p>
          <a:p>
            <a:pPr algn="ctr"/>
            <a:r>
              <a:rPr lang="en-US" sz="3600" dirty="0">
                <a:solidFill>
                  <a:schemeClr val="bg2">
                    <a:lumMod val="50000"/>
                  </a:schemeClr>
                </a:solidFill>
              </a:rPr>
              <a:t>Submissive</a:t>
            </a:r>
          </a:p>
          <a:p>
            <a:pPr algn="ctr"/>
            <a:r>
              <a:rPr lang="en-US" sz="3600" dirty="0">
                <a:solidFill>
                  <a:schemeClr val="bg2">
                    <a:lumMod val="50000"/>
                  </a:schemeClr>
                </a:solidFill>
              </a:rPr>
              <a:t>Full of mercy &amp; good fruit</a:t>
            </a:r>
          </a:p>
          <a:p>
            <a:pPr algn="ctr"/>
            <a:r>
              <a:rPr lang="en-US" sz="3600" dirty="0">
                <a:solidFill>
                  <a:schemeClr val="bg2">
                    <a:lumMod val="50000"/>
                  </a:schemeClr>
                </a:solidFill>
              </a:rPr>
              <a:t>Impartial</a:t>
            </a:r>
          </a:p>
          <a:p>
            <a:pPr algn="ctr"/>
            <a:r>
              <a:rPr lang="en-US" sz="4000" b="1" dirty="0"/>
              <a:t>SINCERE</a:t>
            </a:r>
            <a:endParaRPr lang="en-US" sz="8000" b="1" dirty="0"/>
          </a:p>
        </p:txBody>
      </p:sp>
    </p:spTree>
    <p:extLst>
      <p:ext uri="{BB962C8B-B14F-4D97-AF65-F5344CB8AC3E}">
        <p14:creationId xmlns:p14="http://schemas.microsoft.com/office/powerpoint/2010/main" val="379774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6909584"/>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dirty="0">
                <a:solidFill>
                  <a:srgbClr val="000000"/>
                </a:solidFill>
              </a:rPr>
              <a:t>SEVEN Characteristics</a:t>
            </a:r>
          </a:p>
          <a:p>
            <a:endParaRPr lang="en-US" dirty="0">
              <a:solidFill>
                <a:srgbClr val="000000"/>
              </a:solidFill>
            </a:endParaRPr>
          </a:p>
          <a:p>
            <a:pPr algn="ctr"/>
            <a:r>
              <a:rPr lang="en-US" sz="3600" dirty="0">
                <a:solidFill>
                  <a:schemeClr val="bg2">
                    <a:lumMod val="50000"/>
                  </a:schemeClr>
                </a:solidFill>
              </a:rPr>
              <a:t>Pure</a:t>
            </a:r>
          </a:p>
          <a:p>
            <a:pPr algn="ctr"/>
            <a:r>
              <a:rPr lang="en-US" sz="3600" dirty="0">
                <a:solidFill>
                  <a:schemeClr val="bg2">
                    <a:lumMod val="50000"/>
                  </a:schemeClr>
                </a:solidFill>
              </a:rPr>
              <a:t>Peace-Loving</a:t>
            </a:r>
          </a:p>
          <a:p>
            <a:pPr algn="ctr"/>
            <a:r>
              <a:rPr lang="en-US" sz="3600" dirty="0">
                <a:solidFill>
                  <a:schemeClr val="bg2">
                    <a:lumMod val="50000"/>
                  </a:schemeClr>
                </a:solidFill>
              </a:rPr>
              <a:t>Considerate</a:t>
            </a:r>
          </a:p>
          <a:p>
            <a:pPr algn="ctr"/>
            <a:r>
              <a:rPr lang="en-US" sz="3600" dirty="0">
                <a:solidFill>
                  <a:schemeClr val="bg2">
                    <a:lumMod val="50000"/>
                  </a:schemeClr>
                </a:solidFill>
              </a:rPr>
              <a:t>Submissive</a:t>
            </a:r>
          </a:p>
          <a:p>
            <a:pPr algn="ctr"/>
            <a:r>
              <a:rPr lang="en-US" sz="3600" dirty="0">
                <a:solidFill>
                  <a:schemeClr val="bg2">
                    <a:lumMod val="50000"/>
                  </a:schemeClr>
                </a:solidFill>
              </a:rPr>
              <a:t>Full of mercy &amp; good fruit</a:t>
            </a:r>
          </a:p>
          <a:p>
            <a:pPr algn="ctr"/>
            <a:r>
              <a:rPr lang="en-US" sz="3600" dirty="0">
                <a:solidFill>
                  <a:schemeClr val="bg2">
                    <a:lumMod val="50000"/>
                  </a:schemeClr>
                </a:solidFill>
              </a:rPr>
              <a:t>Impartial</a:t>
            </a:r>
          </a:p>
          <a:p>
            <a:pPr algn="ctr"/>
            <a:r>
              <a:rPr lang="en-US" sz="4000" b="1" dirty="0"/>
              <a:t>SINCERE</a:t>
            </a:r>
            <a:endParaRPr lang="en-US" sz="8000" b="1" dirty="0"/>
          </a:p>
        </p:txBody>
      </p:sp>
    </p:spTree>
    <p:extLst>
      <p:ext uri="{BB962C8B-B14F-4D97-AF65-F5344CB8AC3E}">
        <p14:creationId xmlns:p14="http://schemas.microsoft.com/office/powerpoint/2010/main" val="1618473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584775"/>
          </a:xfrm>
          <a:prstGeom prst="rect">
            <a:avLst/>
          </a:prstGeom>
          <a:noFill/>
        </p:spPr>
        <p:txBody>
          <a:bodyPr wrap="square" rtlCol="0">
            <a:spAutoFit/>
          </a:bodyPr>
          <a:lstStyle/>
          <a:p>
            <a:r>
              <a:rPr lang="en-US" sz="3200" dirty="0"/>
              <a:t>	</a:t>
            </a:r>
          </a:p>
        </p:txBody>
      </p:sp>
      <p:sp>
        <p:nvSpPr>
          <p:cNvPr id="12" name="TextBox 11">
            <a:extLst>
              <a:ext uri="{FF2B5EF4-FFF2-40B4-BE49-F238E27FC236}">
                <a16:creationId xmlns:a16="http://schemas.microsoft.com/office/drawing/2014/main" id="{1261F2CE-4DF0-47C6-9565-BCDA1E6B71CF}"/>
              </a:ext>
            </a:extLst>
          </p:cNvPr>
          <p:cNvSpPr txBox="1"/>
          <p:nvPr/>
        </p:nvSpPr>
        <p:spPr>
          <a:xfrm>
            <a:off x="4537865" y="0"/>
            <a:ext cx="7573617" cy="6140142"/>
          </a:xfrm>
          <a:prstGeom prst="rect">
            <a:avLst/>
          </a:prstGeom>
          <a:noFill/>
        </p:spPr>
        <p:txBody>
          <a:bodyPr wrap="square" rtlCol="0">
            <a:spAutoFit/>
          </a:bodyPr>
          <a:lstStyle/>
          <a:p>
            <a:r>
              <a:rPr lang="en-US" sz="11500" dirty="0" err="1">
                <a:solidFill>
                  <a:srgbClr val="000000"/>
                </a:solidFill>
              </a:rPr>
              <a:t>WISDOM</a:t>
            </a:r>
            <a:r>
              <a:rPr lang="en-US" sz="3200" dirty="0" err="1">
                <a:solidFill>
                  <a:srgbClr val="000000"/>
                </a:solidFill>
              </a:rPr>
              <a:t>from</a:t>
            </a:r>
            <a:r>
              <a:rPr lang="en-US" sz="3200" dirty="0">
                <a:solidFill>
                  <a:srgbClr val="000000"/>
                </a:solidFill>
              </a:rPr>
              <a:t> above</a:t>
            </a:r>
            <a:endParaRPr lang="en-US" sz="11500" dirty="0">
              <a:solidFill>
                <a:srgbClr val="000000"/>
              </a:solidFill>
            </a:endParaRPr>
          </a:p>
          <a:p>
            <a:endParaRPr lang="en-US" sz="1400" dirty="0">
              <a:solidFill>
                <a:srgbClr val="000000"/>
              </a:solidFill>
            </a:endParaRPr>
          </a:p>
          <a:p>
            <a:pPr algn="ctr"/>
            <a:r>
              <a:rPr lang="en-US" sz="4400" b="1" dirty="0">
                <a:solidFill>
                  <a:srgbClr val="000000"/>
                </a:solidFill>
              </a:rPr>
              <a:t>PEACEMAKERS</a:t>
            </a:r>
          </a:p>
          <a:p>
            <a:pPr algn="ctr"/>
            <a:endParaRPr lang="en-US" sz="4400" b="1" dirty="0">
              <a:solidFill>
                <a:srgbClr val="000000"/>
              </a:solidFill>
            </a:endParaRPr>
          </a:p>
          <a:p>
            <a:pPr algn="ctr"/>
            <a:r>
              <a:rPr lang="en-US" sz="4400" b="1" dirty="0">
                <a:solidFill>
                  <a:srgbClr val="000000"/>
                </a:solidFill>
              </a:rPr>
              <a:t>SOW IN PEACE</a:t>
            </a:r>
          </a:p>
          <a:p>
            <a:pPr algn="ctr"/>
            <a:endParaRPr lang="en-US" sz="4400" b="1" dirty="0">
              <a:solidFill>
                <a:srgbClr val="000000"/>
              </a:solidFill>
            </a:endParaRPr>
          </a:p>
          <a:p>
            <a:pPr algn="ctr"/>
            <a:r>
              <a:rPr lang="en-US" sz="4400" b="1" dirty="0">
                <a:solidFill>
                  <a:srgbClr val="000000"/>
                </a:solidFill>
              </a:rPr>
              <a:t>RAISE A HARVEST OF RIGHTEOUSNESS</a:t>
            </a:r>
            <a:endParaRPr lang="en-US" sz="8000" b="1" dirty="0"/>
          </a:p>
        </p:txBody>
      </p:sp>
    </p:spTree>
    <p:extLst>
      <p:ext uri="{BB962C8B-B14F-4D97-AF65-F5344CB8AC3E}">
        <p14:creationId xmlns:p14="http://schemas.microsoft.com/office/powerpoint/2010/main" val="849311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89400"/>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2" name="TextBox 1">
            <a:extLst>
              <a:ext uri="{FF2B5EF4-FFF2-40B4-BE49-F238E27FC236}">
                <a16:creationId xmlns:a16="http://schemas.microsoft.com/office/drawing/2014/main" id="{AC6605D7-4173-4A5D-98C4-000A44DEB7AC}"/>
              </a:ext>
            </a:extLst>
          </p:cNvPr>
          <p:cNvSpPr txBox="1"/>
          <p:nvPr/>
        </p:nvSpPr>
        <p:spPr>
          <a:xfrm>
            <a:off x="4700916" y="90017"/>
            <a:ext cx="6931773" cy="6247864"/>
          </a:xfrm>
          <a:prstGeom prst="rect">
            <a:avLst/>
          </a:prstGeom>
          <a:noFill/>
        </p:spPr>
        <p:txBody>
          <a:bodyPr wrap="square" rtlCol="0">
            <a:spAutoFit/>
          </a:bodyPr>
          <a:lstStyle/>
          <a:p>
            <a:pPr algn="ctr"/>
            <a:r>
              <a:rPr lang="en-US" sz="4000" dirty="0"/>
              <a:t>WISDOM FROM BELOW</a:t>
            </a:r>
          </a:p>
          <a:p>
            <a:pPr marL="914400" indent="-914400">
              <a:buAutoNum type="arabicPeriod"/>
            </a:pPr>
            <a:endParaRPr lang="en-US" sz="4000" dirty="0"/>
          </a:p>
          <a:p>
            <a:pPr marL="914400" indent="-914400">
              <a:buAutoNum type="arabicPeriod"/>
            </a:pPr>
            <a:r>
              <a:rPr lang="en-US" sz="4000" dirty="0"/>
              <a:t>Wisdom is “picked up” naturally</a:t>
            </a:r>
          </a:p>
          <a:p>
            <a:pPr marL="914400" indent="-914400">
              <a:buAutoNum type="arabicPeriod"/>
            </a:pPr>
            <a:r>
              <a:rPr lang="en-US" sz="4000" dirty="0"/>
              <a:t>Wisdom is “picked up” in families</a:t>
            </a:r>
          </a:p>
          <a:p>
            <a:pPr marL="914400" indent="-914400">
              <a:buAutoNum type="arabicPeriod"/>
            </a:pPr>
            <a:r>
              <a:rPr lang="en-US" sz="4000" dirty="0"/>
              <a:t>Wisdom is “picked up” in school</a:t>
            </a:r>
          </a:p>
          <a:p>
            <a:pPr marL="914400" indent="-914400">
              <a:buAutoNum type="arabicPeriod"/>
            </a:pPr>
            <a:r>
              <a:rPr lang="en-US" sz="4000" dirty="0"/>
              <a:t>Wisdom is “picked up” from atmosphere of living</a:t>
            </a:r>
            <a:endParaRPr lang="en-US" sz="3200" dirty="0"/>
          </a:p>
        </p:txBody>
      </p:sp>
    </p:spTree>
    <p:extLst>
      <p:ext uri="{BB962C8B-B14F-4D97-AF65-F5344CB8AC3E}">
        <p14:creationId xmlns:p14="http://schemas.microsoft.com/office/powerpoint/2010/main" val="32622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89400"/>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2" name="TextBox 1">
            <a:extLst>
              <a:ext uri="{FF2B5EF4-FFF2-40B4-BE49-F238E27FC236}">
                <a16:creationId xmlns:a16="http://schemas.microsoft.com/office/drawing/2014/main" id="{AC6605D7-4173-4A5D-98C4-000A44DEB7AC}"/>
              </a:ext>
            </a:extLst>
          </p:cNvPr>
          <p:cNvSpPr txBox="1"/>
          <p:nvPr/>
        </p:nvSpPr>
        <p:spPr>
          <a:xfrm>
            <a:off x="4700916" y="450574"/>
            <a:ext cx="6931773" cy="6247864"/>
          </a:xfrm>
          <a:prstGeom prst="rect">
            <a:avLst/>
          </a:prstGeom>
          <a:noFill/>
        </p:spPr>
        <p:txBody>
          <a:bodyPr wrap="square" rtlCol="0">
            <a:spAutoFit/>
          </a:bodyPr>
          <a:lstStyle/>
          <a:p>
            <a:pPr algn="ctr"/>
            <a:r>
              <a:rPr lang="en-US" sz="4000" dirty="0"/>
              <a:t>WISDOM FROM ABOVE</a:t>
            </a:r>
          </a:p>
          <a:p>
            <a:pPr marL="914400" indent="-914400">
              <a:buAutoNum type="arabicPeriod"/>
            </a:pPr>
            <a:endParaRPr lang="en-US" sz="4000" dirty="0"/>
          </a:p>
          <a:p>
            <a:pPr marL="914400" indent="-914400">
              <a:buAutoNum type="arabicPeriod"/>
            </a:pPr>
            <a:r>
              <a:rPr lang="en-US" sz="4000" dirty="0"/>
              <a:t>Wisdom is a divine download</a:t>
            </a:r>
          </a:p>
          <a:p>
            <a:pPr marL="914400" indent="-914400">
              <a:buAutoNum type="arabicPeriod"/>
            </a:pPr>
            <a:r>
              <a:rPr lang="en-US" sz="4000" dirty="0"/>
              <a:t>Wisdom downloads in His Presence</a:t>
            </a:r>
          </a:p>
          <a:p>
            <a:pPr marL="914400" indent="-914400">
              <a:buAutoNum type="arabicPeriod"/>
            </a:pPr>
            <a:r>
              <a:rPr lang="en-US" sz="4000" dirty="0"/>
              <a:t>Wisdom downloads from His Word</a:t>
            </a:r>
          </a:p>
          <a:p>
            <a:pPr marL="914400" indent="-914400">
              <a:buAutoNum type="arabicPeriod"/>
            </a:pPr>
            <a:r>
              <a:rPr lang="en-US" sz="4000" dirty="0"/>
              <a:t>Wisdom downloads from His People</a:t>
            </a:r>
            <a:endParaRPr lang="en-US" sz="3200" dirty="0"/>
          </a:p>
        </p:txBody>
      </p:sp>
    </p:spTree>
    <p:extLst>
      <p:ext uri="{BB962C8B-B14F-4D97-AF65-F5344CB8AC3E}">
        <p14:creationId xmlns:p14="http://schemas.microsoft.com/office/powerpoint/2010/main" val="3291011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89400"/>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2" name="TextBox 1">
            <a:extLst>
              <a:ext uri="{FF2B5EF4-FFF2-40B4-BE49-F238E27FC236}">
                <a16:creationId xmlns:a16="http://schemas.microsoft.com/office/drawing/2014/main" id="{AC6605D7-4173-4A5D-98C4-000A44DEB7AC}"/>
              </a:ext>
            </a:extLst>
          </p:cNvPr>
          <p:cNvSpPr txBox="1"/>
          <p:nvPr/>
        </p:nvSpPr>
        <p:spPr>
          <a:xfrm>
            <a:off x="4700916" y="1630018"/>
            <a:ext cx="6931773" cy="2554545"/>
          </a:xfrm>
          <a:prstGeom prst="rect">
            <a:avLst/>
          </a:prstGeom>
          <a:noFill/>
        </p:spPr>
        <p:txBody>
          <a:bodyPr wrap="square" rtlCol="0">
            <a:spAutoFit/>
          </a:bodyPr>
          <a:lstStyle/>
          <a:p>
            <a:pPr algn="ctr"/>
            <a:r>
              <a:rPr lang="en-US" sz="4000" dirty="0"/>
              <a:t>WISDOM FROM ABOVE</a:t>
            </a:r>
          </a:p>
          <a:p>
            <a:pPr algn="ctr"/>
            <a:r>
              <a:rPr lang="en-US" sz="4000" dirty="0"/>
              <a:t>WISDOM FROM BELOW</a:t>
            </a:r>
          </a:p>
          <a:p>
            <a:pPr marL="914400" indent="-914400">
              <a:buAutoNum type="arabicPeriod"/>
            </a:pPr>
            <a:endParaRPr lang="en-US" sz="4000" dirty="0"/>
          </a:p>
          <a:p>
            <a:r>
              <a:rPr lang="en-US" sz="4000" dirty="0"/>
              <a:t>Which wisdom will you pursue?</a:t>
            </a:r>
            <a:endParaRPr lang="en-US" sz="3200" dirty="0"/>
          </a:p>
        </p:txBody>
      </p:sp>
    </p:spTree>
    <p:extLst>
      <p:ext uri="{BB962C8B-B14F-4D97-AF65-F5344CB8AC3E}">
        <p14:creationId xmlns:p14="http://schemas.microsoft.com/office/powerpoint/2010/main" val="244622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705570"/>
            <a:ext cx="7743883" cy="5170646"/>
          </a:xfrm>
          <a:prstGeom prst="rect">
            <a:avLst/>
          </a:prstGeom>
          <a:noFill/>
        </p:spPr>
        <p:txBody>
          <a:bodyPr wrap="square" rtlCol="0">
            <a:spAutoFit/>
          </a:bodyPr>
          <a:lstStyle/>
          <a:p>
            <a:r>
              <a:rPr lang="en-US" sz="6600" b="1" dirty="0"/>
              <a:t>HUMILITY puts us in the right posture in the right place to handle the provision of Heaven.</a:t>
            </a:r>
            <a:r>
              <a:rPr lang="en-US" sz="5400" dirty="0"/>
              <a:t>	</a:t>
            </a:r>
          </a:p>
        </p:txBody>
      </p:sp>
    </p:spTree>
    <p:extLst>
      <p:ext uri="{BB962C8B-B14F-4D97-AF65-F5344CB8AC3E}">
        <p14:creationId xmlns:p14="http://schemas.microsoft.com/office/powerpoint/2010/main" val="640325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6201698"/>
          </a:xfrm>
          <a:prstGeom prst="rect">
            <a:avLst/>
          </a:prstGeom>
          <a:noFill/>
        </p:spPr>
        <p:txBody>
          <a:bodyPr wrap="square" rtlCol="0">
            <a:spAutoFit/>
          </a:bodyPr>
          <a:lstStyle/>
          <a:p>
            <a:r>
              <a:rPr lang="en-US" sz="19900" dirty="0">
                <a:solidFill>
                  <a:srgbClr val="000000"/>
                </a:solidFill>
              </a:rPr>
              <a:t>JESUS</a:t>
            </a:r>
          </a:p>
          <a:p>
            <a:r>
              <a:rPr lang="en-US" sz="6600" dirty="0">
                <a:solidFill>
                  <a:srgbClr val="000000"/>
                </a:solidFill>
              </a:rPr>
              <a:t>The highest ONE became the LEAST of all</a:t>
            </a:r>
            <a:r>
              <a:rPr lang="en-US" sz="3200" dirty="0"/>
              <a:t>	</a:t>
            </a:r>
          </a:p>
        </p:txBody>
      </p:sp>
    </p:spTree>
    <p:extLst>
      <p:ext uri="{BB962C8B-B14F-4D97-AF65-F5344CB8AC3E}">
        <p14:creationId xmlns:p14="http://schemas.microsoft.com/office/powerpoint/2010/main" val="2266122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51182" y="753719"/>
              <a:ext cx="3485321" cy="2123658"/>
            </a:xfrm>
            <a:prstGeom prst="rect">
              <a:avLst/>
            </a:prstGeom>
            <a:grpFill/>
          </p:spPr>
          <p:txBody>
            <a:bodyPr wrap="square" rtlCol="0">
              <a:spAutoFit/>
            </a:bodyPr>
            <a:lstStyle/>
            <a:p>
              <a:pPr algn="ctr"/>
              <a:r>
                <a:rPr lang="en-US" sz="4400" dirty="0">
                  <a:solidFill>
                    <a:srgbClr val="FF9933"/>
                  </a:solidFill>
                </a:rPr>
                <a:t>WISDOM:</a:t>
              </a:r>
            </a:p>
            <a:p>
              <a:pPr algn="ctr"/>
              <a:r>
                <a:rPr lang="en-US" sz="4400" dirty="0">
                  <a:solidFill>
                    <a:srgbClr val="FF9933"/>
                  </a:solidFill>
                </a:rPr>
                <a:t>OFF TO A GOOD START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97287" y="335845"/>
            <a:ext cx="6989515" cy="6186309"/>
          </a:xfrm>
          <a:prstGeom prst="rect">
            <a:avLst/>
          </a:prstGeom>
          <a:noFill/>
        </p:spPr>
        <p:txBody>
          <a:bodyPr wrap="square" rtlCol="0">
            <a:spAutoFit/>
          </a:bodyPr>
          <a:lstStyle/>
          <a:p>
            <a:r>
              <a:rPr lang="en-US" sz="6600" b="1" dirty="0"/>
              <a:t>WISDOM puts us in the right frame of mind to walk in the culture of Heaven and handle God’s resources.</a:t>
            </a:r>
            <a:endParaRPr lang="en-US" sz="5400" dirty="0"/>
          </a:p>
        </p:txBody>
      </p:sp>
    </p:spTree>
    <p:extLst>
      <p:ext uri="{BB962C8B-B14F-4D97-AF65-F5344CB8AC3E}">
        <p14:creationId xmlns:p14="http://schemas.microsoft.com/office/powerpoint/2010/main" val="424197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FROM BELOW TO ABOVE</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428178"/>
            <a:ext cx="7175045" cy="5816977"/>
          </a:xfrm>
          <a:prstGeom prst="rect">
            <a:avLst/>
          </a:prstGeom>
          <a:noFill/>
        </p:spPr>
        <p:txBody>
          <a:bodyPr wrap="square" rtlCol="0">
            <a:spAutoFit/>
          </a:bodyPr>
          <a:lstStyle/>
          <a:p>
            <a:r>
              <a:rPr lang="en-US" sz="3200" dirty="0"/>
              <a:t>Who is wise and understanding among you? Let them show it by their good life, by deeds done in the humility that comes from wisdom.  But if you harbor bitter envy and selfish ambition in your hearts, do not boast about it or deny the truth.  Such “wisdom” does not come down from heaven but is earthly, unspiritual, demonic.  For where you have envy and selfish ambition, there you find disorder and every evil practice. </a:t>
            </a:r>
            <a:r>
              <a:rPr lang="en-US" sz="2000" i="1" dirty="0"/>
              <a:t>									James 3:13-18</a:t>
            </a:r>
          </a:p>
        </p:txBody>
      </p:sp>
    </p:spTree>
    <p:extLst>
      <p:ext uri="{BB962C8B-B14F-4D97-AF65-F5344CB8AC3E}">
        <p14:creationId xmlns:p14="http://schemas.microsoft.com/office/powerpoint/2010/main" val="3074234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FROM BELOW TO ABOVE</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428178"/>
            <a:ext cx="7175045" cy="6494085"/>
          </a:xfrm>
          <a:prstGeom prst="rect">
            <a:avLst/>
          </a:prstGeom>
          <a:noFill/>
        </p:spPr>
        <p:txBody>
          <a:bodyPr wrap="square" rtlCol="0">
            <a:spAutoFit/>
          </a:bodyPr>
          <a:lstStyle/>
          <a:p>
            <a:r>
              <a:rPr lang="en-US" sz="4400" dirty="0"/>
              <a:t>But the wisdom that comes from heaven is first of all pure; then peace-loving, considerate, submissive, full of mercy and good fruit, impartial and sincere. Peacemakers who sow in peace reap a harvest of righteousness.</a:t>
            </a:r>
          </a:p>
          <a:p>
            <a:r>
              <a:rPr lang="en-US" sz="2000" i="1" dirty="0"/>
              <a:t>					James 3:13-18</a:t>
            </a:r>
          </a:p>
        </p:txBody>
      </p:sp>
    </p:spTree>
    <p:extLst>
      <p:ext uri="{BB962C8B-B14F-4D97-AF65-F5344CB8AC3E}">
        <p14:creationId xmlns:p14="http://schemas.microsoft.com/office/powerpoint/2010/main" val="227550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WISDOM: </a:t>
              </a:r>
            </a:p>
            <a:p>
              <a:pPr algn="ctr"/>
              <a:r>
                <a:rPr lang="en-US" sz="4400" dirty="0">
                  <a:solidFill>
                    <a:srgbClr val="FF9933"/>
                  </a:solidFill>
                </a:rPr>
                <a:t>FROM BELOW TO ABOVE</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10352" y="320515"/>
            <a:ext cx="7175045" cy="6124754"/>
          </a:xfrm>
          <a:prstGeom prst="rect">
            <a:avLst/>
          </a:prstGeom>
          <a:noFill/>
        </p:spPr>
        <p:txBody>
          <a:bodyPr wrap="square" rtlCol="0">
            <a:spAutoFit/>
          </a:bodyPr>
          <a:lstStyle/>
          <a:p>
            <a:r>
              <a:rPr lang="en-US" sz="3600" b="1" dirty="0" err="1"/>
              <a:t>wis·dom</a:t>
            </a:r>
            <a:endParaRPr lang="en-US" sz="3600" b="1" dirty="0"/>
          </a:p>
          <a:p>
            <a:r>
              <a:rPr lang="en-US" dirty="0"/>
              <a:t>/ˈ</a:t>
            </a:r>
            <a:r>
              <a:rPr lang="en-US" dirty="0" err="1"/>
              <a:t>wizdəm</a:t>
            </a:r>
            <a:r>
              <a:rPr lang="en-US" dirty="0"/>
              <a:t>/   noun</a:t>
            </a:r>
          </a:p>
          <a:p>
            <a:endParaRPr lang="en-US" dirty="0"/>
          </a:p>
          <a:p>
            <a:r>
              <a:rPr lang="en-US" sz="3200" b="1" dirty="0"/>
              <a:t>the body of knowledge and principles that develops within a specified society or period.</a:t>
            </a:r>
          </a:p>
          <a:p>
            <a:endParaRPr lang="en-US" sz="3200" b="1" dirty="0"/>
          </a:p>
          <a:p>
            <a:r>
              <a:rPr lang="en-US" sz="3200" dirty="0"/>
              <a:t>“the way things are done in God’s culture"</a:t>
            </a:r>
          </a:p>
          <a:p>
            <a:endParaRPr lang="en-US" sz="3200" b="1" dirty="0"/>
          </a:p>
          <a:p>
            <a:r>
              <a:rPr lang="en-US" sz="3200" b="1" dirty="0"/>
              <a:t>synonyms</a:t>
            </a:r>
            <a:r>
              <a:rPr lang="en-US" sz="3200" dirty="0"/>
              <a:t>:	knowledge of the Lord, learning God’s ways, study to shew yourself approved, love of what is true; </a:t>
            </a:r>
          </a:p>
          <a:p>
            <a:r>
              <a:rPr lang="en-US" sz="3200" dirty="0"/>
              <a:t>"the wisdom of God"</a:t>
            </a:r>
          </a:p>
        </p:txBody>
      </p:sp>
    </p:spTree>
    <p:extLst>
      <p:ext uri="{BB962C8B-B14F-4D97-AF65-F5344CB8AC3E}">
        <p14:creationId xmlns:p14="http://schemas.microsoft.com/office/powerpoint/2010/main" val="97011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WISDOM:  FROM BELOW TO ABOVE</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26226" y="596527"/>
            <a:ext cx="7659757" cy="4816703"/>
          </a:xfrm>
          <a:prstGeom prst="rect">
            <a:avLst/>
          </a:prstGeom>
          <a:noFill/>
        </p:spPr>
        <p:txBody>
          <a:bodyPr wrap="square" rtlCol="0">
            <a:spAutoFit/>
          </a:bodyPr>
          <a:lstStyle/>
          <a:p>
            <a:pPr algn="ctr"/>
            <a:r>
              <a:rPr lang="en-US" sz="11500" dirty="0">
                <a:solidFill>
                  <a:srgbClr val="000000"/>
                </a:solidFill>
              </a:rPr>
              <a:t>WISDOM</a:t>
            </a:r>
          </a:p>
          <a:p>
            <a:endParaRPr lang="en-US" sz="4800" dirty="0">
              <a:solidFill>
                <a:srgbClr val="000000"/>
              </a:solidFill>
            </a:endParaRPr>
          </a:p>
          <a:p>
            <a:pPr algn="ctr"/>
            <a:r>
              <a:rPr lang="en-US" sz="3600" b="1" dirty="0">
                <a:solidFill>
                  <a:srgbClr val="000000"/>
                </a:solidFill>
              </a:rPr>
              <a:t>Does not come down from heaven</a:t>
            </a:r>
          </a:p>
          <a:p>
            <a:pPr algn="ctr"/>
            <a:r>
              <a:rPr lang="en-US" sz="6000" dirty="0">
                <a:solidFill>
                  <a:srgbClr val="000000"/>
                </a:solidFill>
              </a:rPr>
              <a:t>VS</a:t>
            </a:r>
          </a:p>
          <a:p>
            <a:pPr algn="ctr"/>
            <a:r>
              <a:rPr lang="en-US" sz="4000" b="1" dirty="0">
                <a:solidFill>
                  <a:srgbClr val="000000"/>
                </a:solidFill>
              </a:rPr>
              <a:t>Does come from heaven</a:t>
            </a:r>
            <a:endParaRPr lang="en-US" b="1" dirty="0"/>
          </a:p>
        </p:txBody>
      </p:sp>
    </p:spTree>
    <p:extLst>
      <p:ext uri="{BB962C8B-B14F-4D97-AF65-F5344CB8AC3E}">
        <p14:creationId xmlns:p14="http://schemas.microsoft.com/office/powerpoint/2010/main" val="2913755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711</Words>
  <Application>Microsoft Office PowerPoint</Application>
  <PresentationFormat>Widescreen</PresentationFormat>
  <Paragraphs>220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42</cp:revision>
  <cp:lastPrinted>2019-03-31T14:02:48Z</cp:lastPrinted>
  <dcterms:created xsi:type="dcterms:W3CDTF">2019-02-03T14:01:23Z</dcterms:created>
  <dcterms:modified xsi:type="dcterms:W3CDTF">2019-03-31T14:03:11Z</dcterms:modified>
</cp:coreProperties>
</file>