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5" r:id="rId7"/>
    <p:sldId id="266" r:id="rId8"/>
    <p:sldId id="267" r:id="rId9"/>
    <p:sldId id="263" r:id="rId10"/>
    <p:sldId id="262" r:id="rId11"/>
    <p:sldId id="264"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0" d="100"/>
          <a:sy n="90" d="100"/>
        </p:scale>
        <p:origin x="4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04/01/2019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04/01/2019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742CF-21BF-4B0D-9AF5-FBB6A2ADCBCC}"/>
              </a:ext>
            </a:extLst>
          </p:cNvPr>
          <p:cNvSpPr>
            <a:spLocks noGrp="1"/>
          </p:cNvSpPr>
          <p:nvPr>
            <p:ph type="ctrTitle"/>
          </p:nvPr>
        </p:nvSpPr>
        <p:spPr/>
        <p:txBody>
          <a:bodyPr>
            <a:normAutofit/>
          </a:bodyPr>
          <a:lstStyle/>
          <a:p>
            <a:r>
              <a:rPr lang="en-US" sz="6000" b="1" dirty="0">
                <a:solidFill>
                  <a:schemeClr val="bg1"/>
                </a:solidFill>
                <a:latin typeface="+mn-lt"/>
              </a:rPr>
              <a:t>Blood</a:t>
            </a:r>
          </a:p>
        </p:txBody>
      </p:sp>
    </p:spTree>
    <p:extLst>
      <p:ext uri="{BB962C8B-B14F-4D97-AF65-F5344CB8AC3E}">
        <p14:creationId xmlns:p14="http://schemas.microsoft.com/office/powerpoint/2010/main" val="674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Causes Spiritual Anemia</a:t>
            </a:r>
          </a:p>
          <a:p>
            <a:r>
              <a:rPr lang="en-US" sz="3200" dirty="0">
                <a:solidFill>
                  <a:schemeClr val="bg1"/>
                </a:solidFill>
              </a:rPr>
              <a:t>There are many causes for Spiritual Anemia:</a:t>
            </a:r>
          </a:p>
          <a:p>
            <a:pPr marL="457200" indent="-457200">
              <a:buFont typeface="Arial" panose="020B0604020202020204" pitchFamily="34" charset="0"/>
              <a:buChar char="•"/>
            </a:pPr>
            <a:r>
              <a:rPr lang="en-US" sz="3200" dirty="0">
                <a:solidFill>
                  <a:schemeClr val="bg1"/>
                </a:solidFill>
              </a:rPr>
              <a:t>Decreased time spent in the Word</a:t>
            </a:r>
          </a:p>
          <a:p>
            <a:pPr marL="457200" indent="-457200">
              <a:buFont typeface="Arial" panose="020B0604020202020204" pitchFamily="34" charset="0"/>
              <a:buChar char="•"/>
            </a:pPr>
            <a:r>
              <a:rPr lang="en-US" sz="3200" dirty="0">
                <a:solidFill>
                  <a:schemeClr val="bg1"/>
                </a:solidFill>
              </a:rPr>
              <a:t>Decreased time spent in prayer</a:t>
            </a:r>
          </a:p>
          <a:p>
            <a:pPr marL="457200" indent="-457200">
              <a:buFont typeface="Arial" panose="020B0604020202020204" pitchFamily="34" charset="0"/>
              <a:buChar char="•"/>
            </a:pPr>
            <a:r>
              <a:rPr lang="en-US" sz="3200" dirty="0">
                <a:solidFill>
                  <a:schemeClr val="bg1"/>
                </a:solidFill>
              </a:rPr>
              <a:t>Decreased time spent with other Christians </a:t>
            </a:r>
          </a:p>
        </p:txBody>
      </p:sp>
    </p:spTree>
    <p:extLst>
      <p:ext uri="{BB962C8B-B14F-4D97-AF65-F5344CB8AC3E}">
        <p14:creationId xmlns:p14="http://schemas.microsoft.com/office/powerpoint/2010/main" val="1274747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Signs and Symptoms of Spiritual Anemia</a:t>
            </a:r>
          </a:p>
          <a:p>
            <a:endParaRPr lang="en-US" dirty="0"/>
          </a:p>
          <a:p>
            <a:pPr marL="342900" indent="-342900">
              <a:buFont typeface="Arial" panose="020B0604020202020204" pitchFamily="34" charset="0"/>
              <a:buChar char="•"/>
            </a:pPr>
            <a:r>
              <a:rPr lang="en-US" sz="3200" dirty="0">
                <a:solidFill>
                  <a:schemeClr val="bg1"/>
                </a:solidFill>
              </a:rPr>
              <a:t>Spiritual dullness	</a:t>
            </a:r>
          </a:p>
          <a:p>
            <a:pPr marL="342900" indent="-342900">
              <a:buFont typeface="Arial" panose="020B0604020202020204" pitchFamily="34" charset="0"/>
              <a:buChar char="•"/>
            </a:pPr>
            <a:r>
              <a:rPr lang="en-US" sz="3200" dirty="0">
                <a:solidFill>
                  <a:schemeClr val="bg1"/>
                </a:solidFill>
              </a:rPr>
              <a:t>Indifference to sin			</a:t>
            </a:r>
          </a:p>
          <a:p>
            <a:pPr marL="342900" indent="-342900">
              <a:buFont typeface="Arial" panose="020B0604020202020204" pitchFamily="34" charset="0"/>
              <a:buChar char="•"/>
            </a:pPr>
            <a:r>
              <a:rPr lang="en-US" sz="3200" dirty="0">
                <a:solidFill>
                  <a:schemeClr val="bg1"/>
                </a:solidFill>
              </a:rPr>
              <a:t>Lack of Self control</a:t>
            </a:r>
          </a:p>
          <a:p>
            <a:pPr marL="342900" indent="-342900">
              <a:buFont typeface="Arial" panose="020B0604020202020204" pitchFamily="34" charset="0"/>
              <a:buChar char="•"/>
            </a:pPr>
            <a:r>
              <a:rPr lang="en-US" sz="3200" dirty="0">
                <a:solidFill>
                  <a:schemeClr val="bg1"/>
                </a:solidFill>
              </a:rPr>
              <a:t>Irregular church attendance</a:t>
            </a:r>
          </a:p>
        </p:txBody>
      </p:sp>
    </p:spTree>
    <p:extLst>
      <p:ext uri="{BB962C8B-B14F-4D97-AF65-F5344CB8AC3E}">
        <p14:creationId xmlns:p14="http://schemas.microsoft.com/office/powerpoint/2010/main" val="693182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Treatment for Spiritual Anemia</a:t>
            </a:r>
          </a:p>
          <a:p>
            <a:endParaRPr lang="en-US" dirty="0"/>
          </a:p>
          <a:p>
            <a:pPr marL="342900" indent="-342900">
              <a:buFont typeface="Arial" panose="020B0604020202020204" pitchFamily="34" charset="0"/>
              <a:buChar char="•"/>
            </a:pPr>
            <a:r>
              <a:rPr lang="en-US" sz="3200" dirty="0">
                <a:solidFill>
                  <a:schemeClr val="bg1"/>
                </a:solidFill>
              </a:rPr>
              <a:t>Read your Bible</a:t>
            </a:r>
            <a:endParaRPr lang="en-US" sz="2900" dirty="0">
              <a:solidFill>
                <a:schemeClr val="bg1"/>
              </a:solidFill>
            </a:endParaRPr>
          </a:p>
          <a:p>
            <a:r>
              <a:rPr lang="en-US" sz="3200" dirty="0">
                <a:solidFill>
                  <a:schemeClr val="bg1"/>
                </a:solidFill>
              </a:rPr>
              <a:t>Psalm 119:11 (KJV) Thy word have I hid in mine heart, that I might not sin against thee.</a:t>
            </a:r>
          </a:p>
          <a:p>
            <a:endParaRPr lang="en-US" sz="3200" dirty="0">
              <a:solidFill>
                <a:schemeClr val="bg1"/>
              </a:solidFill>
            </a:endParaRPr>
          </a:p>
          <a:p>
            <a:r>
              <a:rPr lang="en-US" sz="3200" dirty="0">
                <a:solidFill>
                  <a:schemeClr val="bg1"/>
                </a:solidFill>
              </a:rPr>
              <a:t>Psalm 119:105 (KJV) </a:t>
            </a:r>
            <a:r>
              <a:rPr lang="en-US" sz="3200" b="1" baseline="30000" dirty="0">
                <a:solidFill>
                  <a:schemeClr val="bg1"/>
                </a:solidFill>
              </a:rPr>
              <a:t> </a:t>
            </a:r>
            <a:r>
              <a:rPr lang="en-US" sz="3200" dirty="0">
                <a:solidFill>
                  <a:schemeClr val="bg1"/>
                </a:solidFill>
              </a:rPr>
              <a:t>Thy word is a lamp unto my feet, and a light unto my path.</a:t>
            </a:r>
          </a:p>
          <a:p>
            <a:endParaRPr lang="en-US" sz="3200" dirty="0">
              <a:solidFill>
                <a:schemeClr val="bg1"/>
              </a:solidFill>
            </a:endParaRPr>
          </a:p>
          <a:p>
            <a:pPr marL="800100" lvl="1" indent="-342900">
              <a:buFont typeface="Arial" panose="020B0604020202020204" pitchFamily="34" charset="0"/>
              <a:buChar char="•"/>
            </a:pPr>
            <a:endParaRPr lang="en-US" sz="2900" dirty="0">
              <a:solidFill>
                <a:schemeClr val="bg1"/>
              </a:solidFill>
            </a:endParaRPr>
          </a:p>
        </p:txBody>
      </p:sp>
    </p:spTree>
    <p:extLst>
      <p:ext uri="{BB962C8B-B14F-4D97-AF65-F5344CB8AC3E}">
        <p14:creationId xmlns:p14="http://schemas.microsoft.com/office/powerpoint/2010/main" val="1628336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Treatment for Spiritual Anemia</a:t>
            </a:r>
          </a:p>
          <a:p>
            <a:endParaRPr lang="en-US" dirty="0"/>
          </a:p>
          <a:p>
            <a:pPr marL="342900" indent="-342900">
              <a:buFont typeface="Arial" panose="020B0604020202020204" pitchFamily="34" charset="0"/>
              <a:buChar char="•"/>
            </a:pPr>
            <a:r>
              <a:rPr lang="en-US" sz="3200" dirty="0">
                <a:solidFill>
                  <a:schemeClr val="bg1"/>
                </a:solidFill>
              </a:rPr>
              <a:t>Spend time in prayer</a:t>
            </a:r>
            <a:endParaRPr lang="en-US" sz="2900" dirty="0">
              <a:solidFill>
                <a:schemeClr val="bg1"/>
              </a:solidFill>
            </a:endParaRPr>
          </a:p>
          <a:p>
            <a:r>
              <a:rPr lang="en-US" sz="3200" dirty="0">
                <a:solidFill>
                  <a:schemeClr val="bg1"/>
                </a:solidFill>
              </a:rPr>
              <a:t>Ephesians 6:18(NIV) </a:t>
            </a:r>
            <a:r>
              <a:rPr lang="en-US" sz="3200" b="1" baseline="30000" dirty="0">
                <a:solidFill>
                  <a:schemeClr val="bg1"/>
                </a:solidFill>
              </a:rPr>
              <a:t> </a:t>
            </a:r>
            <a:r>
              <a:rPr lang="en-US" sz="3200" dirty="0">
                <a:solidFill>
                  <a:schemeClr val="bg1"/>
                </a:solidFill>
              </a:rPr>
              <a:t>And pray in the Spirit on all occasions with all kinds of prayers and requests. With this in mind, be alert and always keep on praying for all the Lord’s people. </a:t>
            </a:r>
          </a:p>
          <a:p>
            <a:pPr marL="800100" lvl="1" indent="-342900">
              <a:buFont typeface="Arial" panose="020B0604020202020204" pitchFamily="34" charset="0"/>
              <a:buChar char="•"/>
            </a:pPr>
            <a:endParaRPr lang="en-US" sz="2900" dirty="0">
              <a:solidFill>
                <a:schemeClr val="bg1"/>
              </a:solidFill>
            </a:endParaRPr>
          </a:p>
        </p:txBody>
      </p:sp>
    </p:spTree>
    <p:extLst>
      <p:ext uri="{BB962C8B-B14F-4D97-AF65-F5344CB8AC3E}">
        <p14:creationId xmlns:p14="http://schemas.microsoft.com/office/powerpoint/2010/main" val="879345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Treatment for Spiritual Anemia</a:t>
            </a:r>
          </a:p>
          <a:p>
            <a:endParaRPr lang="en-US" dirty="0"/>
          </a:p>
          <a:p>
            <a:pPr marL="342900" indent="-342900">
              <a:buFont typeface="Arial" panose="020B0604020202020204" pitchFamily="34" charset="0"/>
              <a:buChar char="•"/>
            </a:pPr>
            <a:r>
              <a:rPr lang="en-US" sz="3200" dirty="0">
                <a:solidFill>
                  <a:schemeClr val="bg1"/>
                </a:solidFill>
              </a:rPr>
              <a:t>Spend time in prayer</a:t>
            </a:r>
            <a:endParaRPr lang="en-US" sz="2900" dirty="0">
              <a:solidFill>
                <a:schemeClr val="bg1"/>
              </a:solidFill>
            </a:endParaRPr>
          </a:p>
          <a:p>
            <a:r>
              <a:rPr lang="en-US" sz="3200" dirty="0">
                <a:solidFill>
                  <a:schemeClr val="bg1"/>
                </a:solidFill>
              </a:rPr>
              <a:t>Prayer allows us to worship and praise the Lord, to offer confession of our sins. Moreover, prayer grants us the opportunity to present our requests to God. He is personal, cares for us, and wants to commune with us through prayer.</a:t>
            </a:r>
          </a:p>
        </p:txBody>
      </p:sp>
    </p:spTree>
    <p:extLst>
      <p:ext uri="{BB962C8B-B14F-4D97-AF65-F5344CB8AC3E}">
        <p14:creationId xmlns:p14="http://schemas.microsoft.com/office/powerpoint/2010/main" val="3966261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Treatment for Spiritual Anemia</a:t>
            </a:r>
          </a:p>
          <a:p>
            <a:endParaRPr lang="en-US" dirty="0"/>
          </a:p>
          <a:p>
            <a:pPr marL="342900" indent="-342900">
              <a:buFont typeface="Arial" panose="020B0604020202020204" pitchFamily="34" charset="0"/>
              <a:buChar char="•"/>
            </a:pPr>
            <a:r>
              <a:rPr lang="en-US" sz="3200" dirty="0">
                <a:solidFill>
                  <a:schemeClr val="bg1"/>
                </a:solidFill>
              </a:rPr>
              <a:t>Spending time with other Christians</a:t>
            </a:r>
          </a:p>
          <a:p>
            <a:r>
              <a:rPr lang="en-US" sz="3200" dirty="0">
                <a:solidFill>
                  <a:schemeClr val="bg1"/>
                </a:solidFill>
              </a:rPr>
              <a:t>Hebrews 10:24-25(NIV) </a:t>
            </a:r>
            <a:r>
              <a:rPr lang="en-US" sz="3200" b="1" baseline="30000" dirty="0">
                <a:solidFill>
                  <a:schemeClr val="bg1"/>
                </a:solidFill>
              </a:rPr>
              <a:t> </a:t>
            </a:r>
            <a:r>
              <a:rPr lang="en-US" sz="3200" dirty="0">
                <a:solidFill>
                  <a:schemeClr val="bg1"/>
                </a:solidFill>
              </a:rPr>
              <a:t>And let us consider how we may spur one another on toward love and good deeds, </a:t>
            </a:r>
            <a:r>
              <a:rPr lang="en-US" sz="3200" b="1" baseline="30000" dirty="0">
                <a:solidFill>
                  <a:schemeClr val="bg1"/>
                </a:solidFill>
              </a:rPr>
              <a:t>25 </a:t>
            </a:r>
            <a:r>
              <a:rPr lang="en-US" sz="3200" dirty="0">
                <a:solidFill>
                  <a:schemeClr val="bg1"/>
                </a:solidFill>
              </a:rPr>
              <a:t>not giving up meeting together, as some are in the habit of doing, but encouraging one another—and all the more as you see the Day approaching.</a:t>
            </a:r>
          </a:p>
          <a:p>
            <a:endParaRPr lang="en-US" sz="2900" dirty="0">
              <a:solidFill>
                <a:schemeClr val="bg1"/>
              </a:solidFill>
            </a:endParaRPr>
          </a:p>
        </p:txBody>
      </p:sp>
    </p:spTree>
    <p:extLst>
      <p:ext uri="{BB962C8B-B14F-4D97-AF65-F5344CB8AC3E}">
        <p14:creationId xmlns:p14="http://schemas.microsoft.com/office/powerpoint/2010/main" val="10246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Conclusion</a:t>
            </a:r>
          </a:p>
          <a:p>
            <a:endParaRPr lang="en-US" dirty="0"/>
          </a:p>
          <a:p>
            <a:r>
              <a:rPr lang="en-US" sz="3200" dirty="0">
                <a:solidFill>
                  <a:schemeClr val="bg1"/>
                </a:solidFill>
              </a:rPr>
              <a:t>What is so bad about spiritual anemia?</a:t>
            </a:r>
          </a:p>
          <a:p>
            <a:r>
              <a:rPr lang="en-US" sz="3200" dirty="0">
                <a:solidFill>
                  <a:schemeClr val="bg1"/>
                </a:solidFill>
              </a:rPr>
              <a:t>First, it is willful. No one forces us to be indifferent and unconcerned; rather, we choose not to attend, not to pray, not to study. </a:t>
            </a:r>
          </a:p>
          <a:p>
            <a:endParaRPr lang="en-US" dirty="0"/>
          </a:p>
          <a:p>
            <a:endParaRPr lang="en-US" sz="2900" dirty="0">
              <a:solidFill>
                <a:schemeClr val="bg1"/>
              </a:solidFill>
            </a:endParaRPr>
          </a:p>
        </p:txBody>
      </p:sp>
    </p:spTree>
    <p:extLst>
      <p:ext uri="{BB962C8B-B14F-4D97-AF65-F5344CB8AC3E}">
        <p14:creationId xmlns:p14="http://schemas.microsoft.com/office/powerpoint/2010/main" val="2657716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Conclusion</a:t>
            </a:r>
          </a:p>
          <a:p>
            <a:endParaRPr lang="en-US" dirty="0"/>
          </a:p>
          <a:p>
            <a:r>
              <a:rPr lang="en-US" sz="3200" dirty="0">
                <a:solidFill>
                  <a:schemeClr val="bg1"/>
                </a:solidFill>
              </a:rPr>
              <a:t>What is so bad about spiritual anemia?</a:t>
            </a:r>
          </a:p>
          <a:p>
            <a:r>
              <a:rPr lang="en-US" sz="3200" dirty="0">
                <a:solidFill>
                  <a:schemeClr val="bg1"/>
                </a:solidFill>
              </a:rPr>
              <a:t>Second, it is contagious. Our anemic attitude will have a negative and discouraging influence on others</a:t>
            </a:r>
          </a:p>
          <a:p>
            <a:endParaRPr lang="en-US" dirty="0"/>
          </a:p>
          <a:p>
            <a:endParaRPr lang="en-US" sz="2900" dirty="0">
              <a:solidFill>
                <a:schemeClr val="bg1"/>
              </a:solidFill>
            </a:endParaRPr>
          </a:p>
        </p:txBody>
      </p:sp>
    </p:spTree>
    <p:extLst>
      <p:ext uri="{BB962C8B-B14F-4D97-AF65-F5344CB8AC3E}">
        <p14:creationId xmlns:p14="http://schemas.microsoft.com/office/powerpoint/2010/main" val="1726108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Conclusion</a:t>
            </a:r>
          </a:p>
          <a:p>
            <a:endParaRPr lang="en-US" dirty="0"/>
          </a:p>
          <a:p>
            <a:r>
              <a:rPr lang="en-US" sz="3200" dirty="0">
                <a:solidFill>
                  <a:schemeClr val="bg1"/>
                </a:solidFill>
              </a:rPr>
              <a:t>What is so bad about spiritual anemia?</a:t>
            </a:r>
          </a:p>
          <a:p>
            <a:r>
              <a:rPr lang="en-US" sz="3200" dirty="0">
                <a:solidFill>
                  <a:schemeClr val="bg1"/>
                </a:solidFill>
              </a:rPr>
              <a:t>Third, it is damning. Left untreated, it will cause us to be lost (Isaiah 1:4-9; Jeremiah 8:18-22).  </a:t>
            </a:r>
          </a:p>
          <a:p>
            <a:endParaRPr lang="en-US" dirty="0"/>
          </a:p>
          <a:p>
            <a:endParaRPr lang="en-US" sz="2900" dirty="0">
              <a:solidFill>
                <a:schemeClr val="bg1"/>
              </a:solidFill>
            </a:endParaRPr>
          </a:p>
        </p:txBody>
      </p:sp>
    </p:spTree>
    <p:extLst>
      <p:ext uri="{BB962C8B-B14F-4D97-AF65-F5344CB8AC3E}">
        <p14:creationId xmlns:p14="http://schemas.microsoft.com/office/powerpoint/2010/main" val="2732401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Conclusion</a:t>
            </a:r>
          </a:p>
          <a:p>
            <a:endParaRPr lang="en-US" dirty="0"/>
          </a:p>
          <a:p>
            <a:r>
              <a:rPr lang="en-US" sz="3200" dirty="0">
                <a:solidFill>
                  <a:schemeClr val="bg1"/>
                </a:solidFill>
              </a:rPr>
              <a:t>Isaiah 1:4-9(NIV) </a:t>
            </a:r>
            <a:r>
              <a:rPr lang="en-US" sz="3200" b="1" baseline="30000" dirty="0">
                <a:solidFill>
                  <a:schemeClr val="bg1"/>
                </a:solidFill>
              </a:rPr>
              <a:t> </a:t>
            </a:r>
            <a:r>
              <a:rPr lang="en-US" sz="3200" dirty="0">
                <a:solidFill>
                  <a:schemeClr val="bg1"/>
                </a:solidFill>
              </a:rPr>
              <a:t>Woe to the sinful nation, a people whose guilt is great, a brood of evildoers, children given to corruption!</a:t>
            </a:r>
            <a:br>
              <a:rPr lang="en-US" sz="3200" dirty="0">
                <a:solidFill>
                  <a:schemeClr val="bg1"/>
                </a:solidFill>
              </a:rPr>
            </a:br>
            <a:r>
              <a:rPr lang="en-US" sz="3200" dirty="0">
                <a:solidFill>
                  <a:schemeClr val="bg1"/>
                </a:solidFill>
              </a:rPr>
              <a:t>They have forsaken the </a:t>
            </a:r>
            <a:r>
              <a:rPr lang="en-US" sz="3200" cap="small" dirty="0">
                <a:solidFill>
                  <a:schemeClr val="bg1"/>
                </a:solidFill>
              </a:rPr>
              <a:t>Lord</a:t>
            </a:r>
            <a:r>
              <a:rPr lang="en-US" sz="3200" dirty="0">
                <a:solidFill>
                  <a:schemeClr val="bg1"/>
                </a:solidFill>
              </a:rPr>
              <a:t>; they have spurned the Holy One of Israel and turned their backs on him.</a:t>
            </a:r>
          </a:p>
          <a:p>
            <a:endParaRPr lang="en-US" sz="3200" dirty="0">
              <a:solidFill>
                <a:schemeClr val="bg1"/>
              </a:solidFill>
            </a:endParaRPr>
          </a:p>
          <a:p>
            <a:endParaRPr lang="en-US" sz="2900" dirty="0">
              <a:solidFill>
                <a:schemeClr val="bg1"/>
              </a:solidFill>
            </a:endParaRPr>
          </a:p>
        </p:txBody>
      </p:sp>
    </p:spTree>
    <p:extLst>
      <p:ext uri="{BB962C8B-B14F-4D97-AF65-F5344CB8AC3E}">
        <p14:creationId xmlns:p14="http://schemas.microsoft.com/office/powerpoint/2010/main" val="330466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dirty="0">
                <a:solidFill>
                  <a:schemeClr val="bg1"/>
                </a:solidFill>
              </a:rPr>
              <a:t>The blood that runs through the veins, arteries, and capillaries is known as whole blood.</a:t>
            </a:r>
          </a:p>
          <a:p>
            <a:endParaRPr lang="en-US" sz="3200" dirty="0">
              <a:solidFill>
                <a:schemeClr val="bg1"/>
              </a:solidFill>
            </a:endParaRPr>
          </a:p>
          <a:p>
            <a:r>
              <a:rPr lang="en-US" sz="3200" dirty="0">
                <a:solidFill>
                  <a:schemeClr val="bg1"/>
                </a:solidFill>
              </a:rPr>
              <a:t>A mixture of about 55 percent plasma and 45 percent blood cells. </a:t>
            </a:r>
          </a:p>
          <a:p>
            <a:endParaRPr lang="en-US" sz="3200" dirty="0">
              <a:solidFill>
                <a:schemeClr val="bg1"/>
              </a:solidFill>
            </a:endParaRPr>
          </a:p>
          <a:p>
            <a:r>
              <a:rPr lang="en-US" sz="3200" dirty="0">
                <a:solidFill>
                  <a:schemeClr val="bg1"/>
                </a:solidFill>
              </a:rPr>
              <a:t>An average-sized man has about 12 pints of blood in his body, and an average-sized woman has about nine pints.</a:t>
            </a:r>
          </a:p>
        </p:txBody>
      </p:sp>
    </p:spTree>
    <p:extLst>
      <p:ext uri="{BB962C8B-B14F-4D97-AF65-F5344CB8AC3E}">
        <p14:creationId xmlns:p14="http://schemas.microsoft.com/office/powerpoint/2010/main" val="496230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dirty="0">
                <a:solidFill>
                  <a:schemeClr val="bg1"/>
                </a:solidFill>
              </a:rPr>
              <a:t>Blood has four main components:</a:t>
            </a:r>
          </a:p>
          <a:p>
            <a:pPr marL="457200" indent="-457200">
              <a:buFont typeface="Arial" panose="020B0604020202020204" pitchFamily="34" charset="0"/>
              <a:buChar char="•"/>
            </a:pPr>
            <a:r>
              <a:rPr lang="en-US" sz="3200" dirty="0">
                <a:solidFill>
                  <a:schemeClr val="bg1"/>
                </a:solidFill>
              </a:rPr>
              <a:t>Plasma</a:t>
            </a:r>
          </a:p>
          <a:p>
            <a:pPr marL="457200" indent="-457200">
              <a:buFont typeface="Arial" panose="020B0604020202020204" pitchFamily="34" charset="0"/>
              <a:buChar char="•"/>
            </a:pPr>
            <a:r>
              <a:rPr lang="en-US" sz="3200" dirty="0">
                <a:solidFill>
                  <a:schemeClr val="bg1"/>
                </a:solidFill>
              </a:rPr>
              <a:t>red blood cells</a:t>
            </a:r>
          </a:p>
          <a:p>
            <a:pPr marL="457200" indent="-457200">
              <a:buFont typeface="Arial" panose="020B0604020202020204" pitchFamily="34" charset="0"/>
              <a:buChar char="•"/>
            </a:pPr>
            <a:r>
              <a:rPr lang="en-US" sz="3200" dirty="0">
                <a:solidFill>
                  <a:schemeClr val="bg1"/>
                </a:solidFill>
              </a:rPr>
              <a:t>white blood cells</a:t>
            </a:r>
          </a:p>
          <a:p>
            <a:pPr marL="457200" indent="-457200">
              <a:buFont typeface="Arial" panose="020B0604020202020204" pitchFamily="34" charset="0"/>
              <a:buChar char="•"/>
            </a:pPr>
            <a:r>
              <a:rPr lang="en-US" sz="3200" dirty="0">
                <a:solidFill>
                  <a:schemeClr val="bg1"/>
                </a:solidFill>
              </a:rPr>
              <a:t>platelets. </a:t>
            </a:r>
          </a:p>
        </p:txBody>
      </p:sp>
    </p:spTree>
    <p:extLst>
      <p:ext uri="{BB962C8B-B14F-4D97-AF65-F5344CB8AC3E}">
        <p14:creationId xmlns:p14="http://schemas.microsoft.com/office/powerpoint/2010/main" val="9587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dirty="0">
                <a:solidFill>
                  <a:schemeClr val="bg1"/>
                </a:solidFill>
              </a:rPr>
              <a:t>Red Blood Cells</a:t>
            </a:r>
          </a:p>
          <a:p>
            <a:r>
              <a:rPr lang="en-US" sz="3200" dirty="0">
                <a:solidFill>
                  <a:schemeClr val="bg1"/>
                </a:solidFill>
              </a:rPr>
              <a:t>Red cells are the most abundant cell in the blood, accounting for about 40 to 45 percent of its volume. </a:t>
            </a:r>
          </a:p>
          <a:p>
            <a:endParaRPr lang="en-US" dirty="0"/>
          </a:p>
          <a:p>
            <a:endParaRPr lang="en-US" dirty="0"/>
          </a:p>
        </p:txBody>
      </p:sp>
      <p:pic>
        <p:nvPicPr>
          <p:cNvPr id="5" name="Picture 4">
            <a:extLst>
              <a:ext uri="{FF2B5EF4-FFF2-40B4-BE49-F238E27FC236}">
                <a16:creationId xmlns:a16="http://schemas.microsoft.com/office/drawing/2014/main" id="{04C878D5-705D-4D6B-818B-0125FC6CA142}"/>
              </a:ext>
            </a:extLst>
          </p:cNvPr>
          <p:cNvPicPr>
            <a:picLocks noChangeAspect="1"/>
          </p:cNvPicPr>
          <p:nvPr/>
        </p:nvPicPr>
        <p:blipFill>
          <a:blip r:embed="rId2"/>
          <a:stretch>
            <a:fillRect/>
          </a:stretch>
        </p:blipFill>
        <p:spPr>
          <a:xfrm>
            <a:off x="3698939" y="3413481"/>
            <a:ext cx="4440159" cy="3291840"/>
          </a:xfrm>
          <a:prstGeom prst="rect">
            <a:avLst/>
          </a:prstGeom>
        </p:spPr>
      </p:pic>
    </p:spTree>
    <p:extLst>
      <p:ext uri="{BB962C8B-B14F-4D97-AF65-F5344CB8AC3E}">
        <p14:creationId xmlns:p14="http://schemas.microsoft.com/office/powerpoint/2010/main" val="581252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dirty="0">
                <a:solidFill>
                  <a:schemeClr val="bg1"/>
                </a:solidFill>
              </a:rPr>
              <a:t>Red cells contain a special protein called hemoglobin, which helps carry oxygen from the lungs to the rest of the body and then returns carbon dioxide from the body to the lungs so it can be exhaled. </a:t>
            </a:r>
          </a:p>
          <a:p>
            <a:endParaRPr lang="en-US" sz="3200" dirty="0">
              <a:solidFill>
                <a:schemeClr val="bg1"/>
              </a:solidFill>
            </a:endParaRPr>
          </a:p>
          <a:p>
            <a:r>
              <a:rPr lang="en-US" sz="3200" dirty="0">
                <a:solidFill>
                  <a:schemeClr val="bg1"/>
                </a:solidFill>
              </a:rPr>
              <a:t>Blood appears red because of the large number of red blood cells, which get their color from the hemoglobin. </a:t>
            </a:r>
          </a:p>
        </p:txBody>
      </p:sp>
    </p:spTree>
    <p:extLst>
      <p:ext uri="{BB962C8B-B14F-4D97-AF65-F5344CB8AC3E}">
        <p14:creationId xmlns:p14="http://schemas.microsoft.com/office/powerpoint/2010/main" val="1667488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Physical Anemia:</a:t>
            </a:r>
          </a:p>
          <a:p>
            <a:endParaRPr lang="en-US" sz="3200" dirty="0">
              <a:solidFill>
                <a:schemeClr val="bg1"/>
              </a:solidFill>
            </a:endParaRPr>
          </a:p>
          <a:p>
            <a:r>
              <a:rPr lang="en-US" sz="3200" dirty="0">
                <a:solidFill>
                  <a:schemeClr val="bg1"/>
                </a:solidFill>
              </a:rPr>
              <a:t>A condition that develops when your blood lacks enough healthy red blood cells. </a:t>
            </a:r>
          </a:p>
        </p:txBody>
      </p:sp>
    </p:spTree>
    <p:extLst>
      <p:ext uri="{BB962C8B-B14F-4D97-AF65-F5344CB8AC3E}">
        <p14:creationId xmlns:p14="http://schemas.microsoft.com/office/powerpoint/2010/main" val="303611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Causes Physical Anemia</a:t>
            </a:r>
          </a:p>
          <a:p>
            <a:r>
              <a:rPr lang="en-US" sz="3200" dirty="0">
                <a:solidFill>
                  <a:schemeClr val="bg1"/>
                </a:solidFill>
              </a:rPr>
              <a:t>There are more than 400 types of anemia, which are divided into three groups: </a:t>
            </a:r>
          </a:p>
          <a:p>
            <a:pPr marL="457200" indent="-457200">
              <a:buFont typeface="Arial" panose="020B0604020202020204" pitchFamily="34" charset="0"/>
              <a:buChar char="•"/>
            </a:pPr>
            <a:r>
              <a:rPr lang="en-US" sz="3200" dirty="0">
                <a:solidFill>
                  <a:schemeClr val="bg1"/>
                </a:solidFill>
              </a:rPr>
              <a:t>Blood loss</a:t>
            </a:r>
          </a:p>
          <a:p>
            <a:pPr marL="457200" indent="-457200">
              <a:buFont typeface="Arial" panose="020B0604020202020204" pitchFamily="34" charset="0"/>
              <a:buChar char="•"/>
            </a:pPr>
            <a:r>
              <a:rPr lang="en-US" sz="3200" dirty="0">
                <a:solidFill>
                  <a:schemeClr val="bg1"/>
                </a:solidFill>
              </a:rPr>
              <a:t>Decreased or faulty red blood cell production</a:t>
            </a:r>
          </a:p>
          <a:p>
            <a:pPr marL="457200" indent="-457200">
              <a:buFont typeface="Arial" panose="020B0604020202020204" pitchFamily="34" charset="0"/>
              <a:buChar char="•"/>
            </a:pPr>
            <a:r>
              <a:rPr lang="en-US" sz="3200" dirty="0">
                <a:solidFill>
                  <a:schemeClr val="bg1"/>
                </a:solidFill>
              </a:rPr>
              <a:t>Destruction of red blood cells </a:t>
            </a:r>
          </a:p>
        </p:txBody>
      </p:sp>
    </p:spTree>
    <p:extLst>
      <p:ext uri="{BB962C8B-B14F-4D97-AF65-F5344CB8AC3E}">
        <p14:creationId xmlns:p14="http://schemas.microsoft.com/office/powerpoint/2010/main" val="54537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Signs and Symptoms of Physical Anemia</a:t>
            </a:r>
          </a:p>
          <a:p>
            <a:endParaRPr lang="en-US" dirty="0"/>
          </a:p>
          <a:p>
            <a:pPr marL="342900" indent="-342900">
              <a:buFont typeface="Arial" panose="020B0604020202020204" pitchFamily="34" charset="0"/>
              <a:buChar char="•"/>
            </a:pPr>
            <a:r>
              <a:rPr lang="en-US" sz="3200" dirty="0">
                <a:solidFill>
                  <a:schemeClr val="bg1"/>
                </a:solidFill>
              </a:rPr>
              <a:t>Fatigue				</a:t>
            </a:r>
          </a:p>
          <a:p>
            <a:pPr marL="342900" indent="-342900">
              <a:buFont typeface="Arial" panose="020B0604020202020204" pitchFamily="34" charset="0"/>
              <a:buChar char="•"/>
            </a:pPr>
            <a:r>
              <a:rPr lang="en-US" sz="3200" dirty="0">
                <a:solidFill>
                  <a:schemeClr val="bg1"/>
                </a:solidFill>
              </a:rPr>
              <a:t>Weakness</a:t>
            </a:r>
          </a:p>
          <a:p>
            <a:pPr marL="342900" indent="-342900">
              <a:buFont typeface="Arial" panose="020B0604020202020204" pitchFamily="34" charset="0"/>
              <a:buChar char="•"/>
            </a:pPr>
            <a:r>
              <a:rPr lang="en-US" sz="3200" dirty="0">
                <a:solidFill>
                  <a:schemeClr val="bg1"/>
                </a:solidFill>
              </a:rPr>
              <a:t>Pale skin</a:t>
            </a:r>
          </a:p>
          <a:p>
            <a:pPr marL="342900" indent="-342900">
              <a:buFont typeface="Arial" panose="020B0604020202020204" pitchFamily="34" charset="0"/>
              <a:buChar char="•"/>
            </a:pPr>
            <a:r>
              <a:rPr lang="en-US" sz="3200" dirty="0">
                <a:solidFill>
                  <a:schemeClr val="bg1"/>
                </a:solidFill>
              </a:rPr>
              <a:t>Irregular heartbeats</a:t>
            </a:r>
          </a:p>
          <a:p>
            <a:pPr marL="342900" indent="-342900">
              <a:buFont typeface="Arial" panose="020B0604020202020204" pitchFamily="34" charset="0"/>
              <a:buChar char="•"/>
            </a:pPr>
            <a:r>
              <a:rPr lang="en-US" sz="3200" dirty="0">
                <a:solidFill>
                  <a:schemeClr val="bg1"/>
                </a:solidFill>
              </a:rPr>
              <a:t>Shortness of breath</a:t>
            </a:r>
          </a:p>
          <a:p>
            <a:pPr marL="342900" indent="-342900">
              <a:buFont typeface="Arial" panose="020B0604020202020204" pitchFamily="34" charset="0"/>
              <a:buChar char="•"/>
            </a:pPr>
            <a:r>
              <a:rPr lang="en-US" sz="3200" dirty="0">
                <a:solidFill>
                  <a:schemeClr val="bg1"/>
                </a:solidFill>
              </a:rPr>
              <a:t>Dizziness or lightheadedness</a:t>
            </a:r>
          </a:p>
        </p:txBody>
      </p:sp>
    </p:spTree>
    <p:extLst>
      <p:ext uri="{BB962C8B-B14F-4D97-AF65-F5344CB8AC3E}">
        <p14:creationId xmlns:p14="http://schemas.microsoft.com/office/powerpoint/2010/main" val="429529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1BA9-5405-4E09-8456-BD2A79C4EC26}"/>
              </a:ext>
            </a:extLst>
          </p:cNvPr>
          <p:cNvSpPr>
            <a:spLocks noGrp="1"/>
          </p:cNvSpPr>
          <p:nvPr>
            <p:ph type="ctrTitle"/>
          </p:nvPr>
        </p:nvSpPr>
        <p:spPr>
          <a:xfrm>
            <a:off x="684212" y="685799"/>
            <a:ext cx="8001000" cy="729533"/>
          </a:xfrm>
        </p:spPr>
        <p:txBody>
          <a:bodyPr>
            <a:normAutofit fontScale="90000"/>
          </a:bodyPr>
          <a:lstStyle/>
          <a:p>
            <a:r>
              <a:rPr lang="en-US" dirty="0">
                <a:solidFill>
                  <a:schemeClr val="bg1"/>
                </a:solidFill>
              </a:rPr>
              <a:t>Blood</a:t>
            </a:r>
          </a:p>
        </p:txBody>
      </p:sp>
      <p:sp>
        <p:nvSpPr>
          <p:cNvPr id="3" name="Subtitle 2">
            <a:extLst>
              <a:ext uri="{FF2B5EF4-FFF2-40B4-BE49-F238E27FC236}">
                <a16:creationId xmlns:a16="http://schemas.microsoft.com/office/drawing/2014/main" id="{97A7B70F-EA77-4F33-9082-A2772D106FD3}"/>
              </a:ext>
            </a:extLst>
          </p:cNvPr>
          <p:cNvSpPr>
            <a:spLocks noGrp="1"/>
          </p:cNvSpPr>
          <p:nvPr>
            <p:ph type="subTitle" idx="1"/>
          </p:nvPr>
        </p:nvSpPr>
        <p:spPr>
          <a:xfrm>
            <a:off x="684211" y="1534603"/>
            <a:ext cx="11306355" cy="5192200"/>
          </a:xfrm>
        </p:spPr>
        <p:txBody>
          <a:bodyPr>
            <a:normAutofit/>
          </a:bodyPr>
          <a:lstStyle/>
          <a:p>
            <a:r>
              <a:rPr lang="en-US" sz="3200" b="1" dirty="0">
                <a:solidFill>
                  <a:schemeClr val="bg1"/>
                </a:solidFill>
              </a:rPr>
              <a:t>Spiritual Anemia:</a:t>
            </a:r>
          </a:p>
          <a:p>
            <a:endParaRPr lang="en-US" sz="3200" dirty="0">
              <a:solidFill>
                <a:schemeClr val="bg1"/>
              </a:solidFill>
            </a:endParaRPr>
          </a:p>
          <a:p>
            <a:r>
              <a:rPr lang="en-US" sz="3200" dirty="0">
                <a:solidFill>
                  <a:schemeClr val="bg1"/>
                </a:solidFill>
              </a:rPr>
              <a:t>A condition that develops when you lack spiritual power. </a:t>
            </a:r>
          </a:p>
        </p:txBody>
      </p:sp>
    </p:spTree>
    <p:extLst>
      <p:ext uri="{BB962C8B-B14F-4D97-AF65-F5344CB8AC3E}">
        <p14:creationId xmlns:p14="http://schemas.microsoft.com/office/powerpoint/2010/main" val="91212315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
  <TotalTime>194</TotalTime>
  <Words>487</Words>
  <Application>Microsoft Office PowerPoint</Application>
  <PresentationFormat>Widescreen</PresentationFormat>
  <Paragraphs>97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Slice</vt:lpstr>
      <vt:lpstr>Blood</vt:lpstr>
      <vt:lpstr>Blood</vt:lpstr>
      <vt:lpstr>Blood</vt:lpstr>
      <vt:lpstr>Blood</vt:lpstr>
      <vt:lpstr>Blood</vt:lpstr>
      <vt:lpstr>Blood</vt:lpstr>
      <vt:lpstr>Blood</vt:lpstr>
      <vt:lpstr>Blood</vt:lpstr>
      <vt:lpstr>Blood</vt:lpstr>
      <vt:lpstr>Blood</vt:lpstr>
      <vt:lpstr>Blood</vt:lpstr>
      <vt:lpstr>Blood</vt:lpstr>
      <vt:lpstr>Blood</vt:lpstr>
      <vt:lpstr>Blood</vt:lpstr>
      <vt:lpstr>Blood</vt:lpstr>
      <vt:lpstr>Blood</vt:lpstr>
      <vt:lpstr>Blood</vt:lpstr>
      <vt:lpstr>Blood</vt:lpstr>
      <vt:lpstr>Blood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dc:title>
  <dc:creator>bryan thomas</dc:creator>
  <cp:lastModifiedBy>Douglas Martin</cp:lastModifiedBy>
  <cp:revision>20</cp:revision>
  <dcterms:created xsi:type="dcterms:W3CDTF">2019-03-26T21:42:54Z</dcterms:created>
  <dcterms:modified xsi:type="dcterms:W3CDTF">2019-04-01T19:58:22Z</dcterms:modified>
</cp:coreProperties>
</file>