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29" r:id="rId4"/>
    <p:sldId id="328" r:id="rId5"/>
    <p:sldId id="330" r:id="rId6"/>
    <p:sldId id="303" r:id="rId7"/>
    <p:sldId id="307" r:id="rId8"/>
    <p:sldId id="306" r:id="rId9"/>
    <p:sldId id="325" r:id="rId10"/>
    <p:sldId id="326" r:id="rId11"/>
    <p:sldId id="304" r:id="rId12"/>
    <p:sldId id="263" r:id="rId13"/>
    <p:sldId id="332" r:id="rId14"/>
    <p:sldId id="333" r:id="rId15"/>
    <p:sldId id="334" r:id="rId16"/>
    <p:sldId id="331" r:id="rId17"/>
    <p:sldId id="305" r:id="rId18"/>
    <p:sldId id="339" r:id="rId19"/>
    <p:sldId id="340" r:id="rId20"/>
    <p:sldId id="341" r:id="rId21"/>
    <p:sldId id="337" r:id="rId22"/>
    <p:sldId id="282" r:id="rId23"/>
    <p:sldId id="342" r:id="rId24"/>
    <p:sldId id="343" r:id="rId25"/>
    <p:sldId id="335" r:id="rId26"/>
    <p:sldId id="336" r:id="rId27"/>
    <p:sldId id="338" r:id="rId28"/>
    <p:sldId id="344" r:id="rId29"/>
    <p:sldId id="345" r:id="rId30"/>
    <p:sldId id="346" r:id="rId31"/>
    <p:sldId id="347" r:id="rId32"/>
    <p:sldId id="348" r:id="rId33"/>
    <p:sldId id="349" r:id="rId34"/>
    <p:sldId id="351" r:id="rId35"/>
    <p:sldId id="324" r:id="rId36"/>
    <p:sldId id="323" r:id="rId37"/>
    <p:sldId id="352" r:id="rId38"/>
    <p:sldId id="353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101"/>
    <a:srgbClr val="FF9933"/>
    <a:srgbClr val="2D1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4" d="100"/>
          <a:sy n="44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5A4A-EB88-465A-B0D0-976E45AE5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0FECE-B2B5-41CE-AC2C-B3C2FEA74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B8175-EB8D-416E-A69D-33B0C34B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C424-474D-4389-A623-3C6D0160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DDA3-658F-4D94-9042-D344663B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ADE3-7A3B-4421-AF9E-AFA89760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BB3D3-E205-4873-AFA8-02E227131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AAF8-9398-4E97-8159-6B9A9443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370F-604B-4B33-A55E-D5BB0704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97F3C-C3B2-4C93-9E1E-BE926E75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F3C23-C966-438D-A01B-D97238FF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5947D-A287-4494-BBDC-EE831A8C1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31AB-B7A5-4650-BD45-9BF1B224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7DE7-41B3-463A-83D0-A80CAC70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78C4-3BD7-4376-8B21-87A93B47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9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8A00-ED20-4ED1-BC71-11A8BB13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CBA6-6465-43A2-992C-6F78CB3E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9FBC-E95B-4E3B-9706-AEC52778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B9FC-3892-4ACD-9CBE-F247DFEA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91758-9948-45D5-9393-F42D5F4B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81DD-80CA-445F-8818-F85D1719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919C9-F004-4283-993F-22C7CA53C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EF28C-D749-4DCF-9E52-1A55AA4A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B0E4A-B7C2-48A5-9DFA-5253C709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44EB-D23E-4140-87D9-306DA8E7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8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616E-333A-4FA0-BB0D-47026C6E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B7A6-70F0-43EC-B2F8-E5ADFBAE8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27622-A4E1-401E-8408-1ED14FF8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67000-E53D-4180-B620-69B3F9BE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416AF-723F-403C-9F2C-29F2BADF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C3FCE-4E9F-4F1C-9D46-F9F0F663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17D6-EC16-4918-81E6-8970108C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811DD-5C3B-4213-BB26-9E5A3368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9B2C4-2569-4CDC-B75C-C89EF64E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4E1A0-7E86-4697-9469-30ED9259E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A4641-E9AF-4CFF-A7B1-37C9891F9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5157B-0656-44BB-A820-9C68ACF7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DC5A4-B6A9-419D-8B4B-914E28EC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6BECD-06DB-4121-9E55-B15A1601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2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969B-1232-43DA-A1B4-9ED5F83F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54EEA-F220-4DDA-B0C9-E5E5F288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0DAD5-440C-4132-B0C5-63B0F154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9683B-64F8-40C9-8415-115088F2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7B77D-07DA-4847-80CE-5FBD8BD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AE2D0-424C-4C64-A592-9126CA1A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0DE0-9F44-44D0-B1D3-44E6ADC0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5B4A-F585-4F51-8042-E779954C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C730-4E03-496C-887B-AAC4D1D5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BE154-166F-4F53-843C-62C676FB1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03EC5-C58C-4AC9-B312-3B1735ED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C0BB5-61DF-4B1B-B1B2-1C7C400F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900DF-BBF4-4C0F-B2EB-D1562C6C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0DB4-9988-4127-8C20-DB894609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33172-33AC-4533-91B7-986C3A8D3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E1F61-8CEB-4016-B7D1-438613E0A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BF8A5-A666-4B9C-840F-93A06F51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13851-1FB2-4CA9-AE62-415AC225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F1810-53A9-4A7C-A90C-B78E49A6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437F0-8E6B-480B-B06F-7B3C5EE0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EBCF7-42A6-44DA-89F1-950C0E8F1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7AF0A-52AB-428C-A546-75EFC4119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9985-5BEE-477E-9AAA-9DED60F43BB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AC56E-9DDD-44B3-ACAB-6332F1506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F0D4B-7717-4603-AE69-F9CD99CF4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38F3-0792-4BD8-AC61-79382326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32BBF-7057-4D2F-8675-8D372C636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8"/>
            <a:ext cx="12192000" cy="6838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9DA984-E7F0-47DB-BF36-1A9018073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" y="195537"/>
            <a:ext cx="9144000" cy="3047932"/>
          </a:xfrm>
        </p:spPr>
        <p:txBody>
          <a:bodyPr>
            <a:normAutofit fontScale="90000"/>
          </a:bodyPr>
          <a:lstStyle/>
          <a:p>
            <a:pPr algn="l"/>
            <a:r>
              <a:rPr lang="en-US" sz="115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Seven-Fold</a:t>
            </a:r>
            <a:br>
              <a:rPr lang="en-US" sz="115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of God</a:t>
            </a:r>
          </a:p>
        </p:txBody>
      </p:sp>
    </p:spTree>
    <p:extLst>
      <p:ext uri="{BB962C8B-B14F-4D97-AF65-F5344CB8AC3E}">
        <p14:creationId xmlns:p14="http://schemas.microsoft.com/office/powerpoint/2010/main" val="71503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262264"/>
              <a:ext cx="3485321" cy="27392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THE INCREDIBLE POWER OF </a:t>
              </a:r>
              <a:r>
                <a:rPr lang="en-US" sz="4000" dirty="0">
                  <a:solidFill>
                    <a:srgbClr val="FF9933"/>
                  </a:solidFill>
                </a:rPr>
                <a:t>SERVANTHOOD</a:t>
              </a:r>
              <a:endParaRPr lang="en-US" sz="44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592885" y="705570"/>
            <a:ext cx="77438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HUMILITY puts us in the right posture in the right place to handle the provision of Heaven.</a:t>
            </a:r>
            <a:r>
              <a:rPr lang="en-US" sz="5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032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1136593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DEFINITELY WORTH IMITATING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5136074" y="117693"/>
            <a:ext cx="6650727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000000"/>
                </a:solidFill>
              </a:rPr>
              <a:t>JESUS</a:t>
            </a:r>
          </a:p>
          <a:p>
            <a:r>
              <a:rPr lang="en-US" sz="6600" dirty="0">
                <a:solidFill>
                  <a:srgbClr val="000000"/>
                </a:solidFill>
              </a:rPr>
              <a:t>The highest ONE became the LEAST of all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612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00916" y="1673745"/>
            <a:ext cx="7175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Wisdom – a definition</a:t>
            </a:r>
          </a:p>
        </p:txBody>
      </p:sp>
    </p:spTree>
    <p:extLst>
      <p:ext uri="{BB962C8B-B14F-4D97-AF65-F5344CB8AC3E}">
        <p14:creationId xmlns:p14="http://schemas.microsoft.com/office/powerpoint/2010/main" val="150980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494290" y="151238"/>
            <a:ext cx="76977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wis·dom</a:t>
            </a:r>
            <a:endParaRPr lang="en-US" sz="3600" b="1" dirty="0"/>
          </a:p>
          <a:p>
            <a:r>
              <a:rPr lang="en-US" dirty="0"/>
              <a:t>/ˈ</a:t>
            </a:r>
            <a:r>
              <a:rPr lang="en-US" dirty="0" err="1"/>
              <a:t>wizdəm</a:t>
            </a:r>
            <a:r>
              <a:rPr lang="en-US" dirty="0"/>
              <a:t>/   noun</a:t>
            </a:r>
          </a:p>
          <a:p>
            <a:endParaRPr lang="en-US" dirty="0"/>
          </a:p>
          <a:p>
            <a:r>
              <a:rPr lang="en-US" sz="3200" b="1" dirty="0"/>
              <a:t>the quality of having experience, knowledge, and good judgment; the quality of being wise.</a:t>
            </a:r>
          </a:p>
          <a:p>
            <a:endParaRPr lang="en-US" sz="3200" dirty="0"/>
          </a:p>
          <a:p>
            <a:r>
              <a:rPr lang="en-US" sz="3000" dirty="0"/>
              <a:t>synonyms:	sagacity, </a:t>
            </a:r>
            <a:r>
              <a:rPr lang="en-US" sz="3000" dirty="0" err="1"/>
              <a:t>sageness</a:t>
            </a:r>
            <a:r>
              <a:rPr lang="en-US" sz="3000" dirty="0"/>
              <a:t>, intelligence, understanding, insight, perception, perceptiveness, percipience, penetration, perspicuity, acuity, discernment, sense, good sense, common sense, shrewdness, astuteness, acumen, smartness, judiciousness, judgment, foresight, clear-sightedness, prudence, circumspection; </a:t>
            </a:r>
          </a:p>
        </p:txBody>
      </p:sp>
    </p:spTree>
    <p:extLst>
      <p:ext uri="{BB962C8B-B14F-4D97-AF65-F5344CB8AC3E}">
        <p14:creationId xmlns:p14="http://schemas.microsoft.com/office/powerpoint/2010/main" val="180136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10352" y="320515"/>
            <a:ext cx="71750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wis·dom</a:t>
            </a:r>
            <a:endParaRPr lang="en-US" sz="3600" b="1" dirty="0"/>
          </a:p>
          <a:p>
            <a:r>
              <a:rPr lang="en-US" dirty="0"/>
              <a:t>/ˈ</a:t>
            </a:r>
            <a:r>
              <a:rPr lang="en-US" dirty="0" err="1"/>
              <a:t>wizdəm</a:t>
            </a:r>
            <a:r>
              <a:rPr lang="en-US" dirty="0"/>
              <a:t>/   noun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/>
              <a:t>the soundness of an action or decision with regard to the application of experience, knowledge, and good judgment.</a:t>
            </a:r>
          </a:p>
          <a:p>
            <a:endParaRPr lang="en-US" sz="3200" b="1" dirty="0"/>
          </a:p>
          <a:p>
            <a:r>
              <a:rPr lang="en-US" sz="3200" dirty="0"/>
              <a:t>"some questioned the wisdom of building the dam so close to an active volcano“</a:t>
            </a:r>
          </a:p>
        </p:txBody>
      </p:sp>
    </p:spTree>
    <p:extLst>
      <p:ext uri="{BB962C8B-B14F-4D97-AF65-F5344CB8AC3E}">
        <p14:creationId xmlns:p14="http://schemas.microsoft.com/office/powerpoint/2010/main" val="273376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10352" y="320515"/>
            <a:ext cx="71750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wis·dom</a:t>
            </a:r>
            <a:endParaRPr lang="en-US" sz="3600" b="1" dirty="0"/>
          </a:p>
          <a:p>
            <a:r>
              <a:rPr lang="en-US" dirty="0"/>
              <a:t>/ˈ</a:t>
            </a:r>
            <a:r>
              <a:rPr lang="en-US" dirty="0" err="1"/>
              <a:t>wizdəm</a:t>
            </a:r>
            <a:r>
              <a:rPr lang="en-US" dirty="0"/>
              <a:t>/   noun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/>
              <a:t>the body of knowledge and principles that develops within a specified society or period.</a:t>
            </a:r>
          </a:p>
          <a:p>
            <a:endParaRPr lang="en-US" sz="3200" b="1" dirty="0"/>
          </a:p>
          <a:p>
            <a:r>
              <a:rPr lang="en-US" sz="3200" dirty="0"/>
              <a:t>"the traditional farming wisdom of India"</a:t>
            </a:r>
          </a:p>
          <a:p>
            <a:endParaRPr lang="en-US" sz="3200" b="1" dirty="0"/>
          </a:p>
          <a:p>
            <a:r>
              <a:rPr lang="en-US" sz="3200" b="1" dirty="0"/>
              <a:t>synonyms</a:t>
            </a:r>
            <a:r>
              <a:rPr lang="en-US" sz="3200" dirty="0"/>
              <a:t>:	knowledge, learning, erudition, scholarship, philosophy; lore</a:t>
            </a:r>
          </a:p>
          <a:p>
            <a:r>
              <a:rPr lang="en-US" sz="3200" dirty="0"/>
              <a:t>"the wisdom of the ancients"</a:t>
            </a:r>
          </a:p>
        </p:txBody>
      </p:sp>
    </p:spTree>
    <p:extLst>
      <p:ext uri="{BB962C8B-B14F-4D97-AF65-F5344CB8AC3E}">
        <p14:creationId xmlns:p14="http://schemas.microsoft.com/office/powerpoint/2010/main" val="9701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SCRIPTURE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10352" y="428178"/>
            <a:ext cx="71750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For the director of music. Of David. The fool says in his heart, "There is no God." They are corrupt, their deeds are vile; there is no one who does good.</a:t>
            </a:r>
          </a:p>
          <a:p>
            <a:pPr algn="r"/>
            <a:endParaRPr lang="en-US" sz="4800" i="1" dirty="0"/>
          </a:p>
          <a:p>
            <a:pPr algn="r"/>
            <a:r>
              <a:rPr lang="en-US" sz="4800" i="1" dirty="0"/>
              <a:t>Psalm 14:1</a:t>
            </a:r>
          </a:p>
        </p:txBody>
      </p:sp>
    </p:spTree>
    <p:extLst>
      <p:ext uri="{BB962C8B-B14F-4D97-AF65-F5344CB8AC3E}">
        <p14:creationId xmlns:p14="http://schemas.microsoft.com/office/powerpoint/2010/main" val="307423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753719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5310245" y="596527"/>
            <a:ext cx="665072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Atheism and Agnosticism have a lot to teach 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75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753719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00916" y="151179"/>
            <a:ext cx="66507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ATHEISM – there is NO God/gods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AGNOSTICISM- if there is a God/gods we probably cannot know him/them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742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753719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00916" y="459015"/>
            <a:ext cx="72951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ATHEISM – foolishness with NO hope.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AGNOSTICISM- foolishness with SOME hope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6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35D27-9EE8-4EDF-A7DA-FF3B0961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8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753719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00916" y="459015"/>
            <a:ext cx="72951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The life lived this way is one filled with self-wisdom and self-light.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AVOID LIVING THIS 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592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SCRIPTURE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10352" y="288750"/>
            <a:ext cx="71750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The fear of the Lord is the beginning of wisdom, and knowledge of the Holy One is understanding.</a:t>
            </a:r>
          </a:p>
          <a:p>
            <a:endParaRPr lang="en-US" sz="6000" dirty="0"/>
          </a:p>
          <a:p>
            <a:pPr algn="r"/>
            <a:r>
              <a:rPr lang="en-US" sz="6000" i="1" dirty="0"/>
              <a:t>Proverbs 9:10</a:t>
            </a:r>
          </a:p>
        </p:txBody>
      </p:sp>
    </p:spTree>
    <p:extLst>
      <p:ext uri="{BB962C8B-B14F-4D97-AF65-F5344CB8AC3E}">
        <p14:creationId xmlns:p14="http://schemas.microsoft.com/office/powerpoint/2010/main" val="375430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262264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10245" y="596527"/>
            <a:ext cx="665072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The right kind of fear</a:t>
            </a:r>
          </a:p>
          <a:p>
            <a:r>
              <a:rPr lang="en-US" sz="6000" dirty="0">
                <a:solidFill>
                  <a:srgbClr val="000000"/>
                </a:solidFill>
              </a:rPr>
              <a:t>The right kind of understanding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7520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262264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10245" y="596527"/>
            <a:ext cx="66507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Awe, reverence, and respect is the right kind of fear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NOT PARANOIA</a:t>
            </a:r>
          </a:p>
        </p:txBody>
      </p:sp>
    </p:spTree>
    <p:extLst>
      <p:ext uri="{BB962C8B-B14F-4D97-AF65-F5344CB8AC3E}">
        <p14:creationId xmlns:p14="http://schemas.microsoft.com/office/powerpoint/2010/main" val="201212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262264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4671513" y="289404"/>
            <a:ext cx="73680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The Word of God, lives lived according to the Word of God, and self-evident quality life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RIGHT UNDERSTANDING</a:t>
            </a:r>
          </a:p>
        </p:txBody>
      </p:sp>
    </p:spTree>
    <p:extLst>
      <p:ext uri="{BB962C8B-B14F-4D97-AF65-F5344CB8AC3E}">
        <p14:creationId xmlns:p14="http://schemas.microsoft.com/office/powerpoint/2010/main" val="616563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SCRIPTURE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10352" y="288750"/>
            <a:ext cx="71750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Get wisdom, get understanding;</a:t>
            </a:r>
          </a:p>
          <a:p>
            <a:r>
              <a:rPr lang="en-US" sz="4400" dirty="0"/>
              <a:t>    do not forget my words or turn away from them.</a:t>
            </a:r>
          </a:p>
          <a:p>
            <a:r>
              <a:rPr lang="en-US" sz="4400" dirty="0"/>
              <a:t>Do not forsake wisdom, and she will protect you; love her, and she will watch over you.</a:t>
            </a:r>
          </a:p>
          <a:p>
            <a:endParaRPr lang="en-US" sz="3600" i="1" dirty="0"/>
          </a:p>
          <a:p>
            <a:pPr algn="r"/>
            <a:r>
              <a:rPr lang="en-US" sz="4000" i="1" dirty="0"/>
              <a:t>Proverbs 4:5-9</a:t>
            </a:r>
          </a:p>
        </p:txBody>
      </p:sp>
    </p:spTree>
    <p:extLst>
      <p:ext uri="{BB962C8B-B14F-4D97-AF65-F5344CB8AC3E}">
        <p14:creationId xmlns:p14="http://schemas.microsoft.com/office/powerpoint/2010/main" val="159588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SCRIPTURE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306603" y="753719"/>
              <a:ext cx="357448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</a:t>
              </a:r>
            </a:p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OFF TO A GOOD START</a:t>
              </a:r>
              <a:endParaRPr lang="en-US" sz="4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10352" y="288750"/>
            <a:ext cx="71750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beginning of wisdom is this: Get  wisdom.  Though it cost all you have, get understanding.  Cherish her, and she will exalt you; embrace her, and she will honor you.  She will give you a garland to grace your head and present you with a glorious crown.</a:t>
            </a:r>
          </a:p>
          <a:p>
            <a:endParaRPr lang="en-US" sz="2400" i="1" dirty="0"/>
          </a:p>
          <a:p>
            <a:pPr algn="r"/>
            <a:r>
              <a:rPr lang="en-US" sz="3600" i="1" dirty="0"/>
              <a:t>Proverbs 4:5-9</a:t>
            </a:r>
          </a:p>
        </p:txBody>
      </p:sp>
    </p:spTree>
    <p:extLst>
      <p:ext uri="{BB962C8B-B14F-4D97-AF65-F5344CB8AC3E}">
        <p14:creationId xmlns:p14="http://schemas.microsoft.com/office/powerpoint/2010/main" val="2956319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10245" y="596527"/>
            <a:ext cx="66507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“ She’s got a way about her”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9485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88873" y="536672"/>
            <a:ext cx="66507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Cling to her – she will protect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546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88873" y="536672"/>
            <a:ext cx="66507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Cling to her – she will protect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5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35D27-9EE8-4EDF-A7DA-FF3B0961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6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88873" y="536672"/>
            <a:ext cx="66507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Love her – she will watch over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1309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88873" y="536672"/>
            <a:ext cx="66507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Be Desperate</a:t>
            </a:r>
          </a:p>
          <a:p>
            <a:r>
              <a:rPr lang="en-US" sz="6000" dirty="0">
                <a:solidFill>
                  <a:srgbClr val="000000"/>
                </a:solidFill>
              </a:rPr>
              <a:t>Invest Everything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583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88873" y="536672"/>
            <a:ext cx="66507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Cherish wisdom</a:t>
            </a:r>
          </a:p>
          <a:p>
            <a:r>
              <a:rPr lang="en-US" sz="6000" dirty="0">
                <a:solidFill>
                  <a:srgbClr val="000000"/>
                </a:solidFill>
              </a:rPr>
              <a:t>Become exalted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322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5388873" y="536672"/>
            <a:ext cx="66507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Embrace wisdom</a:t>
            </a:r>
          </a:p>
          <a:p>
            <a:r>
              <a:rPr lang="en-US" sz="6000" dirty="0">
                <a:solidFill>
                  <a:srgbClr val="000000"/>
                </a:solidFill>
              </a:rPr>
              <a:t>Become honorable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9048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#3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9929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 OFF TO A GOOD START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295717" y="1244833"/>
            <a:ext cx="774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1F2CE-4DF0-47C6-9565-BCDA1E6B71CF}"/>
              </a:ext>
            </a:extLst>
          </p:cNvPr>
          <p:cNvSpPr txBox="1"/>
          <p:nvPr/>
        </p:nvSpPr>
        <p:spPr>
          <a:xfrm>
            <a:off x="4876801" y="66933"/>
            <a:ext cx="71628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00"/>
                </a:solidFill>
              </a:rPr>
              <a:t>WISDOM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Becomes a crown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6000" dirty="0">
                <a:solidFill>
                  <a:srgbClr val="000000"/>
                </a:solidFill>
              </a:rPr>
              <a:t>(white hair is often described this way – Jesus has white hair)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990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262264"/>
              <a:ext cx="3485321" cy="27392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THE INCREDIBLE POWER OF </a:t>
              </a:r>
              <a:r>
                <a:rPr lang="en-US" sz="4000" dirty="0">
                  <a:solidFill>
                    <a:srgbClr val="FF9933"/>
                  </a:solidFill>
                </a:rPr>
                <a:t>SERVANTHOOD</a:t>
              </a:r>
              <a:endParaRPr lang="en-US" sz="4400" dirty="0">
                <a:solidFill>
                  <a:srgbClr val="FF9933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797287" y="335845"/>
            <a:ext cx="69895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WISDOM puts us in the right frame of mind to walk in the culture of Heaven and handle God’s resources.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41975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8940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OFF TO A GOOD START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6605D7-4173-4A5D-98C4-000A44DEB7AC}"/>
              </a:ext>
            </a:extLst>
          </p:cNvPr>
          <p:cNvSpPr txBox="1"/>
          <p:nvPr/>
        </p:nvSpPr>
        <p:spPr>
          <a:xfrm>
            <a:off x="4855029" y="428178"/>
            <a:ext cx="69317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800" dirty="0"/>
              <a:t>Turn away from unbelief and disbelief – the Atheist and the Agnostic are not your friend.  ASK FOR HELP FROM THE SPIRIT OF WISDOM AND SEE WHAT HAPPENS!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791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8940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OFF TO A GOOD START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6605D7-4173-4A5D-98C4-000A44DEB7AC}"/>
              </a:ext>
            </a:extLst>
          </p:cNvPr>
          <p:cNvSpPr txBox="1"/>
          <p:nvPr/>
        </p:nvSpPr>
        <p:spPr>
          <a:xfrm>
            <a:off x="4855029" y="631371"/>
            <a:ext cx="693177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2.  Let go of PARANOIA and empty tradition and ASK FOR A NEW RESPECT, AWE and REVERENCE AND SEE HOW THE SPIRIT OF WISDOM RESPONDS.</a:t>
            </a:r>
          </a:p>
          <a:p>
            <a:pPr marL="742950" indent="-74295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0036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689400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WISDOM: OFF TO A GOOD START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6605D7-4173-4A5D-98C4-000A44DEB7AC}"/>
              </a:ext>
            </a:extLst>
          </p:cNvPr>
          <p:cNvSpPr txBox="1"/>
          <p:nvPr/>
        </p:nvSpPr>
        <p:spPr>
          <a:xfrm>
            <a:off x="4855029" y="0"/>
            <a:ext cx="6931773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3.  Become a PURSUER of the Spirit of Wisdom.  Go after the Word and the Spirit like never before.  ASK THE SPIRIT OF WISDOM TO DO SOMETHING WITH YOUR HEART, SEE WHAT HAPPENS!</a:t>
            </a:r>
          </a:p>
          <a:p>
            <a:pPr marL="742950" indent="-74295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35D27-9EE8-4EDF-A7DA-FF3B0961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35D27-9EE8-4EDF-A7DA-FF3B0961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9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1136593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A LESSON FROM DARKNESS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5136075" y="117693"/>
            <a:ext cx="55204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0000"/>
                </a:solidFill>
              </a:rPr>
              <a:t>Personal</a:t>
            </a:r>
          </a:p>
          <a:p>
            <a:r>
              <a:rPr lang="en-US" sz="8000" dirty="0" err="1">
                <a:solidFill>
                  <a:srgbClr val="000000"/>
                </a:solidFill>
              </a:rPr>
              <a:t>Recongition</a:t>
            </a:r>
            <a:r>
              <a:rPr lang="en-US" sz="8000" dirty="0">
                <a:solidFill>
                  <a:srgbClr val="000000"/>
                </a:solidFill>
              </a:rPr>
              <a:t>:</a:t>
            </a:r>
          </a:p>
          <a:p>
            <a:r>
              <a:rPr lang="en-US" sz="8000" dirty="0">
                <a:solidFill>
                  <a:srgbClr val="000000"/>
                </a:solidFill>
              </a:rPr>
              <a:t>“I</a:t>
            </a:r>
          </a:p>
          <a:p>
            <a:r>
              <a:rPr lang="en-US" sz="8000" dirty="0">
                <a:solidFill>
                  <a:srgbClr val="000000"/>
                </a:solidFill>
              </a:rPr>
              <a:t>Deserve</a:t>
            </a:r>
          </a:p>
          <a:p>
            <a:r>
              <a:rPr lang="en-US" sz="8000" dirty="0">
                <a:solidFill>
                  <a:srgbClr val="000000"/>
                </a:solidFill>
              </a:rPr>
              <a:t>Everything”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159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1136593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A LESSON FROM DARKNESS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5173968" y="2139039"/>
            <a:ext cx="6612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AutoNum type="arabicPeriod"/>
            </a:pPr>
            <a:r>
              <a:rPr lang="en-US" sz="8000" dirty="0">
                <a:solidFill>
                  <a:srgbClr val="000000"/>
                </a:solidFill>
              </a:rPr>
              <a:t>Provision</a:t>
            </a: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rgbClr val="000000"/>
                </a:solidFill>
              </a:rPr>
              <a:t>Power</a:t>
            </a: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rgbClr val="000000"/>
                </a:solidFill>
              </a:rPr>
              <a:t>Prestige 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D1DB-6784-4208-8EE3-148038198294}"/>
              </a:ext>
            </a:extLst>
          </p:cNvPr>
          <p:cNvSpPr txBox="1"/>
          <p:nvPr/>
        </p:nvSpPr>
        <p:spPr>
          <a:xfrm>
            <a:off x="4700916" y="348343"/>
            <a:ext cx="7164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LIFE IS MORE THAN:</a:t>
            </a:r>
          </a:p>
        </p:txBody>
      </p:sp>
    </p:spTree>
    <p:extLst>
      <p:ext uri="{BB962C8B-B14F-4D97-AF65-F5344CB8AC3E}">
        <p14:creationId xmlns:p14="http://schemas.microsoft.com/office/powerpoint/2010/main" val="132174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405198" y="1136593"/>
              <a:ext cx="3485321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A LESSON FROM DARKNESS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893839" y="477258"/>
            <a:ext cx="66128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0000"/>
                </a:solidFill>
              </a:rPr>
              <a:t>HUMILITY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92815-66C3-458B-8007-D1E2412BE861}"/>
              </a:ext>
            </a:extLst>
          </p:cNvPr>
          <p:cNvSpPr txBox="1"/>
          <p:nvPr/>
        </p:nvSpPr>
        <p:spPr>
          <a:xfrm>
            <a:off x="4965598" y="2642382"/>
            <a:ext cx="6714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Jesus is the Light of the World and he blazes with humility – </a:t>
            </a:r>
          </a:p>
          <a:p>
            <a:pPr algn="ctr"/>
            <a:r>
              <a:rPr lang="en-US" sz="5400" dirty="0"/>
              <a:t>What a contrast!</a:t>
            </a:r>
          </a:p>
        </p:txBody>
      </p:sp>
    </p:spTree>
    <p:extLst>
      <p:ext uri="{BB962C8B-B14F-4D97-AF65-F5344CB8AC3E}">
        <p14:creationId xmlns:p14="http://schemas.microsoft.com/office/powerpoint/2010/main" val="400954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00DC-C152-4FB5-92C4-745088AC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718" cy="2339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514B74-E0E5-4BC3-9C24-C538B3A5C0EA}"/>
              </a:ext>
            </a:extLst>
          </p:cNvPr>
          <p:cNvGrpSpPr/>
          <p:nvPr/>
        </p:nvGrpSpPr>
        <p:grpSpPr>
          <a:xfrm>
            <a:off x="0" y="2339306"/>
            <a:ext cx="4295718" cy="874643"/>
            <a:chOff x="0" y="3631096"/>
            <a:chExt cx="4295718" cy="874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2DD862-85C2-4AC3-9F1E-FEB94E21886A}"/>
                </a:ext>
              </a:extLst>
            </p:cNvPr>
            <p:cNvSpPr/>
            <p:nvPr/>
          </p:nvSpPr>
          <p:spPr>
            <a:xfrm>
              <a:off x="0" y="3631096"/>
              <a:ext cx="4295718" cy="874643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AACF4-710E-43AB-8E10-5E7E5D4E450A}"/>
                </a:ext>
              </a:extLst>
            </p:cNvPr>
            <p:cNvSpPr txBox="1"/>
            <p:nvPr/>
          </p:nvSpPr>
          <p:spPr>
            <a:xfrm>
              <a:off x="0" y="3750365"/>
              <a:ext cx="41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BDF01-5493-4E62-ACB8-777791EF3FF8}"/>
              </a:ext>
            </a:extLst>
          </p:cNvPr>
          <p:cNvGrpSpPr/>
          <p:nvPr/>
        </p:nvGrpSpPr>
        <p:grpSpPr>
          <a:xfrm>
            <a:off x="0" y="3213949"/>
            <a:ext cx="4295718" cy="3631096"/>
            <a:chOff x="0" y="0"/>
            <a:chExt cx="4295718" cy="3631096"/>
          </a:xfrm>
          <a:solidFill>
            <a:srgbClr val="24010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17F78-54D8-4D46-80D9-2F1D7E4EEE26}"/>
                </a:ext>
              </a:extLst>
            </p:cNvPr>
            <p:cNvSpPr/>
            <p:nvPr/>
          </p:nvSpPr>
          <p:spPr>
            <a:xfrm>
              <a:off x="0" y="0"/>
              <a:ext cx="4295718" cy="3631096"/>
            </a:xfrm>
            <a:prstGeom prst="rect">
              <a:avLst/>
            </a:prstGeom>
            <a:grpFill/>
            <a:ln>
              <a:solidFill>
                <a:srgbClr val="2D12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CCD59-78C2-4243-97E4-261D697168D4}"/>
                </a:ext>
              </a:extLst>
            </p:cNvPr>
            <p:cNvSpPr txBox="1"/>
            <p:nvPr/>
          </p:nvSpPr>
          <p:spPr>
            <a:xfrm>
              <a:off x="195944" y="262264"/>
              <a:ext cx="3694576" cy="28007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9933"/>
                  </a:solidFill>
                </a:rPr>
                <a:t>THE INCREDIBLE POWER OF SERVANTHOOD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C31-37EF-48AE-8E5C-AB60C6A5096D}"/>
              </a:ext>
            </a:extLst>
          </p:cNvPr>
          <p:cNvSpPr txBox="1"/>
          <p:nvPr/>
        </p:nvSpPr>
        <p:spPr>
          <a:xfrm>
            <a:off x="4592885" y="705570"/>
            <a:ext cx="77438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It is not about ability it is about availability</a:t>
            </a:r>
          </a:p>
          <a:p>
            <a:endParaRPr lang="en-US" sz="4000" b="1" dirty="0"/>
          </a:p>
          <a:p>
            <a:r>
              <a:rPr lang="en-US" sz="4000" b="1" dirty="0"/>
              <a:t>It is not about position but proximity</a:t>
            </a:r>
          </a:p>
          <a:p>
            <a:endParaRPr lang="en-US" sz="4000" b="1" dirty="0"/>
          </a:p>
          <a:p>
            <a:r>
              <a:rPr lang="en-US" sz="4000" b="1" dirty="0"/>
              <a:t>It is not about ovations but about obedience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412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927</Words>
  <Application>Microsoft Office PowerPoint</Application>
  <PresentationFormat>Widescreen</PresentationFormat>
  <Paragraphs>200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The Seven-Fold Spirit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Seven-Fold Spirit of God</dc:title>
  <dc:creator>Douglas Martin</dc:creator>
  <cp:lastModifiedBy>Douglas Martin</cp:lastModifiedBy>
  <cp:revision>33</cp:revision>
  <cp:lastPrinted>2019-03-24T13:10:54Z</cp:lastPrinted>
  <dcterms:created xsi:type="dcterms:W3CDTF">2019-02-03T14:01:23Z</dcterms:created>
  <dcterms:modified xsi:type="dcterms:W3CDTF">2019-03-24T13:11:31Z</dcterms:modified>
</cp:coreProperties>
</file>