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3" r:id="rId3"/>
    <p:sldId id="304" r:id="rId4"/>
    <p:sldId id="263" r:id="rId5"/>
    <p:sldId id="306" r:id="rId6"/>
    <p:sldId id="283" r:id="rId7"/>
    <p:sldId id="309" r:id="rId8"/>
    <p:sldId id="310" r:id="rId9"/>
    <p:sldId id="311" r:id="rId10"/>
    <p:sldId id="326" r:id="rId11"/>
    <p:sldId id="312" r:id="rId12"/>
    <p:sldId id="313" r:id="rId13"/>
    <p:sldId id="282" r:id="rId14"/>
    <p:sldId id="308" r:id="rId15"/>
    <p:sldId id="265" r:id="rId16"/>
    <p:sldId id="316" r:id="rId17"/>
    <p:sldId id="314" r:id="rId18"/>
    <p:sldId id="315" r:id="rId19"/>
    <p:sldId id="323" r:id="rId20"/>
    <p:sldId id="324" r:id="rId21"/>
    <p:sldId id="325" r:id="rId22"/>
    <p:sldId id="327" r:id="rId23"/>
  </p:sldIdLst>
  <p:sldSz cx="12192000" cy="6858000"/>
  <p:notesSz cx="7102475" cy="89725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sorterViewPr>
    <p:cViewPr>
      <p:scale>
        <a:sx n="100" d="100"/>
        <a:sy n="100" d="100"/>
      </p:scale>
      <p:origin x="0" y="-323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3/17/2019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3/17/2019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188"/>
            <a:ext cx="12192000" cy="6838812"/>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198782" y="1065321"/>
            <a:ext cx="9144000" cy="3302494"/>
          </a:xfrm>
        </p:spPr>
        <p:txBody>
          <a:bodyPr>
            <a:normAutofit/>
          </a:bodyPr>
          <a:lstStyle/>
          <a:p>
            <a:pPr algn="l"/>
            <a:r>
              <a:rPr lang="en-US" sz="11500" b="1" dirty="0">
                <a:solidFill>
                  <a:srgbClr val="FF9933"/>
                </a:solidFill>
                <a:effectLst>
                  <a:outerShdw blurRad="38100" dist="38100" dir="2700000" algn="tl">
                    <a:srgbClr val="000000">
                      <a:alpha val="43137"/>
                    </a:srgbClr>
                  </a:outerShdw>
                </a:effectLst>
              </a:rPr>
              <a:t>The Seven-Fold</a:t>
            </a:r>
            <a:br>
              <a:rPr lang="en-US" sz="11500" b="1" dirty="0">
                <a:solidFill>
                  <a:srgbClr val="FF9933"/>
                </a:solidFill>
                <a:effectLst>
                  <a:outerShdw blurRad="38100" dist="38100" dir="2700000" algn="tl">
                    <a:srgbClr val="000000">
                      <a:alpha val="43137"/>
                    </a:srgbClr>
                  </a:outerShdw>
                </a:effectLst>
              </a:rPr>
            </a:br>
            <a:r>
              <a:rPr lang="en-US" sz="115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247864"/>
          </a:xfrm>
          <a:prstGeom prst="rect">
            <a:avLst/>
          </a:prstGeom>
          <a:noFill/>
        </p:spPr>
        <p:txBody>
          <a:bodyPr wrap="square" rtlCol="0">
            <a:spAutoFit/>
          </a:bodyPr>
          <a:lstStyle/>
          <a:p>
            <a:r>
              <a:rPr lang="en-US" sz="4000" dirty="0"/>
              <a:t>Teacher, which is the greatest commandment in the Law?” </a:t>
            </a:r>
          </a:p>
          <a:p>
            <a:r>
              <a:rPr lang="en-US" sz="4000" dirty="0"/>
              <a:t>Jesus replied: “ ‘Love the Lord your God with all your heart and with all your soul and with all your mind.’ This is the first and greatest commandment. </a:t>
            </a:r>
          </a:p>
          <a:p>
            <a:r>
              <a:rPr lang="en-US" sz="4000" dirty="0"/>
              <a:t>And the second is like it: ‘Love your neighbor as yourself.’  </a:t>
            </a:r>
            <a:r>
              <a:rPr lang="en-US" sz="4000" b="1" dirty="0"/>
              <a:t>Matthew 22:36-39</a:t>
            </a:r>
          </a:p>
        </p:txBody>
      </p:sp>
    </p:spTree>
    <p:extLst>
      <p:ext uri="{BB962C8B-B14F-4D97-AF65-F5344CB8AC3E}">
        <p14:creationId xmlns:p14="http://schemas.microsoft.com/office/powerpoint/2010/main" val="3802808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4504"/>
            <a:ext cx="7381401" cy="6863417"/>
          </a:xfrm>
          <a:prstGeom prst="rect">
            <a:avLst/>
          </a:prstGeom>
          <a:noFill/>
        </p:spPr>
        <p:txBody>
          <a:bodyPr wrap="square" rtlCol="0">
            <a:spAutoFit/>
          </a:bodyPr>
          <a:lstStyle/>
          <a:p>
            <a:r>
              <a:rPr lang="en-US" sz="4400" dirty="0"/>
              <a:t>Make my joy complete by being of the same mind, having the same love (toward one another), knit together in spirit, intent on one purpose (and living a life that reflects your faith and spreads the gospel—the good news regarding salvation through faith in Christ).   </a:t>
            </a:r>
            <a:r>
              <a:rPr lang="en-US" sz="4000" b="1" dirty="0"/>
              <a:t>Philippians 2:2 AMP</a:t>
            </a:r>
          </a:p>
        </p:txBody>
      </p:sp>
    </p:spTree>
    <p:extLst>
      <p:ext uri="{BB962C8B-B14F-4D97-AF65-F5344CB8AC3E}">
        <p14:creationId xmlns:p14="http://schemas.microsoft.com/office/powerpoint/2010/main" val="506742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Two</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227195"/>
            <a:ext cx="7403171" cy="3262432"/>
          </a:xfrm>
          <a:prstGeom prst="rect">
            <a:avLst/>
          </a:prstGeom>
          <a:noFill/>
        </p:spPr>
        <p:txBody>
          <a:bodyPr wrap="square" rtlCol="0">
            <a:spAutoFit/>
          </a:bodyPr>
          <a:lstStyle/>
          <a:p>
            <a:endParaRPr lang="en-US" sz="2800" b="1" dirty="0"/>
          </a:p>
          <a:p>
            <a:endParaRPr lang="en-US" sz="2800" b="1" dirty="0"/>
          </a:p>
          <a:p>
            <a:endParaRPr lang="en-US" sz="2800" b="1" dirty="0"/>
          </a:p>
          <a:p>
            <a:endParaRPr lang="en-US" sz="2800" b="1" dirty="0"/>
          </a:p>
          <a:p>
            <a:endParaRPr lang="en-US" sz="2800" b="1" dirty="0"/>
          </a:p>
          <a:p>
            <a:r>
              <a:rPr lang="en-US" sz="6600" dirty="0"/>
              <a:t>Live your faith!</a:t>
            </a:r>
          </a:p>
        </p:txBody>
      </p:sp>
    </p:spTree>
    <p:extLst>
      <p:ext uri="{BB962C8B-B14F-4D97-AF65-F5344CB8AC3E}">
        <p14:creationId xmlns:p14="http://schemas.microsoft.com/office/powerpoint/2010/main" val="3880851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Three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1244833"/>
            <a:ext cx="7743883" cy="4708981"/>
          </a:xfrm>
          <a:prstGeom prst="rect">
            <a:avLst/>
          </a:prstGeom>
          <a:noFill/>
        </p:spPr>
        <p:txBody>
          <a:bodyPr wrap="square" rtlCol="0">
            <a:spAutoFit/>
          </a:bodyPr>
          <a:lstStyle/>
          <a:p>
            <a:r>
              <a:rPr lang="en-US" sz="6000" dirty="0"/>
              <a:t>Don’t be selfish!</a:t>
            </a:r>
          </a:p>
          <a:p>
            <a:endParaRPr lang="en-US" sz="6000" dirty="0"/>
          </a:p>
          <a:p>
            <a:r>
              <a:rPr lang="en-US" sz="6000" dirty="0"/>
              <a:t>We were born that way but we don’t have to stay that way.</a:t>
            </a:r>
          </a:p>
        </p:txBody>
      </p:sp>
    </p:spTree>
    <p:extLst>
      <p:ext uri="{BB962C8B-B14F-4D97-AF65-F5344CB8AC3E}">
        <p14:creationId xmlns:p14="http://schemas.microsoft.com/office/powerpoint/2010/main" val="2127520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Four</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600368"/>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1206966"/>
            <a:ext cx="7175045" cy="3139321"/>
          </a:xfrm>
          <a:prstGeom prst="rect">
            <a:avLst/>
          </a:prstGeom>
          <a:noFill/>
        </p:spPr>
        <p:txBody>
          <a:bodyPr wrap="square" rtlCol="0">
            <a:spAutoFit/>
          </a:bodyPr>
          <a:lstStyle/>
          <a:p>
            <a:pPr algn="ctr"/>
            <a:endParaRPr lang="en-US" sz="6600" dirty="0"/>
          </a:p>
          <a:p>
            <a:pPr algn="ctr"/>
            <a:r>
              <a:rPr lang="en-US" sz="6600" dirty="0"/>
              <a:t>ATTITUDE IS EVERYTHING!</a:t>
            </a:r>
          </a:p>
        </p:txBody>
      </p:sp>
    </p:spTree>
    <p:extLst>
      <p:ext uri="{BB962C8B-B14F-4D97-AF65-F5344CB8AC3E}">
        <p14:creationId xmlns:p14="http://schemas.microsoft.com/office/powerpoint/2010/main" val="3333899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Four</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411002"/>
            <a:ext cx="6777480" cy="5170646"/>
          </a:xfrm>
          <a:prstGeom prst="rect">
            <a:avLst/>
          </a:prstGeom>
          <a:noFill/>
        </p:spPr>
        <p:txBody>
          <a:bodyPr wrap="square" rtlCol="0">
            <a:spAutoFit/>
          </a:bodyPr>
          <a:lstStyle/>
          <a:p>
            <a:r>
              <a:rPr lang="en-US" sz="6600" dirty="0"/>
              <a:t>Attitude is like a flat tire. If you don’t change it you will never go anywhere. </a:t>
            </a:r>
          </a:p>
        </p:txBody>
      </p:sp>
    </p:spTree>
    <p:extLst>
      <p:ext uri="{BB962C8B-B14F-4D97-AF65-F5344CB8AC3E}">
        <p14:creationId xmlns:p14="http://schemas.microsoft.com/office/powerpoint/2010/main" val="668787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443960"/>
            <a:ext cx="7193917" cy="6186309"/>
          </a:xfrm>
          <a:prstGeom prst="rect">
            <a:avLst/>
          </a:prstGeom>
          <a:noFill/>
        </p:spPr>
        <p:txBody>
          <a:bodyPr wrap="square" rtlCol="0">
            <a:spAutoFit/>
          </a:bodyPr>
          <a:lstStyle/>
          <a:p>
            <a:r>
              <a:rPr lang="en-US" sz="4400" dirty="0"/>
              <a:t>Do everything without grumbling or arguing, so that you may become blameless and pure, “children of God without fault in a warped and crooked generation.” Then you will shine among them like stars in the sky.  </a:t>
            </a:r>
          </a:p>
          <a:p>
            <a:r>
              <a:rPr lang="en-US" sz="4400" b="1" dirty="0"/>
              <a:t>Philippians 2:14-15</a:t>
            </a:r>
          </a:p>
        </p:txBody>
      </p:sp>
    </p:spTree>
    <p:extLst>
      <p:ext uri="{BB962C8B-B14F-4D97-AF65-F5344CB8AC3E}">
        <p14:creationId xmlns:p14="http://schemas.microsoft.com/office/powerpoint/2010/main" val="10096736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Five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295717" y="565749"/>
            <a:ext cx="7777914" cy="2862322"/>
          </a:xfrm>
          <a:prstGeom prst="rect">
            <a:avLst/>
          </a:prstGeom>
          <a:noFill/>
        </p:spPr>
        <p:txBody>
          <a:bodyPr wrap="square" rtlCol="0">
            <a:spAutoFit/>
          </a:bodyPr>
          <a:lstStyle/>
          <a:p>
            <a:endParaRPr lang="en-US" sz="2400" b="1" dirty="0"/>
          </a:p>
          <a:p>
            <a:endParaRPr lang="en-US" sz="2400" b="1" dirty="0"/>
          </a:p>
          <a:p>
            <a:endParaRPr lang="en-US" sz="2400" b="1" dirty="0"/>
          </a:p>
          <a:p>
            <a:endParaRPr lang="en-US" sz="2400" b="1" dirty="0"/>
          </a:p>
          <a:p>
            <a:endParaRPr lang="en-US" sz="2400" b="1" dirty="0"/>
          </a:p>
          <a:p>
            <a:r>
              <a:rPr lang="en-US" sz="6000" dirty="0"/>
              <a:t>We must be obedient!</a:t>
            </a:r>
          </a:p>
        </p:txBody>
      </p:sp>
    </p:spTree>
    <p:extLst>
      <p:ext uri="{BB962C8B-B14F-4D97-AF65-F5344CB8AC3E}">
        <p14:creationId xmlns:p14="http://schemas.microsoft.com/office/powerpoint/2010/main" val="463483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Five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305596"/>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411002"/>
            <a:ext cx="6777480" cy="4708981"/>
          </a:xfrm>
          <a:prstGeom prst="rect">
            <a:avLst/>
          </a:prstGeom>
          <a:noFill/>
        </p:spPr>
        <p:txBody>
          <a:bodyPr wrap="square" rtlCol="0">
            <a:spAutoFit/>
          </a:bodyPr>
          <a:lstStyle/>
          <a:p>
            <a:endParaRPr lang="en-US" sz="6000" dirty="0"/>
          </a:p>
          <a:p>
            <a:r>
              <a:rPr lang="en-US" sz="6000" dirty="0"/>
              <a:t>The proof of our love for God is our obedience to the commands of God. </a:t>
            </a:r>
          </a:p>
        </p:txBody>
      </p:sp>
    </p:spTree>
    <p:extLst>
      <p:ext uri="{BB962C8B-B14F-4D97-AF65-F5344CB8AC3E}">
        <p14:creationId xmlns:p14="http://schemas.microsoft.com/office/powerpoint/2010/main" val="428807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92885" y="705570"/>
            <a:ext cx="7743883" cy="5201424"/>
          </a:xfrm>
          <a:prstGeom prst="rect">
            <a:avLst/>
          </a:prstGeom>
          <a:noFill/>
        </p:spPr>
        <p:txBody>
          <a:bodyPr wrap="square" rtlCol="0">
            <a:spAutoFit/>
          </a:bodyPr>
          <a:lstStyle/>
          <a:p>
            <a:r>
              <a:rPr lang="en-US" sz="6000" b="1" dirty="0"/>
              <a:t>Love is essential.</a:t>
            </a:r>
          </a:p>
          <a:p>
            <a:r>
              <a:rPr lang="en-US" sz="6000" b="1" dirty="0"/>
              <a:t>Live out loud.</a:t>
            </a:r>
          </a:p>
          <a:p>
            <a:r>
              <a:rPr lang="en-US" sz="6000" b="1" dirty="0"/>
              <a:t>Live Second.</a:t>
            </a:r>
          </a:p>
          <a:p>
            <a:r>
              <a:rPr lang="en-US" sz="6000" b="1" dirty="0"/>
              <a:t>Lose the bad attitude.</a:t>
            </a:r>
          </a:p>
          <a:p>
            <a:r>
              <a:rPr lang="en-US" sz="6000" b="1" dirty="0"/>
              <a:t>Listen and Obey.</a:t>
            </a:r>
          </a:p>
          <a:p>
            <a:r>
              <a:rPr lang="en-US" sz="3200" dirty="0"/>
              <a:t>	</a:t>
            </a:r>
          </a:p>
        </p:txBody>
      </p:sp>
    </p:spTree>
    <p:extLst>
      <p:ext uri="{BB962C8B-B14F-4D97-AF65-F5344CB8AC3E}">
        <p14:creationId xmlns:p14="http://schemas.microsoft.com/office/powerpoint/2010/main" val="318791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754326"/>
            </a:xfrm>
            <a:prstGeom prst="rect">
              <a:avLst/>
            </a:prstGeom>
            <a:grpFill/>
          </p:spPr>
          <p:txBody>
            <a:bodyPr wrap="square" rtlCol="0">
              <a:spAutoFit/>
            </a:bodyPr>
            <a:lstStyle/>
            <a:p>
              <a:pPr algn="ctr"/>
              <a:r>
                <a:rPr lang="en-US" sz="3600" dirty="0">
                  <a:solidFill>
                    <a:srgbClr val="FF9933"/>
                  </a:solidFill>
                </a:rPr>
                <a:t>THE INCREDIBLE POWER OF SERVANTHOOD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5" y="117693"/>
            <a:ext cx="5520418" cy="5201424"/>
          </a:xfrm>
          <a:prstGeom prst="rect">
            <a:avLst/>
          </a:prstGeom>
          <a:noFill/>
        </p:spPr>
        <p:txBody>
          <a:bodyPr wrap="square" rtlCol="0">
            <a:spAutoFit/>
          </a:bodyPr>
          <a:lstStyle/>
          <a:p>
            <a:r>
              <a:rPr lang="en-US" sz="6000" dirty="0"/>
              <a:t>We should learn from servants since we are surrounded by them.</a:t>
            </a:r>
          </a:p>
          <a:p>
            <a:r>
              <a:rPr lang="en-US" sz="3200" dirty="0"/>
              <a:t>	</a:t>
            </a:r>
          </a:p>
        </p:txBody>
      </p:sp>
    </p:spTree>
    <p:extLst>
      <p:ext uri="{BB962C8B-B14F-4D97-AF65-F5344CB8AC3E}">
        <p14:creationId xmlns:p14="http://schemas.microsoft.com/office/powerpoint/2010/main" val="22415956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358937" y="705570"/>
            <a:ext cx="7977832" cy="5170646"/>
          </a:xfrm>
          <a:prstGeom prst="rect">
            <a:avLst/>
          </a:prstGeom>
          <a:noFill/>
        </p:spPr>
        <p:txBody>
          <a:bodyPr wrap="square" rtlCol="0">
            <a:spAutoFit/>
          </a:bodyPr>
          <a:lstStyle/>
          <a:p>
            <a:r>
              <a:rPr lang="en-US" sz="6600" dirty="0"/>
              <a:t>If being like Christ is our goal then humility is essential and definitely worth imitating.</a:t>
            </a:r>
          </a:p>
        </p:txBody>
      </p:sp>
    </p:spTree>
    <p:extLst>
      <p:ext uri="{BB962C8B-B14F-4D97-AF65-F5344CB8AC3E}">
        <p14:creationId xmlns:p14="http://schemas.microsoft.com/office/powerpoint/2010/main" val="42419757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358937" y="705570"/>
            <a:ext cx="7977832" cy="3785652"/>
          </a:xfrm>
          <a:prstGeom prst="rect">
            <a:avLst/>
          </a:prstGeom>
          <a:noFill/>
        </p:spPr>
        <p:txBody>
          <a:bodyPr wrap="square" rtlCol="0">
            <a:spAutoFit/>
          </a:bodyPr>
          <a:lstStyle/>
          <a:p>
            <a:r>
              <a:rPr lang="en-US" sz="4800" dirty="0"/>
              <a:t>Behavioral Change – Heart Change = </a:t>
            </a:r>
            <a:r>
              <a:rPr lang="en-US" sz="4800"/>
              <a:t>Temporary Change</a:t>
            </a:r>
          </a:p>
          <a:p>
            <a:endParaRPr lang="en-US" sz="4800" dirty="0"/>
          </a:p>
          <a:p>
            <a:r>
              <a:rPr lang="en-US" sz="4800" dirty="0"/>
              <a:t>Heart Change + Behavioral Change = Permanent Change</a:t>
            </a:r>
          </a:p>
        </p:txBody>
      </p:sp>
    </p:spTree>
    <p:extLst>
      <p:ext uri="{BB962C8B-B14F-4D97-AF65-F5344CB8AC3E}">
        <p14:creationId xmlns:p14="http://schemas.microsoft.com/office/powerpoint/2010/main" val="1109723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358937" y="705570"/>
            <a:ext cx="7977832" cy="5816977"/>
          </a:xfrm>
          <a:prstGeom prst="rect">
            <a:avLst/>
          </a:prstGeom>
          <a:noFill/>
        </p:spPr>
        <p:txBody>
          <a:bodyPr wrap="square" rtlCol="0">
            <a:spAutoFit/>
          </a:bodyPr>
          <a:lstStyle/>
          <a:p>
            <a:r>
              <a:rPr lang="en-US" sz="6600" dirty="0"/>
              <a:t>Have you fallen short in:</a:t>
            </a:r>
          </a:p>
          <a:p>
            <a:r>
              <a:rPr lang="en-US" sz="4800" dirty="0"/>
              <a:t>Loving God and others?</a:t>
            </a:r>
          </a:p>
          <a:p>
            <a:r>
              <a:rPr lang="en-US" sz="4800" dirty="0"/>
              <a:t>Living out loud?</a:t>
            </a:r>
          </a:p>
          <a:p>
            <a:r>
              <a:rPr lang="en-US" sz="4800" dirty="0"/>
              <a:t>Living second? </a:t>
            </a:r>
          </a:p>
          <a:p>
            <a:r>
              <a:rPr lang="en-US" sz="4800" dirty="0"/>
              <a:t>Losing the bad attitude?</a:t>
            </a:r>
          </a:p>
          <a:p>
            <a:r>
              <a:rPr lang="en-US" sz="4800" dirty="0"/>
              <a:t>Listening and obeying? </a:t>
            </a:r>
          </a:p>
        </p:txBody>
      </p:sp>
    </p:spTree>
    <p:extLst>
      <p:ext uri="{BB962C8B-B14F-4D97-AF65-F5344CB8AC3E}">
        <p14:creationId xmlns:p14="http://schemas.microsoft.com/office/powerpoint/2010/main" val="3752141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754326"/>
            </a:xfrm>
            <a:prstGeom prst="rect">
              <a:avLst/>
            </a:prstGeom>
            <a:grpFill/>
          </p:spPr>
          <p:txBody>
            <a:bodyPr wrap="square" rtlCol="0">
              <a:spAutoFit/>
            </a:bodyPr>
            <a:lstStyle/>
            <a:p>
              <a:pPr algn="ctr"/>
              <a:r>
                <a:rPr lang="en-US" sz="3600" dirty="0">
                  <a:solidFill>
                    <a:srgbClr val="FF9933"/>
                  </a:solidFill>
                </a:rPr>
                <a:t>THE INCREDIBLE POWER OF SERVANTHOOD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5136074" y="117693"/>
            <a:ext cx="6650727" cy="6186309"/>
          </a:xfrm>
          <a:prstGeom prst="rect">
            <a:avLst/>
          </a:prstGeom>
          <a:noFill/>
        </p:spPr>
        <p:txBody>
          <a:bodyPr wrap="square" rtlCol="0">
            <a:spAutoFit/>
          </a:bodyPr>
          <a:lstStyle/>
          <a:p>
            <a:r>
              <a:rPr lang="en-US" sz="9600" dirty="0">
                <a:solidFill>
                  <a:srgbClr val="000000"/>
                </a:solidFill>
              </a:rPr>
              <a:t>SERVANTS</a:t>
            </a:r>
          </a:p>
          <a:p>
            <a:r>
              <a:rPr lang="en-US" sz="6000" dirty="0">
                <a:solidFill>
                  <a:srgbClr val="000000"/>
                </a:solidFill>
              </a:rPr>
              <a:t>Servants</a:t>
            </a:r>
            <a:r>
              <a:rPr lang="en-US" sz="6000" dirty="0"/>
              <a:t>	do not get the Glory.</a:t>
            </a:r>
          </a:p>
          <a:p>
            <a:endParaRPr lang="en-US" sz="6000" dirty="0"/>
          </a:p>
          <a:p>
            <a:r>
              <a:rPr lang="en-US" sz="6000" dirty="0"/>
              <a:t>Servants make all the difference.</a:t>
            </a:r>
          </a:p>
        </p:txBody>
      </p:sp>
    </p:spTree>
    <p:extLst>
      <p:ext uri="{BB962C8B-B14F-4D97-AF65-F5344CB8AC3E}">
        <p14:creationId xmlns:p14="http://schemas.microsoft.com/office/powerpoint/2010/main" val="226612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397896"/>
              <a:ext cx="3574480" cy="2123658"/>
            </a:xfrm>
            <a:prstGeom prst="rect">
              <a:avLst/>
            </a:prstGeom>
            <a:grpFill/>
          </p:spPr>
          <p:txBody>
            <a:bodyPr wrap="square" rtlCol="0">
              <a:spAutoFit/>
            </a:bodyPr>
            <a:lstStyle/>
            <a:p>
              <a:pPr algn="ctr"/>
              <a:r>
                <a:rPr lang="en-US" sz="4400" dirty="0">
                  <a:solidFill>
                    <a:srgbClr val="FF9933"/>
                  </a:solidFill>
                </a:rPr>
                <a:t>DEFINITELY WORTH IMITATING</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1673745"/>
            <a:ext cx="7175045" cy="2862322"/>
          </a:xfrm>
          <a:prstGeom prst="rect">
            <a:avLst/>
          </a:prstGeom>
          <a:noFill/>
        </p:spPr>
        <p:txBody>
          <a:bodyPr wrap="square" rtlCol="0">
            <a:spAutoFit/>
          </a:bodyPr>
          <a:lstStyle/>
          <a:p>
            <a:r>
              <a:rPr lang="en-US" sz="6000" dirty="0"/>
              <a:t>They are everywhere</a:t>
            </a:r>
          </a:p>
          <a:p>
            <a:r>
              <a:rPr lang="en-US" sz="6000" dirty="0"/>
              <a:t>They are involved</a:t>
            </a:r>
          </a:p>
          <a:p>
            <a:r>
              <a:rPr lang="en-US" sz="6000" dirty="0"/>
              <a:t>The are in the know</a:t>
            </a:r>
          </a:p>
        </p:txBody>
      </p:sp>
    </p:spTree>
    <p:extLst>
      <p:ext uri="{BB962C8B-B14F-4D97-AF65-F5344CB8AC3E}">
        <p14:creationId xmlns:p14="http://schemas.microsoft.com/office/powerpoint/2010/main" val="1509803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1136593"/>
              <a:ext cx="3485321" cy="1754326"/>
            </a:xfrm>
            <a:prstGeom prst="rect">
              <a:avLst/>
            </a:prstGeom>
            <a:grpFill/>
          </p:spPr>
          <p:txBody>
            <a:bodyPr wrap="square" rtlCol="0">
              <a:spAutoFit/>
            </a:bodyPr>
            <a:lstStyle/>
            <a:p>
              <a:pPr algn="ctr"/>
              <a:r>
                <a:rPr lang="en-US" sz="3600" dirty="0">
                  <a:solidFill>
                    <a:srgbClr val="FF9933"/>
                  </a:solidFill>
                </a:rPr>
                <a:t>THE INCREDIBLE POWER OF SERVANTHOOD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93839" y="477258"/>
            <a:ext cx="6612834" cy="1862048"/>
          </a:xfrm>
          <a:prstGeom prst="rect">
            <a:avLst/>
          </a:prstGeom>
          <a:noFill/>
        </p:spPr>
        <p:txBody>
          <a:bodyPr wrap="square" rtlCol="0">
            <a:spAutoFit/>
          </a:bodyPr>
          <a:lstStyle/>
          <a:p>
            <a:pPr algn="ctr"/>
            <a:r>
              <a:rPr lang="en-US" sz="11500" dirty="0">
                <a:solidFill>
                  <a:srgbClr val="000000"/>
                </a:solidFill>
              </a:rPr>
              <a:t>HUMILITY</a:t>
            </a:r>
            <a:endParaRPr lang="en-US" sz="3200" dirty="0"/>
          </a:p>
        </p:txBody>
      </p:sp>
      <p:sp>
        <p:nvSpPr>
          <p:cNvPr id="2" name="TextBox 1">
            <a:extLst>
              <a:ext uri="{FF2B5EF4-FFF2-40B4-BE49-F238E27FC236}">
                <a16:creationId xmlns:a16="http://schemas.microsoft.com/office/drawing/2014/main" id="{DB692815-66C3-458B-8007-D1E2412BE861}"/>
              </a:ext>
            </a:extLst>
          </p:cNvPr>
          <p:cNvSpPr txBox="1"/>
          <p:nvPr/>
        </p:nvSpPr>
        <p:spPr>
          <a:xfrm>
            <a:off x="4965598" y="2642382"/>
            <a:ext cx="6714059" cy="2585323"/>
          </a:xfrm>
          <a:prstGeom prst="rect">
            <a:avLst/>
          </a:prstGeom>
          <a:noFill/>
        </p:spPr>
        <p:txBody>
          <a:bodyPr wrap="square" rtlCol="0">
            <a:spAutoFit/>
          </a:bodyPr>
          <a:lstStyle/>
          <a:p>
            <a:pPr algn="ctr"/>
            <a:r>
              <a:rPr lang="en-US" sz="5400" dirty="0"/>
              <a:t>Jesus is the Light of the World and he blazes with humility!</a:t>
            </a:r>
          </a:p>
        </p:txBody>
      </p:sp>
    </p:spTree>
    <p:extLst>
      <p:ext uri="{BB962C8B-B14F-4D97-AF65-F5344CB8AC3E}">
        <p14:creationId xmlns:p14="http://schemas.microsoft.com/office/powerpoint/2010/main" val="4009548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001643"/>
          </a:xfrm>
          <a:prstGeom prst="rect">
            <a:avLst/>
          </a:prstGeom>
          <a:noFill/>
        </p:spPr>
        <p:txBody>
          <a:bodyPr wrap="square" rtlCol="0">
            <a:spAutoFit/>
          </a:bodyPr>
          <a:lstStyle/>
          <a:p>
            <a:r>
              <a:rPr lang="en-US" sz="3200" dirty="0"/>
              <a:t>Therefore if you have any encouragement from being united with Christ, if any comfort from his love, if any common sharing in the Spirit, if any tenderness and compassion, then make my joy complete by being like-minded, having the same love, being one in spirit and of one mind. </a:t>
            </a:r>
          </a:p>
          <a:p>
            <a:r>
              <a:rPr lang="en-US" sz="3200" dirty="0"/>
              <a:t>Do nothing out of selfish ambition or vain conceit. Rather, in humility value others above yourselves,  not looking to your own interests but each of you to the interests of the others.  </a:t>
            </a:r>
            <a:r>
              <a:rPr lang="en-US" sz="3200" b="1" dirty="0"/>
              <a:t>Philippians 2:1-4</a:t>
            </a:r>
          </a:p>
        </p:txBody>
      </p:sp>
    </p:spTree>
    <p:extLst>
      <p:ext uri="{BB962C8B-B14F-4D97-AF65-F5344CB8AC3E}">
        <p14:creationId xmlns:p14="http://schemas.microsoft.com/office/powerpoint/2010/main" val="2624831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6186309"/>
          </a:xfrm>
          <a:prstGeom prst="rect">
            <a:avLst/>
          </a:prstGeom>
          <a:noFill/>
        </p:spPr>
        <p:txBody>
          <a:bodyPr wrap="square" rtlCol="0">
            <a:spAutoFit/>
          </a:bodyPr>
          <a:lstStyle/>
          <a:p>
            <a:r>
              <a:rPr lang="en-US" sz="3600" dirty="0"/>
              <a:t>In your relationships with one another, have the same mindset as Christ Jesus: Who, being in very nature God, did not consider equality with God something to be used to his own advantage; rather, he made himself nothing by taking the very nature of a servant, being made in human likeness.   </a:t>
            </a:r>
          </a:p>
          <a:p>
            <a:endParaRPr lang="en-US" sz="3600" b="1" dirty="0"/>
          </a:p>
          <a:p>
            <a:r>
              <a:rPr lang="en-US" sz="3600" b="1" dirty="0"/>
              <a:t>Philippians 2:5-7</a:t>
            </a:r>
          </a:p>
        </p:txBody>
      </p:sp>
    </p:spTree>
    <p:extLst>
      <p:ext uri="{BB962C8B-B14F-4D97-AF65-F5344CB8AC3E}">
        <p14:creationId xmlns:p14="http://schemas.microsoft.com/office/powerpoint/2010/main" val="3332346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SCRIPTURE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83224" y="227195"/>
            <a:ext cx="7392738" cy="6740307"/>
          </a:xfrm>
          <a:prstGeom prst="rect">
            <a:avLst/>
          </a:prstGeom>
          <a:noFill/>
        </p:spPr>
        <p:txBody>
          <a:bodyPr wrap="square" rtlCol="0">
            <a:spAutoFit/>
          </a:bodyPr>
          <a:lstStyle/>
          <a:p>
            <a:r>
              <a:rPr lang="en-US" sz="3600" dirty="0"/>
              <a:t>And being found in appearance as a man, he humbled himself by becoming obedient to death— even death on a cross! Therefore God exalted him to the highest place and gave him the name that is above every name, that at the name of Jesus every knee should bow, in heaven and on earth and under the earth, and every tongue acknowledge that Jesus Christ is Lord, to the glory of God the Father. </a:t>
            </a:r>
            <a:r>
              <a:rPr lang="en-US" sz="3600" b="1" dirty="0"/>
              <a:t>Philippians 2: 8-11</a:t>
            </a:r>
          </a:p>
        </p:txBody>
      </p:sp>
    </p:spTree>
    <p:extLst>
      <p:ext uri="{BB962C8B-B14F-4D97-AF65-F5344CB8AC3E}">
        <p14:creationId xmlns:p14="http://schemas.microsoft.com/office/powerpoint/2010/main" val="1216410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One</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262264"/>
              <a:ext cx="3485321" cy="2123658"/>
            </a:xfrm>
            <a:prstGeom prst="rect">
              <a:avLst/>
            </a:prstGeom>
            <a:grpFill/>
          </p:spPr>
          <p:txBody>
            <a:bodyPr wrap="square" rtlCol="0">
              <a:spAutoFit/>
            </a:bodyPr>
            <a:lstStyle/>
            <a:p>
              <a:pPr algn="ctr"/>
              <a:r>
                <a:rPr lang="en-US" sz="4400" dirty="0">
                  <a:solidFill>
                    <a:srgbClr val="FF9933"/>
                  </a:solidFill>
                </a:rPr>
                <a:t>DEFINITELY WORTH IMITATING</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227195"/>
            <a:ext cx="7175045" cy="4585871"/>
          </a:xfrm>
          <a:prstGeom prst="rect">
            <a:avLst/>
          </a:prstGeom>
          <a:noFill/>
        </p:spPr>
        <p:txBody>
          <a:bodyPr wrap="square" rtlCol="0">
            <a:spAutoFit/>
          </a:bodyPr>
          <a:lstStyle/>
          <a:p>
            <a:endParaRPr lang="en-US" sz="2800" b="1" dirty="0"/>
          </a:p>
          <a:p>
            <a:endParaRPr lang="en-US" sz="2800" b="1" dirty="0"/>
          </a:p>
          <a:p>
            <a:endParaRPr lang="en-US" sz="2800" b="1" dirty="0"/>
          </a:p>
          <a:p>
            <a:endParaRPr lang="en-US" sz="2800" b="1" dirty="0"/>
          </a:p>
          <a:p>
            <a:r>
              <a:rPr lang="en-US" sz="6000" dirty="0"/>
              <a:t>Love God</a:t>
            </a:r>
          </a:p>
          <a:p>
            <a:endParaRPr lang="en-US" sz="6000" dirty="0"/>
          </a:p>
          <a:p>
            <a:r>
              <a:rPr lang="en-US" sz="6000" dirty="0"/>
              <a:t>Love People</a:t>
            </a:r>
          </a:p>
        </p:txBody>
      </p:sp>
    </p:spTree>
    <p:extLst>
      <p:ext uri="{BB962C8B-B14F-4D97-AF65-F5344CB8AC3E}">
        <p14:creationId xmlns:p14="http://schemas.microsoft.com/office/powerpoint/2010/main" val="14714895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3940</TotalTime>
  <Words>686</Words>
  <Application>Microsoft Office PowerPoint</Application>
  <PresentationFormat>Widescreen</PresentationFormat>
  <Paragraphs>109</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Cynthia Thomas</cp:lastModifiedBy>
  <cp:revision>30</cp:revision>
  <cp:lastPrinted>2019-03-17T11:08:36Z</cp:lastPrinted>
  <dcterms:created xsi:type="dcterms:W3CDTF">2019-02-03T14:01:23Z</dcterms:created>
  <dcterms:modified xsi:type="dcterms:W3CDTF">2019-03-17T12:04:10Z</dcterms:modified>
</cp:coreProperties>
</file>