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3" r:id="rId3"/>
    <p:sldId id="304" r:id="rId4"/>
    <p:sldId id="305" r:id="rId5"/>
    <p:sldId id="306" r:id="rId6"/>
    <p:sldId id="307" r:id="rId7"/>
    <p:sldId id="263" r:id="rId8"/>
    <p:sldId id="285" r:id="rId9"/>
    <p:sldId id="308" r:id="rId10"/>
    <p:sldId id="283" r:id="rId11"/>
    <p:sldId id="309" r:id="rId12"/>
    <p:sldId id="310" r:id="rId13"/>
    <p:sldId id="311" r:id="rId14"/>
    <p:sldId id="312" r:id="rId15"/>
    <p:sldId id="313" r:id="rId16"/>
    <p:sldId id="282" r:id="rId17"/>
    <p:sldId id="265" r:id="rId18"/>
    <p:sldId id="315" r:id="rId19"/>
    <p:sldId id="314" r:id="rId20"/>
    <p:sldId id="316" r:id="rId21"/>
    <p:sldId id="317" r:id="rId22"/>
    <p:sldId id="318" r:id="rId23"/>
    <p:sldId id="320" r:id="rId24"/>
    <p:sldId id="321" r:id="rId25"/>
    <p:sldId id="322" r:id="rId26"/>
    <p:sldId id="319" r:id="rId27"/>
    <p:sldId id="323" r:id="rId28"/>
    <p:sldId id="324"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0101"/>
    <a:srgbClr val="FF9933"/>
    <a:srgbClr val="2D12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44" d="100"/>
          <a:sy n="44" d="100"/>
        </p:scale>
        <p:origin x="69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85A4A-EB88-465A-B0D0-976E45AE52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B0FECE-B2B5-41CE-AC2C-B3C2FEA74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BB8175-EB8D-416E-A69D-33B0C34BEC3F}"/>
              </a:ext>
            </a:extLst>
          </p:cNvPr>
          <p:cNvSpPr>
            <a:spLocks noGrp="1"/>
          </p:cNvSpPr>
          <p:nvPr>
            <p:ph type="dt" sz="half" idx="10"/>
          </p:nvPr>
        </p:nvSpPr>
        <p:spPr/>
        <p:txBody>
          <a:bodyPr/>
          <a:lstStyle/>
          <a:p>
            <a:fld id="{86FA9985-5BEE-477E-9AAA-9DED60F43BBD}" type="datetimeFigureOut">
              <a:rPr lang="en-US" smtClean="0"/>
              <a:t>3/9/2019</a:t>
            </a:fld>
            <a:endParaRPr lang="en-US"/>
          </a:p>
        </p:txBody>
      </p:sp>
      <p:sp>
        <p:nvSpPr>
          <p:cNvPr id="5" name="Footer Placeholder 4">
            <a:extLst>
              <a:ext uri="{FF2B5EF4-FFF2-40B4-BE49-F238E27FC236}">
                <a16:creationId xmlns:a16="http://schemas.microsoft.com/office/drawing/2014/main" id="{81CEC424-474D-4389-A623-3C6D01602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3DDA3-658F-4D94-9042-D344663B20D5}"/>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680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8ADE3-7A3B-4421-AF9E-AFA89760DA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0BB3D3-E205-4873-AFA8-02E2271316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AAAF8-9398-4E97-8159-6B9A94433DA5}"/>
              </a:ext>
            </a:extLst>
          </p:cNvPr>
          <p:cNvSpPr>
            <a:spLocks noGrp="1"/>
          </p:cNvSpPr>
          <p:nvPr>
            <p:ph type="dt" sz="half" idx="10"/>
          </p:nvPr>
        </p:nvSpPr>
        <p:spPr/>
        <p:txBody>
          <a:bodyPr/>
          <a:lstStyle/>
          <a:p>
            <a:fld id="{86FA9985-5BEE-477E-9AAA-9DED60F43BBD}" type="datetimeFigureOut">
              <a:rPr lang="en-US" smtClean="0"/>
              <a:t>3/9/2019</a:t>
            </a:fld>
            <a:endParaRPr lang="en-US"/>
          </a:p>
        </p:txBody>
      </p:sp>
      <p:sp>
        <p:nvSpPr>
          <p:cNvPr id="5" name="Footer Placeholder 4">
            <a:extLst>
              <a:ext uri="{FF2B5EF4-FFF2-40B4-BE49-F238E27FC236}">
                <a16:creationId xmlns:a16="http://schemas.microsoft.com/office/drawing/2014/main" id="{3D71370F-604B-4B33-A55E-D5BB07048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97F3C-C3B2-4C93-9E1E-BE926E75600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71203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AF3C23-C966-438D-A01B-D97238FFA7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65947D-A287-4494-BBDC-EE831A8C11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431AB-B7A5-4650-BD45-9BF1B224EF81}"/>
              </a:ext>
            </a:extLst>
          </p:cNvPr>
          <p:cNvSpPr>
            <a:spLocks noGrp="1"/>
          </p:cNvSpPr>
          <p:nvPr>
            <p:ph type="dt" sz="half" idx="10"/>
          </p:nvPr>
        </p:nvSpPr>
        <p:spPr/>
        <p:txBody>
          <a:bodyPr/>
          <a:lstStyle/>
          <a:p>
            <a:fld id="{86FA9985-5BEE-477E-9AAA-9DED60F43BBD}" type="datetimeFigureOut">
              <a:rPr lang="en-US" smtClean="0"/>
              <a:t>3/9/2019</a:t>
            </a:fld>
            <a:endParaRPr lang="en-US"/>
          </a:p>
        </p:txBody>
      </p:sp>
      <p:sp>
        <p:nvSpPr>
          <p:cNvPr id="5" name="Footer Placeholder 4">
            <a:extLst>
              <a:ext uri="{FF2B5EF4-FFF2-40B4-BE49-F238E27FC236}">
                <a16:creationId xmlns:a16="http://schemas.microsoft.com/office/drawing/2014/main" id="{F1E97DE7-41B3-463A-83D0-A80CAC70D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478C4-3BD7-4376-8B21-87A93B471441}"/>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919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38A00-ED20-4ED1-BC71-11A8BB1392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E4CBA6-6465-43A2-992C-6F78CB3E65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69FBC-E95B-4E3B-9706-AEC52778D6C2}"/>
              </a:ext>
            </a:extLst>
          </p:cNvPr>
          <p:cNvSpPr>
            <a:spLocks noGrp="1"/>
          </p:cNvSpPr>
          <p:nvPr>
            <p:ph type="dt" sz="half" idx="10"/>
          </p:nvPr>
        </p:nvSpPr>
        <p:spPr/>
        <p:txBody>
          <a:bodyPr/>
          <a:lstStyle/>
          <a:p>
            <a:fld id="{86FA9985-5BEE-477E-9AAA-9DED60F43BBD}" type="datetimeFigureOut">
              <a:rPr lang="en-US" smtClean="0"/>
              <a:t>3/9/2019</a:t>
            </a:fld>
            <a:endParaRPr lang="en-US"/>
          </a:p>
        </p:txBody>
      </p:sp>
      <p:sp>
        <p:nvSpPr>
          <p:cNvPr id="5" name="Footer Placeholder 4">
            <a:extLst>
              <a:ext uri="{FF2B5EF4-FFF2-40B4-BE49-F238E27FC236}">
                <a16:creationId xmlns:a16="http://schemas.microsoft.com/office/drawing/2014/main" id="{D2E1B9FC-3892-4ACD-9CBE-F247DFEA4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91758-9948-45D5-9393-F42D5F4B2BB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57570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81DD-80CA-445F-8818-F85D17194E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E919C9-F004-4283-993F-22C7CA53C6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2EF28C-D749-4DCF-9E52-1A55AA4AB18B}"/>
              </a:ext>
            </a:extLst>
          </p:cNvPr>
          <p:cNvSpPr>
            <a:spLocks noGrp="1"/>
          </p:cNvSpPr>
          <p:nvPr>
            <p:ph type="dt" sz="half" idx="10"/>
          </p:nvPr>
        </p:nvSpPr>
        <p:spPr/>
        <p:txBody>
          <a:bodyPr/>
          <a:lstStyle/>
          <a:p>
            <a:fld id="{86FA9985-5BEE-477E-9AAA-9DED60F43BBD}" type="datetimeFigureOut">
              <a:rPr lang="en-US" smtClean="0"/>
              <a:t>3/9/2019</a:t>
            </a:fld>
            <a:endParaRPr lang="en-US"/>
          </a:p>
        </p:txBody>
      </p:sp>
      <p:sp>
        <p:nvSpPr>
          <p:cNvPr id="5" name="Footer Placeholder 4">
            <a:extLst>
              <a:ext uri="{FF2B5EF4-FFF2-40B4-BE49-F238E27FC236}">
                <a16:creationId xmlns:a16="http://schemas.microsoft.com/office/drawing/2014/main" id="{F35B0E4A-B7C2-48A5-9DFA-5253C709E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44EB-D23E-4140-87D9-306DA8E7B3B8}"/>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19658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2616E-333A-4FA0-BB0D-47026C6E3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0B7A6-70F0-43EC-B2F8-E5ADFBAE81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27622-A4E1-401E-8408-1ED14FF82A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67000-E53D-4180-B620-69B3F9BEDFEC}"/>
              </a:ext>
            </a:extLst>
          </p:cNvPr>
          <p:cNvSpPr>
            <a:spLocks noGrp="1"/>
          </p:cNvSpPr>
          <p:nvPr>
            <p:ph type="dt" sz="half" idx="10"/>
          </p:nvPr>
        </p:nvSpPr>
        <p:spPr/>
        <p:txBody>
          <a:bodyPr/>
          <a:lstStyle/>
          <a:p>
            <a:fld id="{86FA9985-5BEE-477E-9AAA-9DED60F43BBD}" type="datetimeFigureOut">
              <a:rPr lang="en-US" smtClean="0"/>
              <a:t>3/9/2019</a:t>
            </a:fld>
            <a:endParaRPr lang="en-US"/>
          </a:p>
        </p:txBody>
      </p:sp>
      <p:sp>
        <p:nvSpPr>
          <p:cNvPr id="6" name="Footer Placeholder 5">
            <a:extLst>
              <a:ext uri="{FF2B5EF4-FFF2-40B4-BE49-F238E27FC236}">
                <a16:creationId xmlns:a16="http://schemas.microsoft.com/office/drawing/2014/main" id="{7E0416AF-723F-403C-9F2C-29F2BADF6F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2C3FCE-4E9F-4F1C-9D46-F9F0F6632C7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810671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17D6-EC16-4918-81E6-8970108CBE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811DD-5C3B-4213-BB26-9E5A3368FE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79B2C4-2569-4CDC-B75C-C89EF64EA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A4E1A0-7E86-4697-9469-30ED9259EE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5A4641-E9AF-4CFF-A7B1-37C9891F9F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E5157B-0656-44BB-A820-9C68ACF771DD}"/>
              </a:ext>
            </a:extLst>
          </p:cNvPr>
          <p:cNvSpPr>
            <a:spLocks noGrp="1"/>
          </p:cNvSpPr>
          <p:nvPr>
            <p:ph type="dt" sz="half" idx="10"/>
          </p:nvPr>
        </p:nvSpPr>
        <p:spPr/>
        <p:txBody>
          <a:bodyPr/>
          <a:lstStyle/>
          <a:p>
            <a:fld id="{86FA9985-5BEE-477E-9AAA-9DED60F43BBD}" type="datetimeFigureOut">
              <a:rPr lang="en-US" smtClean="0"/>
              <a:t>3/9/2019</a:t>
            </a:fld>
            <a:endParaRPr lang="en-US"/>
          </a:p>
        </p:txBody>
      </p:sp>
      <p:sp>
        <p:nvSpPr>
          <p:cNvPr id="8" name="Footer Placeholder 7">
            <a:extLst>
              <a:ext uri="{FF2B5EF4-FFF2-40B4-BE49-F238E27FC236}">
                <a16:creationId xmlns:a16="http://schemas.microsoft.com/office/drawing/2014/main" id="{422DC5A4-B6A9-419D-8B4B-914E28ECC0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B6BECD-06DB-4121-9E55-B15A1601FE9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6032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4969B-1232-43DA-A1B4-9ED5F83FA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F54EEA-F220-4DDA-B0C9-E5E5F2889293}"/>
              </a:ext>
            </a:extLst>
          </p:cNvPr>
          <p:cNvSpPr>
            <a:spLocks noGrp="1"/>
          </p:cNvSpPr>
          <p:nvPr>
            <p:ph type="dt" sz="half" idx="10"/>
          </p:nvPr>
        </p:nvSpPr>
        <p:spPr/>
        <p:txBody>
          <a:bodyPr/>
          <a:lstStyle/>
          <a:p>
            <a:fld id="{86FA9985-5BEE-477E-9AAA-9DED60F43BBD}" type="datetimeFigureOut">
              <a:rPr lang="en-US" smtClean="0"/>
              <a:t>3/9/2019</a:t>
            </a:fld>
            <a:endParaRPr lang="en-US"/>
          </a:p>
        </p:txBody>
      </p:sp>
      <p:sp>
        <p:nvSpPr>
          <p:cNvPr id="4" name="Footer Placeholder 3">
            <a:extLst>
              <a:ext uri="{FF2B5EF4-FFF2-40B4-BE49-F238E27FC236}">
                <a16:creationId xmlns:a16="http://schemas.microsoft.com/office/drawing/2014/main" id="{3F60DAD5-440C-4132-B0C5-63B0F154A1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C9683B-64F8-40C9-8415-115088F2AFC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2595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B7B77D-07DA-4847-80CE-5FBD8BD77611}"/>
              </a:ext>
            </a:extLst>
          </p:cNvPr>
          <p:cNvSpPr>
            <a:spLocks noGrp="1"/>
          </p:cNvSpPr>
          <p:nvPr>
            <p:ph type="dt" sz="half" idx="10"/>
          </p:nvPr>
        </p:nvSpPr>
        <p:spPr/>
        <p:txBody>
          <a:bodyPr/>
          <a:lstStyle/>
          <a:p>
            <a:fld id="{86FA9985-5BEE-477E-9AAA-9DED60F43BBD}" type="datetimeFigureOut">
              <a:rPr lang="en-US" smtClean="0"/>
              <a:t>3/9/2019</a:t>
            </a:fld>
            <a:endParaRPr lang="en-US"/>
          </a:p>
        </p:txBody>
      </p:sp>
      <p:sp>
        <p:nvSpPr>
          <p:cNvPr id="3" name="Footer Placeholder 2">
            <a:extLst>
              <a:ext uri="{FF2B5EF4-FFF2-40B4-BE49-F238E27FC236}">
                <a16:creationId xmlns:a16="http://schemas.microsoft.com/office/drawing/2014/main" id="{04BAE2D0-424C-4C64-A592-9126CA1AA8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EC0DE0-9F44-44D0-B1D3-44E6ADC0875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834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E5B4A-F585-4F51-8042-E779954C5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EEC730-4E03-496C-887B-AAC4D1D59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BBE154-166F-4F53-843C-62C676FB1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E03EC5-C58C-4AC9-B312-3B1735EDADFC}"/>
              </a:ext>
            </a:extLst>
          </p:cNvPr>
          <p:cNvSpPr>
            <a:spLocks noGrp="1"/>
          </p:cNvSpPr>
          <p:nvPr>
            <p:ph type="dt" sz="half" idx="10"/>
          </p:nvPr>
        </p:nvSpPr>
        <p:spPr/>
        <p:txBody>
          <a:bodyPr/>
          <a:lstStyle/>
          <a:p>
            <a:fld id="{86FA9985-5BEE-477E-9AAA-9DED60F43BBD}" type="datetimeFigureOut">
              <a:rPr lang="en-US" smtClean="0"/>
              <a:t>3/9/2019</a:t>
            </a:fld>
            <a:endParaRPr lang="en-US"/>
          </a:p>
        </p:txBody>
      </p:sp>
      <p:sp>
        <p:nvSpPr>
          <p:cNvPr id="6" name="Footer Placeholder 5">
            <a:extLst>
              <a:ext uri="{FF2B5EF4-FFF2-40B4-BE49-F238E27FC236}">
                <a16:creationId xmlns:a16="http://schemas.microsoft.com/office/drawing/2014/main" id="{7C8C0BB5-61DF-4B1B-B1B2-1C7C400F49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900DF-BBF4-4C0F-B2EB-D1562C6C2963}"/>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73215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0DB4-9988-4127-8C20-DB8946098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633172-33AC-4533-91B7-986C3A8D39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0E1F61-8CEB-4016-B7D1-438613E0A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2BF8A5-A666-4B9C-840F-93A06F51C42C}"/>
              </a:ext>
            </a:extLst>
          </p:cNvPr>
          <p:cNvSpPr>
            <a:spLocks noGrp="1"/>
          </p:cNvSpPr>
          <p:nvPr>
            <p:ph type="dt" sz="half" idx="10"/>
          </p:nvPr>
        </p:nvSpPr>
        <p:spPr/>
        <p:txBody>
          <a:bodyPr/>
          <a:lstStyle/>
          <a:p>
            <a:fld id="{86FA9985-5BEE-477E-9AAA-9DED60F43BBD}" type="datetimeFigureOut">
              <a:rPr lang="en-US" smtClean="0"/>
              <a:t>3/9/2019</a:t>
            </a:fld>
            <a:endParaRPr lang="en-US"/>
          </a:p>
        </p:txBody>
      </p:sp>
      <p:sp>
        <p:nvSpPr>
          <p:cNvPr id="6" name="Footer Placeholder 5">
            <a:extLst>
              <a:ext uri="{FF2B5EF4-FFF2-40B4-BE49-F238E27FC236}">
                <a16:creationId xmlns:a16="http://schemas.microsoft.com/office/drawing/2014/main" id="{20F13851-1FB2-4CA9-AE62-415AC22557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F1810-53A9-4A7C-A90C-B78E49A6A48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11346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3437F0-8E6B-480B-B06F-7B3C5EE02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8EBCF7-42A6-44DA-89F1-950C0E8F1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7AF0A-52AB-428C-A546-75EFC4119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A9985-5BEE-477E-9AAA-9DED60F43BBD}" type="datetimeFigureOut">
              <a:rPr lang="en-US" smtClean="0"/>
              <a:t>3/9/2019</a:t>
            </a:fld>
            <a:endParaRPr lang="en-US"/>
          </a:p>
        </p:txBody>
      </p:sp>
      <p:sp>
        <p:nvSpPr>
          <p:cNvPr id="5" name="Footer Placeholder 4">
            <a:extLst>
              <a:ext uri="{FF2B5EF4-FFF2-40B4-BE49-F238E27FC236}">
                <a16:creationId xmlns:a16="http://schemas.microsoft.com/office/drawing/2014/main" id="{6B5AC56E-9DDD-44B3-ACAB-6332F15062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F0D4B-7717-4603-AE69-F9CD99CF4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D38F3-0792-4BD8-AC61-79382326DDD7}" type="slidenum">
              <a:rPr lang="en-US" smtClean="0"/>
              <a:t>‹#›</a:t>
            </a:fld>
            <a:endParaRPr lang="en-US"/>
          </a:p>
        </p:txBody>
      </p:sp>
    </p:spTree>
    <p:extLst>
      <p:ext uri="{BB962C8B-B14F-4D97-AF65-F5344CB8AC3E}">
        <p14:creationId xmlns:p14="http://schemas.microsoft.com/office/powerpoint/2010/main" val="158408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iblegateway.com/passage/?search=2+Kings+5&amp;version=NIV#fen-NIV-9649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biblegateway.com/passage/?search=2+Kings+5&amp;version=NIV#fen-NIV-9653b"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www.biblegateway.com/passage/?search=2+Kings+5&amp;version=NIV#fen-NIV-9653c"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biblegateway.com/passage/?search=John+2%3A1-12&amp;version=NIV#fen-NIV-26100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032BBF-7057-4D2F-8675-8D372C636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188"/>
            <a:ext cx="12192000" cy="6838812"/>
          </a:xfrm>
          <a:prstGeom prst="rect">
            <a:avLst/>
          </a:prstGeom>
        </p:spPr>
      </p:pic>
      <p:sp>
        <p:nvSpPr>
          <p:cNvPr id="2" name="Title 1">
            <a:extLst>
              <a:ext uri="{FF2B5EF4-FFF2-40B4-BE49-F238E27FC236}">
                <a16:creationId xmlns:a16="http://schemas.microsoft.com/office/drawing/2014/main" id="{699DA984-E7F0-47DB-BF36-1A9018073109}"/>
              </a:ext>
            </a:extLst>
          </p:cNvPr>
          <p:cNvSpPr>
            <a:spLocks noGrp="1"/>
          </p:cNvSpPr>
          <p:nvPr>
            <p:ph type="ctrTitle"/>
          </p:nvPr>
        </p:nvSpPr>
        <p:spPr>
          <a:xfrm>
            <a:off x="198782" y="195537"/>
            <a:ext cx="9144000" cy="3047932"/>
          </a:xfrm>
        </p:spPr>
        <p:txBody>
          <a:bodyPr>
            <a:normAutofit fontScale="90000"/>
          </a:bodyPr>
          <a:lstStyle/>
          <a:p>
            <a:pPr algn="l"/>
            <a:r>
              <a:rPr lang="en-US" sz="11500" b="1" dirty="0">
                <a:solidFill>
                  <a:srgbClr val="FF9933"/>
                </a:solidFill>
                <a:effectLst>
                  <a:outerShdw blurRad="38100" dist="38100" dir="2700000" algn="tl">
                    <a:srgbClr val="000000">
                      <a:alpha val="43137"/>
                    </a:srgbClr>
                  </a:outerShdw>
                </a:effectLst>
              </a:rPr>
              <a:t>The Seven-Fold</a:t>
            </a:r>
            <a:br>
              <a:rPr lang="en-US" sz="11500" b="1" dirty="0">
                <a:solidFill>
                  <a:srgbClr val="FF9933"/>
                </a:solidFill>
                <a:effectLst>
                  <a:outerShdw blurRad="38100" dist="38100" dir="2700000" algn="tl">
                    <a:srgbClr val="000000">
                      <a:alpha val="43137"/>
                    </a:srgbClr>
                  </a:outerShdw>
                </a:effectLst>
              </a:rPr>
            </a:br>
            <a:r>
              <a:rPr lang="en-US" sz="11500" b="1" dirty="0">
                <a:solidFill>
                  <a:srgbClr val="FF9933"/>
                </a:solidFill>
                <a:effectLst>
                  <a:outerShdw blurRad="38100" dist="38100" dir="2700000" algn="tl">
                    <a:srgbClr val="000000">
                      <a:alpha val="43137"/>
                    </a:srgbClr>
                  </a:outerShdw>
                </a:effectLst>
              </a:rPr>
              <a:t>Spirit of God</a:t>
            </a:r>
          </a:p>
        </p:txBody>
      </p:sp>
    </p:spTree>
    <p:extLst>
      <p:ext uri="{BB962C8B-B14F-4D97-AF65-F5344CB8AC3E}">
        <p14:creationId xmlns:p14="http://schemas.microsoft.com/office/powerpoint/2010/main" val="715031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6494085"/>
          </a:xfrm>
          <a:prstGeom prst="rect">
            <a:avLst/>
          </a:prstGeom>
          <a:noFill/>
        </p:spPr>
        <p:txBody>
          <a:bodyPr wrap="square" rtlCol="0">
            <a:spAutoFit/>
          </a:bodyPr>
          <a:lstStyle/>
          <a:p>
            <a:r>
              <a:rPr lang="en-US" sz="3200" b="1" dirty="0"/>
              <a:t>5 </a:t>
            </a:r>
            <a:r>
              <a:rPr lang="en-US" sz="3200" dirty="0"/>
              <a:t>Now Naaman was commander of the army of the king of Aram. He was a great man in the sight of his master and highly regarded, because through him the </a:t>
            </a:r>
            <a:r>
              <a:rPr lang="en-US" sz="3200" cap="small" dirty="0"/>
              <a:t>Lord</a:t>
            </a:r>
            <a:r>
              <a:rPr lang="en-US" sz="3200" dirty="0"/>
              <a:t> had given victory to Aram. He was a valiant soldier, but he had leprosy.</a:t>
            </a:r>
            <a:r>
              <a:rPr lang="en-US" sz="3200" baseline="30000" dirty="0"/>
              <a:t>[</a:t>
            </a:r>
            <a:r>
              <a:rPr lang="en-US" sz="3200" baseline="30000" dirty="0">
                <a:hlinkClick r:id="rId3" tooltip="See footnote a"/>
              </a:rPr>
              <a:t>a</a:t>
            </a:r>
            <a:r>
              <a:rPr lang="en-US" sz="3200" baseline="30000" dirty="0"/>
              <a:t>]</a:t>
            </a:r>
            <a:endParaRPr lang="en-US" sz="3200" dirty="0"/>
          </a:p>
          <a:p>
            <a:r>
              <a:rPr lang="en-US" sz="3200" b="1" baseline="30000" dirty="0"/>
              <a:t>2 </a:t>
            </a:r>
            <a:r>
              <a:rPr lang="en-US" sz="3200" dirty="0"/>
              <a:t>Now bands of raiders from Aram had gone out and had taken captive a young girl from Israel, and she served Naaman’s wife. </a:t>
            </a:r>
            <a:r>
              <a:rPr lang="en-US" sz="3200" b="1" baseline="30000" dirty="0"/>
              <a:t>3 </a:t>
            </a:r>
            <a:r>
              <a:rPr lang="en-US" sz="3200" dirty="0"/>
              <a:t>She said to her mistress, “If only my master would see the prophet who is in Samaria! He would cure him of his leprosy.”                                     </a:t>
            </a:r>
            <a:r>
              <a:rPr lang="en-US" sz="2800" b="1" dirty="0"/>
              <a:t>2 Kings 5:1-19</a:t>
            </a:r>
          </a:p>
        </p:txBody>
      </p:sp>
    </p:spTree>
    <p:extLst>
      <p:ext uri="{BB962C8B-B14F-4D97-AF65-F5344CB8AC3E}">
        <p14:creationId xmlns:p14="http://schemas.microsoft.com/office/powerpoint/2010/main" val="2624831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6247864"/>
          </a:xfrm>
          <a:prstGeom prst="rect">
            <a:avLst/>
          </a:prstGeom>
          <a:noFill/>
        </p:spPr>
        <p:txBody>
          <a:bodyPr wrap="square" rtlCol="0">
            <a:spAutoFit/>
          </a:bodyPr>
          <a:lstStyle/>
          <a:p>
            <a:r>
              <a:rPr lang="en-US" sz="3200" b="1" baseline="30000" dirty="0"/>
              <a:t>4 </a:t>
            </a:r>
            <a:r>
              <a:rPr lang="en-US" sz="3200" dirty="0"/>
              <a:t>Naaman went to his master and told him what the girl from Israel had said. </a:t>
            </a:r>
            <a:r>
              <a:rPr lang="en-US" sz="3200" b="1" baseline="30000" dirty="0"/>
              <a:t>5 </a:t>
            </a:r>
            <a:r>
              <a:rPr lang="en-US" sz="3200" dirty="0"/>
              <a:t>“By all means, go,” the king of Aram replied. “I will send a letter to the king of Israel.” So Naaman left, taking with him ten talents</a:t>
            </a:r>
            <a:r>
              <a:rPr lang="en-US" sz="3200" baseline="30000" dirty="0"/>
              <a:t>[</a:t>
            </a:r>
            <a:r>
              <a:rPr lang="en-US" sz="3200" baseline="30000" dirty="0">
                <a:hlinkClick r:id="rId3" tooltip="See footnote b"/>
              </a:rPr>
              <a:t>b</a:t>
            </a:r>
            <a:r>
              <a:rPr lang="en-US" sz="3200" baseline="30000" dirty="0"/>
              <a:t>]</a:t>
            </a:r>
            <a:r>
              <a:rPr lang="en-US" sz="3200" dirty="0"/>
              <a:t> of silver, six thousand shekels</a:t>
            </a:r>
            <a:r>
              <a:rPr lang="en-US" sz="3200" baseline="30000" dirty="0"/>
              <a:t>[</a:t>
            </a:r>
            <a:r>
              <a:rPr lang="en-US" sz="3200" baseline="30000" dirty="0">
                <a:hlinkClick r:id="rId4" tooltip="See footnote c"/>
              </a:rPr>
              <a:t>c</a:t>
            </a:r>
            <a:r>
              <a:rPr lang="en-US" sz="3200" baseline="30000" dirty="0"/>
              <a:t>]</a:t>
            </a:r>
            <a:r>
              <a:rPr lang="en-US" sz="3200" dirty="0"/>
              <a:t> of gold and ten sets of clothing. </a:t>
            </a:r>
            <a:r>
              <a:rPr lang="en-US" sz="3200" b="1" baseline="30000" dirty="0"/>
              <a:t>6 </a:t>
            </a:r>
            <a:r>
              <a:rPr lang="en-US" sz="3200" dirty="0"/>
              <a:t>The letter that he took to the king of Israel read: “With this letter I am sending my servant Naaman to you so that you may cure him of his leprosy.”</a:t>
            </a:r>
            <a:br>
              <a:rPr lang="en-US" sz="4800" dirty="0"/>
            </a:br>
            <a:r>
              <a:rPr lang="en-US" sz="4800" dirty="0"/>
              <a:t>					</a:t>
            </a:r>
            <a:r>
              <a:rPr lang="en-US" sz="2800" b="1" dirty="0"/>
              <a:t>2 Kings 5:1-19</a:t>
            </a:r>
          </a:p>
        </p:txBody>
      </p:sp>
    </p:spTree>
    <p:extLst>
      <p:ext uri="{BB962C8B-B14F-4D97-AF65-F5344CB8AC3E}">
        <p14:creationId xmlns:p14="http://schemas.microsoft.com/office/powerpoint/2010/main" val="3332346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6740307"/>
          </a:xfrm>
          <a:prstGeom prst="rect">
            <a:avLst/>
          </a:prstGeom>
          <a:noFill/>
        </p:spPr>
        <p:txBody>
          <a:bodyPr wrap="square" rtlCol="0">
            <a:spAutoFit/>
          </a:bodyPr>
          <a:lstStyle/>
          <a:p>
            <a:r>
              <a:rPr lang="en-US" sz="3200" b="1" baseline="30000" dirty="0"/>
              <a:t>7 </a:t>
            </a:r>
            <a:r>
              <a:rPr lang="en-US" sz="3200" dirty="0"/>
              <a:t>As soon as the king of Israel read the letter, he tore his robes and said, “Am I God? Can I kill and bring back to life? Why does this fellow send someone to me to be cured of his leprosy? See how he is trying to pick a quarrel with me!”</a:t>
            </a:r>
          </a:p>
          <a:p>
            <a:r>
              <a:rPr lang="en-US" sz="3200" b="1" baseline="30000" dirty="0"/>
              <a:t>8 </a:t>
            </a:r>
            <a:r>
              <a:rPr lang="en-US" sz="3200" dirty="0"/>
              <a:t>When Elisha the man of God heard that the king of Israel had torn his robes, he sent him this message: “Why have you torn your robes? Have the man come to me and he will know that there is a prophet in Israel.”</a:t>
            </a:r>
            <a:br>
              <a:rPr lang="en-US" sz="4800" dirty="0"/>
            </a:br>
            <a:r>
              <a:rPr lang="en-US" sz="4800" dirty="0"/>
              <a:t>					</a:t>
            </a:r>
            <a:r>
              <a:rPr lang="en-US" sz="2800" b="1" dirty="0"/>
              <a:t>2 Kings 5:1-19</a:t>
            </a:r>
          </a:p>
        </p:txBody>
      </p:sp>
    </p:spTree>
    <p:extLst>
      <p:ext uri="{BB962C8B-B14F-4D97-AF65-F5344CB8AC3E}">
        <p14:creationId xmlns:p14="http://schemas.microsoft.com/office/powerpoint/2010/main" val="1216410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6555641"/>
          </a:xfrm>
          <a:prstGeom prst="rect">
            <a:avLst/>
          </a:prstGeom>
          <a:noFill/>
        </p:spPr>
        <p:txBody>
          <a:bodyPr wrap="square" rtlCol="0">
            <a:spAutoFit/>
          </a:bodyPr>
          <a:lstStyle/>
          <a:p>
            <a:r>
              <a:rPr lang="en-US" sz="2800" b="1" baseline="30000" dirty="0"/>
              <a:t>9 </a:t>
            </a:r>
            <a:r>
              <a:rPr lang="en-US" sz="2800" dirty="0"/>
              <a:t>So Naaman went with his horses and chariots and stopped at the door of Elisha’s house. </a:t>
            </a:r>
            <a:r>
              <a:rPr lang="en-US" sz="2800" b="1" baseline="30000" dirty="0"/>
              <a:t>10 </a:t>
            </a:r>
            <a:r>
              <a:rPr lang="en-US" sz="2800" dirty="0"/>
              <a:t>Elisha sent a messenger to say to him, “Go, wash yourself seven times in the Jordan, and your flesh will be restored and you will be cleansed.”</a:t>
            </a:r>
          </a:p>
          <a:p>
            <a:r>
              <a:rPr lang="en-US" sz="2800" b="1" baseline="30000" dirty="0"/>
              <a:t>11 </a:t>
            </a:r>
            <a:r>
              <a:rPr lang="en-US" sz="2800" dirty="0"/>
              <a:t>But Naaman went away angry and said, “I thought that he would surely come out to me and stand and call on the name of the </a:t>
            </a:r>
            <a:r>
              <a:rPr lang="en-US" sz="2800" cap="small" dirty="0"/>
              <a:t>Lord</a:t>
            </a:r>
            <a:r>
              <a:rPr lang="en-US" sz="2800" dirty="0"/>
              <a:t> his God, wave his hand over the spot and cure me of my leprosy. </a:t>
            </a:r>
            <a:r>
              <a:rPr lang="en-US" sz="2800" b="1" baseline="30000" dirty="0"/>
              <a:t>12 </a:t>
            </a:r>
            <a:r>
              <a:rPr lang="en-US" sz="2800" dirty="0"/>
              <a:t>Are not Abana and </a:t>
            </a:r>
            <a:r>
              <a:rPr lang="en-US" sz="2800" dirty="0" err="1"/>
              <a:t>Pharpar</a:t>
            </a:r>
            <a:r>
              <a:rPr lang="en-US" sz="2800" dirty="0"/>
              <a:t>, the rivers of Damascus, better than all the waters of Israel? Couldn’t I wash in them and be cleansed?” So he turned and went off in a rage.</a:t>
            </a:r>
            <a:br>
              <a:rPr lang="en-US" sz="4800" dirty="0"/>
            </a:br>
            <a:r>
              <a:rPr lang="en-US" sz="2800" b="1" dirty="0"/>
              <a:t>2 Kings 5:1-19</a:t>
            </a:r>
          </a:p>
        </p:txBody>
      </p:sp>
    </p:spTree>
    <p:extLst>
      <p:ext uri="{BB962C8B-B14F-4D97-AF65-F5344CB8AC3E}">
        <p14:creationId xmlns:p14="http://schemas.microsoft.com/office/powerpoint/2010/main" val="1471489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44504"/>
            <a:ext cx="7381401" cy="6432530"/>
          </a:xfrm>
          <a:prstGeom prst="rect">
            <a:avLst/>
          </a:prstGeom>
          <a:noFill/>
        </p:spPr>
        <p:txBody>
          <a:bodyPr wrap="square" rtlCol="0">
            <a:spAutoFit/>
          </a:bodyPr>
          <a:lstStyle/>
          <a:p>
            <a:r>
              <a:rPr lang="en-US" sz="2800" b="1" baseline="30000" dirty="0"/>
              <a:t>13 </a:t>
            </a:r>
            <a:r>
              <a:rPr lang="en-US" sz="2800" dirty="0"/>
              <a:t>Naaman’s servants went to him and said, “My father, if the prophet had told you to do some great thing, would you not have done it? How much more, then, when he tells you, ‘Wash and be cleansed’!” </a:t>
            </a:r>
            <a:r>
              <a:rPr lang="en-US" sz="2800" b="1" baseline="30000" dirty="0"/>
              <a:t>14 </a:t>
            </a:r>
            <a:r>
              <a:rPr lang="en-US" sz="2800" dirty="0"/>
              <a:t>So he went down and dipped himself in the Jordan seven times, as the man of God had told him, and his flesh was restored and became clean like that of a young boy.</a:t>
            </a:r>
          </a:p>
          <a:p>
            <a:r>
              <a:rPr lang="en-US" sz="2800" b="1" baseline="30000" dirty="0"/>
              <a:t>15 </a:t>
            </a:r>
            <a:r>
              <a:rPr lang="en-US" sz="2800" dirty="0"/>
              <a:t>Then Naaman and all his attendants went back to the man of God. He stood before him and said, “Now I know that there is no God in all the world except in Israel. So please accept a gift from your servant.”</a:t>
            </a:r>
            <a:br>
              <a:rPr lang="en-US" sz="4800" dirty="0"/>
            </a:br>
            <a:r>
              <a:rPr lang="en-US" sz="4800" dirty="0"/>
              <a:t>					</a:t>
            </a:r>
            <a:r>
              <a:rPr lang="en-US" sz="2800" b="1" dirty="0"/>
              <a:t>2 Kings 5:1-19</a:t>
            </a:r>
          </a:p>
        </p:txBody>
      </p:sp>
    </p:spTree>
    <p:extLst>
      <p:ext uri="{BB962C8B-B14F-4D97-AF65-F5344CB8AC3E}">
        <p14:creationId xmlns:p14="http://schemas.microsoft.com/office/powerpoint/2010/main" val="50674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227195"/>
            <a:ext cx="7403171" cy="6432530"/>
          </a:xfrm>
          <a:prstGeom prst="rect">
            <a:avLst/>
          </a:prstGeom>
          <a:noFill/>
        </p:spPr>
        <p:txBody>
          <a:bodyPr wrap="square" rtlCol="0">
            <a:spAutoFit/>
          </a:bodyPr>
          <a:lstStyle/>
          <a:p>
            <a:r>
              <a:rPr lang="en-US" sz="2600" b="1" baseline="30000" dirty="0"/>
              <a:t>16 </a:t>
            </a:r>
            <a:r>
              <a:rPr lang="en-US" sz="2600" dirty="0"/>
              <a:t>The prophet answered, “As surely as the </a:t>
            </a:r>
            <a:r>
              <a:rPr lang="en-US" sz="2600" cap="small" dirty="0"/>
              <a:t>Lord</a:t>
            </a:r>
            <a:r>
              <a:rPr lang="en-US" sz="2600" dirty="0"/>
              <a:t> lives, whom I serve, I will not accept a thing.” And even though Naaman urged him, he refused.</a:t>
            </a:r>
          </a:p>
          <a:p>
            <a:r>
              <a:rPr lang="en-US" sz="2600" b="1" baseline="30000" dirty="0"/>
              <a:t>17 </a:t>
            </a:r>
            <a:r>
              <a:rPr lang="en-US" sz="2600" dirty="0"/>
              <a:t>“If you will not,” said Naaman, “please let me, your servant, be given as much earth as a pair of mules can carry, for your servant will never again make burnt offerings and sacrifices to any other god but the </a:t>
            </a:r>
            <a:r>
              <a:rPr lang="en-US" sz="2600" cap="small" dirty="0"/>
              <a:t>Lord</a:t>
            </a:r>
            <a:r>
              <a:rPr lang="en-US" sz="2600" dirty="0"/>
              <a:t>.</a:t>
            </a:r>
            <a:r>
              <a:rPr lang="en-US" sz="2600" b="1" baseline="30000" dirty="0"/>
              <a:t>18 </a:t>
            </a:r>
            <a:r>
              <a:rPr lang="en-US" sz="2600" dirty="0"/>
              <a:t>But may the </a:t>
            </a:r>
            <a:r>
              <a:rPr lang="en-US" sz="2600" cap="small" dirty="0"/>
              <a:t>Lord</a:t>
            </a:r>
            <a:r>
              <a:rPr lang="en-US" sz="2600" dirty="0"/>
              <a:t> forgive your servant for this one thing: When my master enters the temple of </a:t>
            </a:r>
            <a:r>
              <a:rPr lang="en-US" sz="2600" dirty="0" err="1"/>
              <a:t>Rimmon</a:t>
            </a:r>
            <a:r>
              <a:rPr lang="en-US" sz="2600" dirty="0"/>
              <a:t> to bow down and he is leaning on my arm and I have to bow there also—when I bow down in the temple of </a:t>
            </a:r>
            <a:r>
              <a:rPr lang="en-US" sz="2600" dirty="0" err="1"/>
              <a:t>Rimmon</a:t>
            </a:r>
            <a:r>
              <a:rPr lang="en-US" sz="2600" dirty="0"/>
              <a:t>, may the </a:t>
            </a:r>
            <a:r>
              <a:rPr lang="en-US" sz="2600" cap="small" dirty="0"/>
              <a:t>Lord</a:t>
            </a:r>
            <a:r>
              <a:rPr lang="en-US" sz="2600" dirty="0"/>
              <a:t> forgive your servant for this.”</a:t>
            </a:r>
          </a:p>
          <a:p>
            <a:r>
              <a:rPr lang="en-US" sz="2600" b="1" baseline="30000" dirty="0"/>
              <a:t>19 </a:t>
            </a:r>
            <a:r>
              <a:rPr lang="en-US" sz="2600" dirty="0"/>
              <a:t>“Go in peace,” Elisha said.</a:t>
            </a:r>
            <a:br>
              <a:rPr lang="en-US" sz="4800" dirty="0"/>
            </a:br>
            <a:r>
              <a:rPr lang="en-US" sz="4800" dirty="0"/>
              <a:t>					</a:t>
            </a:r>
            <a:r>
              <a:rPr lang="en-US" sz="2800" b="1" dirty="0"/>
              <a:t>2 Kings 5:1-19</a:t>
            </a:r>
          </a:p>
        </p:txBody>
      </p:sp>
    </p:spTree>
    <p:extLst>
      <p:ext uri="{BB962C8B-B14F-4D97-AF65-F5344CB8AC3E}">
        <p14:creationId xmlns:p14="http://schemas.microsoft.com/office/powerpoint/2010/main" val="3880851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4462760"/>
          </a:xfrm>
          <a:prstGeom prst="rect">
            <a:avLst/>
          </a:prstGeom>
          <a:noFill/>
        </p:spPr>
        <p:txBody>
          <a:bodyPr wrap="square" rtlCol="0">
            <a:spAutoFit/>
          </a:bodyPr>
          <a:lstStyle/>
          <a:p>
            <a:r>
              <a:rPr lang="en-US" sz="3600" dirty="0"/>
              <a:t>The Kidnapped Hand-Maiden</a:t>
            </a:r>
          </a:p>
          <a:p>
            <a:r>
              <a:rPr lang="en-US" sz="3600" dirty="0"/>
              <a:t>The Leading General – Naaman</a:t>
            </a:r>
          </a:p>
          <a:p>
            <a:r>
              <a:rPr lang="en-US" sz="3600" dirty="0"/>
              <a:t>The King of Aram</a:t>
            </a:r>
          </a:p>
          <a:p>
            <a:r>
              <a:rPr lang="en-US" sz="3600" dirty="0"/>
              <a:t>The King of Israel</a:t>
            </a:r>
          </a:p>
          <a:p>
            <a:r>
              <a:rPr lang="en-US" sz="3600" dirty="0"/>
              <a:t>The Man of God - Elisha</a:t>
            </a:r>
          </a:p>
          <a:p>
            <a:r>
              <a:rPr lang="en-US" sz="3600" dirty="0"/>
              <a:t>The Servants of the General</a:t>
            </a:r>
          </a:p>
          <a:p>
            <a:r>
              <a:rPr lang="en-US" sz="3600" dirty="0"/>
              <a:t>The Servant of the Man of God - Gehazi</a:t>
            </a:r>
            <a:r>
              <a:rPr lang="en-US" sz="3200" dirty="0"/>
              <a:t>	</a:t>
            </a:r>
          </a:p>
        </p:txBody>
      </p:sp>
    </p:spTree>
    <p:extLst>
      <p:ext uri="{BB962C8B-B14F-4D97-AF65-F5344CB8AC3E}">
        <p14:creationId xmlns:p14="http://schemas.microsoft.com/office/powerpoint/2010/main" val="2127520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305596"/>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411002"/>
            <a:ext cx="6777480" cy="5324535"/>
          </a:xfrm>
          <a:prstGeom prst="rect">
            <a:avLst/>
          </a:prstGeom>
          <a:noFill/>
        </p:spPr>
        <p:txBody>
          <a:bodyPr wrap="square" rtlCol="0">
            <a:spAutoFit/>
          </a:bodyPr>
          <a:lstStyle/>
          <a:p>
            <a:r>
              <a:rPr lang="en-US" sz="4000" dirty="0"/>
              <a:t>And there were shepherds living out in the fields nearby, keeping watch over their flocks at night. An angel of the Lord appeared to them, and the glory of the Lord shone around them, and they were terrified. </a:t>
            </a:r>
          </a:p>
          <a:p>
            <a:r>
              <a:rPr lang="en-US" sz="2400" b="1" dirty="0"/>
              <a:t>					</a:t>
            </a:r>
          </a:p>
          <a:p>
            <a:r>
              <a:rPr lang="en-US" sz="2400" b="1" dirty="0"/>
              <a:t>			</a:t>
            </a:r>
            <a:r>
              <a:rPr lang="en-US" sz="3600" b="1" dirty="0"/>
              <a:t>	Luke 2:8-18</a:t>
            </a:r>
            <a:endParaRPr lang="en-US" sz="2400" b="1" dirty="0"/>
          </a:p>
        </p:txBody>
      </p:sp>
    </p:spTree>
    <p:extLst>
      <p:ext uri="{BB962C8B-B14F-4D97-AF65-F5344CB8AC3E}">
        <p14:creationId xmlns:p14="http://schemas.microsoft.com/office/powerpoint/2010/main" val="668787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305596"/>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411002"/>
            <a:ext cx="6777480" cy="5570756"/>
          </a:xfrm>
          <a:prstGeom prst="rect">
            <a:avLst/>
          </a:prstGeom>
          <a:noFill/>
        </p:spPr>
        <p:txBody>
          <a:bodyPr wrap="square" rtlCol="0">
            <a:spAutoFit/>
          </a:bodyPr>
          <a:lstStyle/>
          <a:p>
            <a:r>
              <a:rPr lang="en-US" sz="3600" dirty="0"/>
              <a:t>But the angel said to them, “Do not be afraid. I bring you good news that will cause great joy for all the people. Today in the town of David a Savior has been born to you; he is the Messiah, the Lord. This will be a sign to you: You will find a baby wrapped in cloths and lying in a manger.”</a:t>
            </a:r>
          </a:p>
          <a:p>
            <a:r>
              <a:rPr lang="en-US" sz="2400" b="1" dirty="0"/>
              <a:t>					</a:t>
            </a:r>
            <a:r>
              <a:rPr lang="en-US" sz="3200" b="1" dirty="0"/>
              <a:t>Luke 2:8-18</a:t>
            </a:r>
            <a:endParaRPr lang="en-US" sz="2400" b="1" dirty="0"/>
          </a:p>
        </p:txBody>
      </p:sp>
    </p:spTree>
    <p:extLst>
      <p:ext uri="{BB962C8B-B14F-4D97-AF65-F5344CB8AC3E}">
        <p14:creationId xmlns:p14="http://schemas.microsoft.com/office/powerpoint/2010/main" val="428807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305596"/>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411002"/>
            <a:ext cx="6777480" cy="6247864"/>
          </a:xfrm>
          <a:prstGeom prst="rect">
            <a:avLst/>
          </a:prstGeom>
          <a:noFill/>
        </p:spPr>
        <p:txBody>
          <a:bodyPr wrap="square" rtlCol="0">
            <a:spAutoFit/>
          </a:bodyPr>
          <a:lstStyle/>
          <a:p>
            <a:r>
              <a:rPr lang="en-US" sz="3200" dirty="0"/>
              <a:t>Suddenly a great company of the heavenly host appeared with the angel, praising God and saying,</a:t>
            </a:r>
          </a:p>
          <a:p>
            <a:r>
              <a:rPr lang="en-US" sz="3200" dirty="0"/>
              <a:t>“Glory to God in the highest heaven,</a:t>
            </a:r>
          </a:p>
          <a:p>
            <a:r>
              <a:rPr lang="en-US" sz="3200" dirty="0"/>
              <a:t>and on earth peace to those on whom his favor rests.”</a:t>
            </a:r>
          </a:p>
          <a:p>
            <a:r>
              <a:rPr lang="en-US" sz="3200" dirty="0"/>
              <a:t>When the angels had left them and gone into heaven, the shepherds said to one another, “Let’s go to Bethlehem and see this thing that has happened, which the Lord has told us about.”</a:t>
            </a:r>
          </a:p>
          <a:p>
            <a:r>
              <a:rPr lang="en-US" sz="2400" b="1" dirty="0"/>
              <a:t>					</a:t>
            </a:r>
          </a:p>
          <a:p>
            <a:r>
              <a:rPr lang="en-US" sz="2400" b="1" dirty="0"/>
              <a:t>					Luke 2:8-18</a:t>
            </a:r>
          </a:p>
        </p:txBody>
      </p:sp>
    </p:spTree>
    <p:extLst>
      <p:ext uri="{BB962C8B-B14F-4D97-AF65-F5344CB8AC3E}">
        <p14:creationId xmlns:p14="http://schemas.microsoft.com/office/powerpoint/2010/main" val="463483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36075" y="117693"/>
            <a:ext cx="5520418" cy="6740307"/>
          </a:xfrm>
          <a:prstGeom prst="rect">
            <a:avLst/>
          </a:prstGeom>
          <a:noFill/>
        </p:spPr>
        <p:txBody>
          <a:bodyPr wrap="square" rtlCol="0">
            <a:spAutoFit/>
          </a:bodyPr>
          <a:lstStyle/>
          <a:p>
            <a:r>
              <a:rPr lang="en-US" sz="8000" dirty="0">
                <a:solidFill>
                  <a:srgbClr val="000000"/>
                </a:solidFill>
              </a:rPr>
              <a:t>Personal</a:t>
            </a:r>
          </a:p>
          <a:p>
            <a:r>
              <a:rPr lang="en-US" sz="8000" dirty="0" err="1">
                <a:solidFill>
                  <a:srgbClr val="000000"/>
                </a:solidFill>
              </a:rPr>
              <a:t>Recongition</a:t>
            </a:r>
            <a:r>
              <a:rPr lang="en-US" sz="8000" dirty="0">
                <a:solidFill>
                  <a:srgbClr val="000000"/>
                </a:solidFill>
              </a:rPr>
              <a:t>:</a:t>
            </a:r>
          </a:p>
          <a:p>
            <a:r>
              <a:rPr lang="en-US" sz="8000" dirty="0">
                <a:solidFill>
                  <a:srgbClr val="000000"/>
                </a:solidFill>
              </a:rPr>
              <a:t>“I</a:t>
            </a:r>
          </a:p>
          <a:p>
            <a:r>
              <a:rPr lang="en-US" sz="8000" dirty="0">
                <a:solidFill>
                  <a:srgbClr val="000000"/>
                </a:solidFill>
              </a:rPr>
              <a:t>Deserve</a:t>
            </a:r>
          </a:p>
          <a:p>
            <a:r>
              <a:rPr lang="en-US" sz="8000" dirty="0">
                <a:solidFill>
                  <a:srgbClr val="000000"/>
                </a:solidFill>
              </a:rPr>
              <a:t>Everything”</a:t>
            </a:r>
            <a:r>
              <a:rPr lang="en-US" sz="3200" dirty="0"/>
              <a:t>	</a:t>
            </a:r>
          </a:p>
        </p:txBody>
      </p:sp>
    </p:spTree>
    <p:extLst>
      <p:ext uri="{BB962C8B-B14F-4D97-AF65-F5344CB8AC3E}">
        <p14:creationId xmlns:p14="http://schemas.microsoft.com/office/powerpoint/2010/main" val="2241595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305596"/>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443960"/>
            <a:ext cx="7193917" cy="5539978"/>
          </a:xfrm>
          <a:prstGeom prst="rect">
            <a:avLst/>
          </a:prstGeom>
          <a:noFill/>
        </p:spPr>
        <p:txBody>
          <a:bodyPr wrap="square" rtlCol="0">
            <a:spAutoFit/>
          </a:bodyPr>
          <a:lstStyle/>
          <a:p>
            <a:r>
              <a:rPr lang="en-US" sz="3800" dirty="0"/>
              <a:t>So they hurried off and found Mary and Joseph, and the baby, who was lying in the manger. When they had seen him, they spread the word concerning what had been told them about this child, and all who heard it were amazed at what the shepherds said to them.</a:t>
            </a:r>
          </a:p>
          <a:p>
            <a:endParaRPr lang="en-US" dirty="0"/>
          </a:p>
          <a:p>
            <a:r>
              <a:rPr lang="en-US" sz="2400" b="1" dirty="0"/>
              <a:t>					</a:t>
            </a:r>
            <a:r>
              <a:rPr lang="en-US" sz="3200" b="1" dirty="0"/>
              <a:t>Luke 2:8-18</a:t>
            </a:r>
            <a:endParaRPr lang="en-US" sz="2400" b="1" dirty="0"/>
          </a:p>
        </p:txBody>
      </p:sp>
    </p:spTree>
    <p:extLst>
      <p:ext uri="{BB962C8B-B14F-4D97-AF65-F5344CB8AC3E}">
        <p14:creationId xmlns:p14="http://schemas.microsoft.com/office/powerpoint/2010/main" val="1009673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78746" y="1622465"/>
            <a:ext cx="7743883" cy="2308324"/>
          </a:xfrm>
          <a:prstGeom prst="rect">
            <a:avLst/>
          </a:prstGeom>
          <a:noFill/>
        </p:spPr>
        <p:txBody>
          <a:bodyPr wrap="square" rtlCol="0">
            <a:spAutoFit/>
          </a:bodyPr>
          <a:lstStyle/>
          <a:p>
            <a:r>
              <a:rPr lang="en-US" sz="3600" dirty="0"/>
              <a:t>Servants of the Priesthood - Shepherds</a:t>
            </a:r>
          </a:p>
          <a:p>
            <a:r>
              <a:rPr lang="en-US" sz="3600" dirty="0"/>
              <a:t>Servants of Heaven - Angels</a:t>
            </a:r>
          </a:p>
          <a:p>
            <a:r>
              <a:rPr lang="en-US" sz="3600" dirty="0"/>
              <a:t>Servant of the Lord - Mary</a:t>
            </a:r>
          </a:p>
          <a:p>
            <a:r>
              <a:rPr lang="en-US" sz="3600" dirty="0"/>
              <a:t>Servant of the Lord - Joseph</a:t>
            </a:r>
            <a:r>
              <a:rPr lang="en-US" sz="3200" dirty="0"/>
              <a:t>	</a:t>
            </a:r>
          </a:p>
        </p:txBody>
      </p:sp>
    </p:spTree>
    <p:extLst>
      <p:ext uri="{BB962C8B-B14F-4D97-AF65-F5344CB8AC3E}">
        <p14:creationId xmlns:p14="http://schemas.microsoft.com/office/powerpoint/2010/main" val="4043386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305596"/>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443960"/>
            <a:ext cx="7193917" cy="6247864"/>
          </a:xfrm>
          <a:prstGeom prst="rect">
            <a:avLst/>
          </a:prstGeom>
          <a:noFill/>
        </p:spPr>
        <p:txBody>
          <a:bodyPr wrap="square" rtlCol="0">
            <a:spAutoFit/>
          </a:bodyPr>
          <a:lstStyle/>
          <a:p>
            <a:r>
              <a:rPr lang="en-US" sz="3600" dirty="0"/>
              <a:t>On the third day a wedding took place at Cana in Galilee. Jesus’ mother was there, </a:t>
            </a:r>
            <a:r>
              <a:rPr lang="en-US" sz="3600" b="1" baseline="30000" dirty="0"/>
              <a:t>2 </a:t>
            </a:r>
            <a:r>
              <a:rPr lang="en-US" sz="3600" dirty="0"/>
              <a:t>and Jesus and his disciples had also been invited to the wedding. </a:t>
            </a:r>
            <a:r>
              <a:rPr lang="en-US" sz="3600" b="1" baseline="30000" dirty="0"/>
              <a:t>3 </a:t>
            </a:r>
            <a:r>
              <a:rPr lang="en-US" sz="3600" dirty="0"/>
              <a:t>When the wine was gone, Jesus’ mother said to him, “They have no more wine.”</a:t>
            </a:r>
          </a:p>
          <a:p>
            <a:r>
              <a:rPr lang="en-US" sz="3600" b="1" baseline="30000" dirty="0"/>
              <a:t>4 </a:t>
            </a:r>
            <a:r>
              <a:rPr lang="en-US" sz="3600" dirty="0"/>
              <a:t>“Woman,</a:t>
            </a:r>
            <a:r>
              <a:rPr lang="en-US" sz="3600" baseline="30000" dirty="0"/>
              <a:t>[</a:t>
            </a:r>
            <a:r>
              <a:rPr lang="en-US" sz="3600" baseline="30000" dirty="0">
                <a:hlinkClick r:id="rId3" tooltip="See footnote a"/>
              </a:rPr>
              <a:t>a</a:t>
            </a:r>
            <a:r>
              <a:rPr lang="en-US" sz="3600" baseline="30000" dirty="0"/>
              <a:t>]</a:t>
            </a:r>
            <a:r>
              <a:rPr lang="en-US" sz="3600" dirty="0"/>
              <a:t> why do you involve me?” Jesus replied. “My hour has not yet come.” </a:t>
            </a:r>
          </a:p>
          <a:p>
            <a:r>
              <a:rPr lang="en-US" sz="4000" dirty="0"/>
              <a:t>					</a:t>
            </a:r>
            <a:r>
              <a:rPr lang="en-US" sz="4000" b="1" dirty="0"/>
              <a:t>John 2:1-11</a:t>
            </a:r>
          </a:p>
        </p:txBody>
      </p:sp>
    </p:spTree>
    <p:extLst>
      <p:ext uri="{BB962C8B-B14F-4D97-AF65-F5344CB8AC3E}">
        <p14:creationId xmlns:p14="http://schemas.microsoft.com/office/powerpoint/2010/main" val="176645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305596"/>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443960"/>
            <a:ext cx="7193917" cy="5909310"/>
          </a:xfrm>
          <a:prstGeom prst="rect">
            <a:avLst/>
          </a:prstGeom>
          <a:noFill/>
        </p:spPr>
        <p:txBody>
          <a:bodyPr wrap="square" rtlCol="0">
            <a:spAutoFit/>
          </a:bodyPr>
          <a:lstStyle/>
          <a:p>
            <a:r>
              <a:rPr lang="en-US" sz="3600" b="1" baseline="30000" dirty="0"/>
              <a:t>5 </a:t>
            </a:r>
            <a:r>
              <a:rPr lang="en-US" sz="3600" dirty="0"/>
              <a:t>His mother said to the servants, “Do whatever he tells you.”</a:t>
            </a:r>
          </a:p>
          <a:p>
            <a:r>
              <a:rPr lang="en-US" sz="3600" b="1" baseline="30000" dirty="0"/>
              <a:t>6 </a:t>
            </a:r>
            <a:r>
              <a:rPr lang="en-US" sz="3600" dirty="0"/>
              <a:t>Nearby stood six stone water jars, the kind used by the Jews for ceremonial washing, each holding from twenty to thirty gallons.</a:t>
            </a:r>
            <a:r>
              <a:rPr lang="en-US" sz="3600" baseline="30000" dirty="0"/>
              <a:t> </a:t>
            </a:r>
          </a:p>
          <a:p>
            <a:r>
              <a:rPr lang="en-US" sz="3600" b="1" baseline="30000" dirty="0"/>
              <a:t>7 </a:t>
            </a:r>
            <a:r>
              <a:rPr lang="en-US" sz="3600" dirty="0"/>
              <a:t>Jesus said to the servants, “</a:t>
            </a:r>
            <a:r>
              <a:rPr lang="en-US" sz="3600" u="sng" dirty="0"/>
              <a:t>Fill</a:t>
            </a:r>
            <a:r>
              <a:rPr lang="en-US" sz="3600" dirty="0"/>
              <a:t> the jars with water”; so they </a:t>
            </a:r>
            <a:r>
              <a:rPr lang="en-US" sz="3600" u="sng" dirty="0"/>
              <a:t>filled them to the brim</a:t>
            </a:r>
            <a:r>
              <a:rPr lang="en-US" sz="3600" dirty="0"/>
              <a:t>. </a:t>
            </a:r>
          </a:p>
          <a:p>
            <a:endParaRPr lang="en-US" dirty="0"/>
          </a:p>
          <a:p>
            <a:r>
              <a:rPr lang="en-US" sz="3600" dirty="0"/>
              <a:t>					</a:t>
            </a:r>
            <a:r>
              <a:rPr lang="en-US" sz="3600" b="1" dirty="0"/>
              <a:t>John 2:1-11</a:t>
            </a:r>
          </a:p>
        </p:txBody>
      </p:sp>
    </p:spTree>
    <p:extLst>
      <p:ext uri="{BB962C8B-B14F-4D97-AF65-F5344CB8AC3E}">
        <p14:creationId xmlns:p14="http://schemas.microsoft.com/office/powerpoint/2010/main" val="2868100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305596"/>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443960"/>
            <a:ext cx="7193917" cy="5909310"/>
          </a:xfrm>
          <a:prstGeom prst="rect">
            <a:avLst/>
          </a:prstGeom>
          <a:noFill/>
        </p:spPr>
        <p:txBody>
          <a:bodyPr wrap="square" rtlCol="0">
            <a:spAutoFit/>
          </a:bodyPr>
          <a:lstStyle/>
          <a:p>
            <a:r>
              <a:rPr lang="en-US" sz="3600" b="1" baseline="30000" dirty="0"/>
              <a:t>8 </a:t>
            </a:r>
            <a:r>
              <a:rPr lang="en-US" sz="3600" dirty="0"/>
              <a:t>Then he told them, “Now draw some out and take it to the master of the banquet.”</a:t>
            </a:r>
          </a:p>
          <a:p>
            <a:r>
              <a:rPr lang="en-US" sz="3600" dirty="0"/>
              <a:t>They did so, </a:t>
            </a:r>
            <a:r>
              <a:rPr lang="en-US" sz="3600" b="1" baseline="30000" dirty="0"/>
              <a:t>9 </a:t>
            </a:r>
            <a:r>
              <a:rPr lang="en-US" sz="3600" dirty="0"/>
              <a:t>and the master of the banquet tasted the water that had been turned into wine. He did not realize where it had come from, though the servants who had drawn the water knew. </a:t>
            </a:r>
          </a:p>
          <a:p>
            <a:endParaRPr lang="en-US" dirty="0"/>
          </a:p>
          <a:p>
            <a:r>
              <a:rPr lang="en-US" sz="3200" dirty="0"/>
              <a:t>				</a:t>
            </a:r>
            <a:r>
              <a:rPr lang="en-US" sz="3200" b="1" dirty="0"/>
              <a:t>	</a:t>
            </a:r>
            <a:r>
              <a:rPr lang="en-US" sz="3600" b="1" dirty="0"/>
              <a:t>John 2:1-11</a:t>
            </a:r>
            <a:endParaRPr lang="en-US" sz="3200" b="1" dirty="0"/>
          </a:p>
        </p:txBody>
      </p:sp>
    </p:spTree>
    <p:extLst>
      <p:ext uri="{BB962C8B-B14F-4D97-AF65-F5344CB8AC3E}">
        <p14:creationId xmlns:p14="http://schemas.microsoft.com/office/powerpoint/2010/main" val="468305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305596"/>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443960"/>
            <a:ext cx="7193917" cy="6063198"/>
          </a:xfrm>
          <a:prstGeom prst="rect">
            <a:avLst/>
          </a:prstGeom>
          <a:noFill/>
        </p:spPr>
        <p:txBody>
          <a:bodyPr wrap="square" rtlCol="0">
            <a:spAutoFit/>
          </a:bodyPr>
          <a:lstStyle/>
          <a:p>
            <a:r>
              <a:rPr lang="en-US" sz="3200" dirty="0"/>
              <a:t>Then he called the bridegroom aside </a:t>
            </a:r>
            <a:r>
              <a:rPr lang="en-US" sz="3200" b="1" baseline="30000" dirty="0"/>
              <a:t>10 </a:t>
            </a:r>
            <a:r>
              <a:rPr lang="en-US" sz="3200" dirty="0"/>
              <a:t>and said, “Everyone brings out the choice wine first and then the cheaper wine after the guests have had too much to drink; but you have saved the best till now.”</a:t>
            </a:r>
          </a:p>
          <a:p>
            <a:r>
              <a:rPr lang="en-US" sz="3200" b="1" baseline="30000" dirty="0"/>
              <a:t>11 </a:t>
            </a:r>
            <a:r>
              <a:rPr lang="en-US" sz="3200" dirty="0"/>
              <a:t>What Jesus did here in Cana of Galilee was the first of the signs through which he revealed his glory; and his disciples believed in him.  </a:t>
            </a:r>
          </a:p>
          <a:p>
            <a:endParaRPr lang="en-US" sz="3200" dirty="0"/>
          </a:p>
          <a:p>
            <a:r>
              <a:rPr lang="en-US" sz="3600" b="1" dirty="0"/>
              <a:t>					John 2:1-11</a:t>
            </a:r>
          </a:p>
        </p:txBody>
      </p:sp>
    </p:spTree>
    <p:extLst>
      <p:ext uri="{BB962C8B-B14F-4D97-AF65-F5344CB8AC3E}">
        <p14:creationId xmlns:p14="http://schemas.microsoft.com/office/powerpoint/2010/main" val="42265699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1228790"/>
            <a:ext cx="7743883" cy="4401205"/>
          </a:xfrm>
          <a:prstGeom prst="rect">
            <a:avLst/>
          </a:prstGeom>
          <a:noFill/>
        </p:spPr>
        <p:txBody>
          <a:bodyPr wrap="square" rtlCol="0">
            <a:spAutoFit/>
          </a:bodyPr>
          <a:lstStyle/>
          <a:p>
            <a:r>
              <a:rPr lang="en-US" sz="4000" b="1" dirty="0"/>
              <a:t>Crowd</a:t>
            </a:r>
          </a:p>
          <a:p>
            <a:r>
              <a:rPr lang="en-US" sz="4000" b="1" dirty="0"/>
              <a:t>Guests of Honor</a:t>
            </a:r>
          </a:p>
          <a:p>
            <a:r>
              <a:rPr lang="en-US" sz="4000" b="1" dirty="0"/>
              <a:t>Servant of the Family - Mary</a:t>
            </a:r>
          </a:p>
          <a:p>
            <a:r>
              <a:rPr lang="en-US" sz="4000" b="1" dirty="0"/>
              <a:t>The Lord - Jesus</a:t>
            </a:r>
          </a:p>
          <a:p>
            <a:r>
              <a:rPr lang="en-US" sz="4000" b="1" dirty="0"/>
              <a:t>Servants of the Feast</a:t>
            </a:r>
          </a:p>
          <a:p>
            <a:r>
              <a:rPr lang="en-US" sz="4000" b="1" dirty="0"/>
              <a:t>Master of the Banquet</a:t>
            </a:r>
          </a:p>
          <a:p>
            <a:r>
              <a:rPr lang="en-US" sz="4000" b="1" dirty="0"/>
              <a:t>Disciples – servants of Jesus</a:t>
            </a:r>
            <a:r>
              <a:rPr lang="en-US" sz="3200" dirty="0"/>
              <a:t>	</a:t>
            </a:r>
          </a:p>
        </p:txBody>
      </p:sp>
    </p:spTree>
    <p:extLst>
      <p:ext uri="{BB962C8B-B14F-4D97-AF65-F5344CB8AC3E}">
        <p14:creationId xmlns:p14="http://schemas.microsoft.com/office/powerpoint/2010/main" val="41049998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705570"/>
            <a:ext cx="7743883" cy="5016758"/>
          </a:xfrm>
          <a:prstGeom prst="rect">
            <a:avLst/>
          </a:prstGeom>
          <a:noFill/>
        </p:spPr>
        <p:txBody>
          <a:bodyPr wrap="square" rtlCol="0">
            <a:spAutoFit/>
          </a:bodyPr>
          <a:lstStyle/>
          <a:p>
            <a:r>
              <a:rPr lang="en-US" sz="4000" b="1" dirty="0"/>
              <a:t>It is not about ability it is about availability</a:t>
            </a:r>
          </a:p>
          <a:p>
            <a:endParaRPr lang="en-US" sz="4000" b="1" dirty="0"/>
          </a:p>
          <a:p>
            <a:r>
              <a:rPr lang="en-US" sz="4000" b="1" dirty="0"/>
              <a:t>It is not about position but proximity</a:t>
            </a:r>
          </a:p>
          <a:p>
            <a:endParaRPr lang="en-US" sz="4000" b="1" dirty="0"/>
          </a:p>
          <a:p>
            <a:r>
              <a:rPr lang="en-US" sz="4000" b="1" dirty="0"/>
              <a:t>It is not about ovations but about obedience</a:t>
            </a:r>
            <a:r>
              <a:rPr lang="en-US" sz="3200" dirty="0"/>
              <a:t>	</a:t>
            </a:r>
          </a:p>
        </p:txBody>
      </p:sp>
    </p:spTree>
    <p:extLst>
      <p:ext uri="{BB962C8B-B14F-4D97-AF65-F5344CB8AC3E}">
        <p14:creationId xmlns:p14="http://schemas.microsoft.com/office/powerpoint/2010/main" val="3187918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705570"/>
            <a:ext cx="7743883" cy="5170646"/>
          </a:xfrm>
          <a:prstGeom prst="rect">
            <a:avLst/>
          </a:prstGeom>
          <a:noFill/>
        </p:spPr>
        <p:txBody>
          <a:bodyPr wrap="square" rtlCol="0">
            <a:spAutoFit/>
          </a:bodyPr>
          <a:lstStyle/>
          <a:p>
            <a:r>
              <a:rPr lang="en-US" sz="6600" b="1" dirty="0"/>
              <a:t>HUMILITY puts us in the right posture in the right place to handle the provision of Heaven.</a:t>
            </a:r>
            <a:r>
              <a:rPr lang="en-US" sz="5400" dirty="0"/>
              <a:t>	</a:t>
            </a:r>
          </a:p>
        </p:txBody>
      </p:sp>
    </p:spTree>
    <p:extLst>
      <p:ext uri="{BB962C8B-B14F-4D97-AF65-F5344CB8AC3E}">
        <p14:creationId xmlns:p14="http://schemas.microsoft.com/office/powerpoint/2010/main" val="4241975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36074" y="117693"/>
            <a:ext cx="6650727" cy="6201698"/>
          </a:xfrm>
          <a:prstGeom prst="rect">
            <a:avLst/>
          </a:prstGeom>
          <a:noFill/>
        </p:spPr>
        <p:txBody>
          <a:bodyPr wrap="square" rtlCol="0">
            <a:spAutoFit/>
          </a:bodyPr>
          <a:lstStyle/>
          <a:p>
            <a:r>
              <a:rPr lang="en-US" sz="19900" dirty="0">
                <a:solidFill>
                  <a:srgbClr val="000000"/>
                </a:solidFill>
              </a:rPr>
              <a:t>PRIDE</a:t>
            </a:r>
          </a:p>
          <a:p>
            <a:r>
              <a:rPr lang="en-US" sz="6600" dirty="0">
                <a:solidFill>
                  <a:srgbClr val="000000"/>
                </a:solidFill>
              </a:rPr>
              <a:t>Infected the heavenly creation and caused a fall”</a:t>
            </a:r>
            <a:r>
              <a:rPr lang="en-US" sz="3200" dirty="0"/>
              <a:t>	</a:t>
            </a:r>
          </a:p>
        </p:txBody>
      </p:sp>
    </p:spTree>
    <p:extLst>
      <p:ext uri="{BB962C8B-B14F-4D97-AF65-F5344CB8AC3E}">
        <p14:creationId xmlns:p14="http://schemas.microsoft.com/office/powerpoint/2010/main" val="226612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36074" y="117693"/>
            <a:ext cx="6650727" cy="6201698"/>
          </a:xfrm>
          <a:prstGeom prst="rect">
            <a:avLst/>
          </a:prstGeom>
          <a:noFill/>
        </p:spPr>
        <p:txBody>
          <a:bodyPr wrap="square" rtlCol="0">
            <a:spAutoFit/>
          </a:bodyPr>
          <a:lstStyle/>
          <a:p>
            <a:r>
              <a:rPr lang="en-US" sz="19900" dirty="0">
                <a:solidFill>
                  <a:srgbClr val="000000"/>
                </a:solidFill>
              </a:rPr>
              <a:t>PRIDE</a:t>
            </a:r>
          </a:p>
          <a:p>
            <a:r>
              <a:rPr lang="en-US" sz="6600" dirty="0">
                <a:solidFill>
                  <a:srgbClr val="000000"/>
                </a:solidFill>
              </a:rPr>
              <a:t>Infected the earthly creation and caused a fall”</a:t>
            </a:r>
            <a:r>
              <a:rPr lang="en-US" sz="3200" dirty="0"/>
              <a:t>	</a:t>
            </a:r>
          </a:p>
        </p:txBody>
      </p:sp>
    </p:spTree>
    <p:extLst>
      <p:ext uri="{BB962C8B-B14F-4D97-AF65-F5344CB8AC3E}">
        <p14:creationId xmlns:p14="http://schemas.microsoft.com/office/powerpoint/2010/main" val="2913755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93839" y="477258"/>
            <a:ext cx="6612834" cy="1862048"/>
          </a:xfrm>
          <a:prstGeom prst="rect">
            <a:avLst/>
          </a:prstGeom>
          <a:noFill/>
        </p:spPr>
        <p:txBody>
          <a:bodyPr wrap="square" rtlCol="0">
            <a:spAutoFit/>
          </a:bodyPr>
          <a:lstStyle/>
          <a:p>
            <a:pPr algn="ctr"/>
            <a:r>
              <a:rPr lang="en-US" sz="11500" dirty="0">
                <a:solidFill>
                  <a:srgbClr val="000000"/>
                </a:solidFill>
              </a:rPr>
              <a:t>HUMILITY</a:t>
            </a:r>
            <a:endParaRPr lang="en-US" sz="3200" dirty="0"/>
          </a:p>
        </p:txBody>
      </p:sp>
      <p:sp>
        <p:nvSpPr>
          <p:cNvPr id="2" name="TextBox 1">
            <a:extLst>
              <a:ext uri="{FF2B5EF4-FFF2-40B4-BE49-F238E27FC236}">
                <a16:creationId xmlns:a16="http://schemas.microsoft.com/office/drawing/2014/main" id="{DB692815-66C3-458B-8007-D1E2412BE861}"/>
              </a:ext>
            </a:extLst>
          </p:cNvPr>
          <p:cNvSpPr txBox="1"/>
          <p:nvPr/>
        </p:nvSpPr>
        <p:spPr>
          <a:xfrm>
            <a:off x="4965598" y="2642382"/>
            <a:ext cx="6714059" cy="3416320"/>
          </a:xfrm>
          <a:prstGeom prst="rect">
            <a:avLst/>
          </a:prstGeom>
          <a:noFill/>
        </p:spPr>
        <p:txBody>
          <a:bodyPr wrap="square" rtlCol="0">
            <a:spAutoFit/>
          </a:bodyPr>
          <a:lstStyle/>
          <a:p>
            <a:pPr algn="ctr"/>
            <a:r>
              <a:rPr lang="en-US" sz="5400" dirty="0"/>
              <a:t>Jesus is the Light of the World and he blazes with humility – </a:t>
            </a:r>
          </a:p>
          <a:p>
            <a:pPr algn="ctr"/>
            <a:r>
              <a:rPr lang="en-US" sz="5400" dirty="0"/>
              <a:t>What a contrast!</a:t>
            </a:r>
          </a:p>
        </p:txBody>
      </p:sp>
    </p:spTree>
    <p:extLst>
      <p:ext uri="{BB962C8B-B14F-4D97-AF65-F5344CB8AC3E}">
        <p14:creationId xmlns:p14="http://schemas.microsoft.com/office/powerpoint/2010/main" val="4009548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2123658"/>
            </a:xfrm>
            <a:prstGeom prst="rect">
              <a:avLst/>
            </a:prstGeom>
            <a:grpFill/>
          </p:spPr>
          <p:txBody>
            <a:bodyPr wrap="square" rtlCol="0">
              <a:spAutoFit/>
            </a:bodyPr>
            <a:lstStyle/>
            <a:p>
              <a:pPr algn="ctr"/>
              <a:r>
                <a:rPr lang="en-US" sz="4400" dirty="0">
                  <a:solidFill>
                    <a:srgbClr val="FF9933"/>
                  </a:solidFill>
                </a:rPr>
                <a:t>A LESSON FROM DARKNESS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73968" y="2139039"/>
            <a:ext cx="6612834" cy="3785652"/>
          </a:xfrm>
          <a:prstGeom prst="rect">
            <a:avLst/>
          </a:prstGeom>
          <a:noFill/>
        </p:spPr>
        <p:txBody>
          <a:bodyPr wrap="square" rtlCol="0">
            <a:spAutoFit/>
          </a:bodyPr>
          <a:lstStyle/>
          <a:p>
            <a:pPr marL="1371600" indent="-1371600">
              <a:buAutoNum type="arabicPeriod"/>
            </a:pPr>
            <a:r>
              <a:rPr lang="en-US" sz="8000" dirty="0">
                <a:solidFill>
                  <a:srgbClr val="000000"/>
                </a:solidFill>
              </a:rPr>
              <a:t>Provision</a:t>
            </a:r>
          </a:p>
          <a:p>
            <a:pPr marL="1371600" indent="-1371600">
              <a:buAutoNum type="arabicPeriod"/>
            </a:pPr>
            <a:r>
              <a:rPr lang="en-US" sz="8000" dirty="0">
                <a:solidFill>
                  <a:srgbClr val="000000"/>
                </a:solidFill>
              </a:rPr>
              <a:t>Power</a:t>
            </a:r>
          </a:p>
          <a:p>
            <a:pPr marL="1371600" indent="-1371600">
              <a:buAutoNum type="arabicPeriod"/>
            </a:pPr>
            <a:r>
              <a:rPr lang="en-US" sz="8000" dirty="0">
                <a:solidFill>
                  <a:srgbClr val="000000"/>
                </a:solidFill>
              </a:rPr>
              <a:t>Prestige  </a:t>
            </a:r>
            <a:endParaRPr lang="en-US" sz="3200" dirty="0"/>
          </a:p>
        </p:txBody>
      </p:sp>
      <p:sp>
        <p:nvSpPr>
          <p:cNvPr id="2" name="TextBox 1">
            <a:extLst>
              <a:ext uri="{FF2B5EF4-FFF2-40B4-BE49-F238E27FC236}">
                <a16:creationId xmlns:a16="http://schemas.microsoft.com/office/drawing/2014/main" id="{AC19D1DB-6784-4208-8EE3-148038198294}"/>
              </a:ext>
            </a:extLst>
          </p:cNvPr>
          <p:cNvSpPr txBox="1"/>
          <p:nvPr/>
        </p:nvSpPr>
        <p:spPr>
          <a:xfrm>
            <a:off x="4700916" y="348343"/>
            <a:ext cx="7164513" cy="1107996"/>
          </a:xfrm>
          <a:prstGeom prst="rect">
            <a:avLst/>
          </a:prstGeom>
          <a:noFill/>
        </p:spPr>
        <p:txBody>
          <a:bodyPr wrap="square" rtlCol="0">
            <a:spAutoFit/>
          </a:bodyPr>
          <a:lstStyle/>
          <a:p>
            <a:pPr algn="ctr"/>
            <a:r>
              <a:rPr lang="en-US" sz="6600" b="1" dirty="0"/>
              <a:t>LIFE IS MORE THAN:</a:t>
            </a:r>
          </a:p>
        </p:txBody>
      </p:sp>
    </p:spTree>
    <p:extLst>
      <p:ext uri="{BB962C8B-B14F-4D97-AF65-F5344CB8AC3E}">
        <p14:creationId xmlns:p14="http://schemas.microsoft.com/office/powerpoint/2010/main" val="1321748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397896"/>
              <a:ext cx="3574480" cy="2769989"/>
            </a:xfrm>
            <a:prstGeom prst="rect">
              <a:avLst/>
            </a:prstGeom>
            <a:grpFill/>
          </p:spPr>
          <p:txBody>
            <a:bodyPr wrap="square" rtlCol="0">
              <a:spAutoFit/>
            </a:bodyPr>
            <a:lstStyle/>
            <a:p>
              <a:pPr algn="ctr"/>
              <a:r>
                <a:rPr lang="en-US" sz="4400" dirty="0">
                  <a:solidFill>
                    <a:srgbClr val="FF9933"/>
                  </a:solidFill>
                </a:rPr>
                <a:t>THE INCREDIBLE POWER OF </a:t>
              </a:r>
              <a:r>
                <a:rPr lang="en-US" sz="4200" dirty="0">
                  <a:solidFill>
                    <a:srgbClr val="FF9933"/>
                  </a:solidFill>
                </a:rPr>
                <a:t>SERVANTHOOD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1673745"/>
            <a:ext cx="7175045" cy="2862322"/>
          </a:xfrm>
          <a:prstGeom prst="rect">
            <a:avLst/>
          </a:prstGeom>
          <a:noFill/>
        </p:spPr>
        <p:txBody>
          <a:bodyPr wrap="square" rtlCol="0">
            <a:spAutoFit/>
          </a:bodyPr>
          <a:lstStyle/>
          <a:p>
            <a:r>
              <a:rPr lang="en-US" sz="6000" b="1" dirty="0"/>
              <a:t>They are everywhere</a:t>
            </a:r>
          </a:p>
          <a:p>
            <a:r>
              <a:rPr lang="en-US" sz="6000" b="1" dirty="0"/>
              <a:t>They are involved</a:t>
            </a:r>
          </a:p>
          <a:p>
            <a:r>
              <a:rPr lang="en-US" sz="6000" b="1" dirty="0"/>
              <a:t>The are in the know</a:t>
            </a:r>
          </a:p>
        </p:txBody>
      </p:sp>
    </p:spTree>
    <p:extLst>
      <p:ext uri="{BB962C8B-B14F-4D97-AF65-F5344CB8AC3E}">
        <p14:creationId xmlns:p14="http://schemas.microsoft.com/office/powerpoint/2010/main" val="1509803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600368"/>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951791"/>
            <a:ext cx="7175045" cy="4154984"/>
          </a:xfrm>
          <a:prstGeom prst="rect">
            <a:avLst/>
          </a:prstGeom>
          <a:noFill/>
        </p:spPr>
        <p:txBody>
          <a:bodyPr wrap="square" rtlCol="0">
            <a:spAutoFit/>
          </a:bodyPr>
          <a:lstStyle/>
          <a:p>
            <a:pPr algn="ctr"/>
            <a:r>
              <a:rPr lang="en-US" sz="6600" b="1" dirty="0"/>
              <a:t>We should learn from servants since we are surrounded by them.</a:t>
            </a:r>
          </a:p>
        </p:txBody>
      </p:sp>
    </p:spTree>
    <p:extLst>
      <p:ext uri="{BB962C8B-B14F-4D97-AF65-F5344CB8AC3E}">
        <p14:creationId xmlns:p14="http://schemas.microsoft.com/office/powerpoint/2010/main" val="2813648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600368"/>
              <a:ext cx="3485321" cy="2739211"/>
            </a:xfrm>
            <a:prstGeom prst="rect">
              <a:avLst/>
            </a:prstGeom>
            <a:grpFill/>
          </p:spPr>
          <p:txBody>
            <a:bodyPr wrap="square" rtlCol="0">
              <a:spAutoFit/>
            </a:bodyPr>
            <a:lstStyle/>
            <a:p>
              <a:pPr algn="ctr"/>
              <a:r>
                <a:rPr lang="en-US" sz="4400" dirty="0">
                  <a:solidFill>
                    <a:srgbClr val="FF9933"/>
                  </a:solidFill>
                </a:rPr>
                <a:t>THE INCREDIBLE POWER OF </a:t>
              </a:r>
              <a:r>
                <a:rPr lang="en-US" sz="4000" dirty="0">
                  <a:solidFill>
                    <a:srgbClr val="FF9933"/>
                  </a:solidFill>
                </a:rPr>
                <a:t>SERVANTHOOD</a:t>
              </a:r>
              <a:endParaRPr lang="en-US" sz="44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1206966"/>
            <a:ext cx="7175045" cy="3139321"/>
          </a:xfrm>
          <a:prstGeom prst="rect">
            <a:avLst/>
          </a:prstGeom>
          <a:noFill/>
        </p:spPr>
        <p:txBody>
          <a:bodyPr wrap="square" rtlCol="0">
            <a:spAutoFit/>
          </a:bodyPr>
          <a:lstStyle/>
          <a:p>
            <a:pPr algn="ctr"/>
            <a:r>
              <a:rPr lang="en-US" sz="6600" b="1" dirty="0"/>
              <a:t>THREE POWERFUL STORIES ABOUT SERVANTS</a:t>
            </a:r>
          </a:p>
        </p:txBody>
      </p:sp>
    </p:spTree>
    <p:extLst>
      <p:ext uri="{BB962C8B-B14F-4D97-AF65-F5344CB8AC3E}">
        <p14:creationId xmlns:p14="http://schemas.microsoft.com/office/powerpoint/2010/main" val="3333899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TotalTime>
  <Words>550</Words>
  <Application>Microsoft Office PowerPoint</Application>
  <PresentationFormat>Widescreen</PresentationFormat>
  <Paragraphs>142</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The Seven-Fold Spirit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Seven-Fold Spirit of God</dc:title>
  <dc:creator>Douglas Martin</dc:creator>
  <cp:lastModifiedBy>Douglas Martin</cp:lastModifiedBy>
  <cp:revision>22</cp:revision>
  <cp:lastPrinted>2019-03-09T13:46:03Z</cp:lastPrinted>
  <dcterms:created xsi:type="dcterms:W3CDTF">2019-02-03T14:01:23Z</dcterms:created>
  <dcterms:modified xsi:type="dcterms:W3CDTF">2019-03-09T13:46:35Z</dcterms:modified>
</cp:coreProperties>
</file>