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3" r:id="rId7"/>
    <p:sldId id="285" r:id="rId8"/>
    <p:sldId id="284" r:id="rId9"/>
    <p:sldId id="283" r:id="rId10"/>
    <p:sldId id="274" r:id="rId11"/>
    <p:sldId id="275" r:id="rId12"/>
    <p:sldId id="276" r:id="rId13"/>
    <p:sldId id="278" r:id="rId14"/>
    <p:sldId id="281" r:id="rId15"/>
    <p:sldId id="277" r:id="rId16"/>
    <p:sldId id="279" r:id="rId17"/>
    <p:sldId id="280" r:id="rId18"/>
    <p:sldId id="282" r:id="rId19"/>
    <p:sldId id="264" r:id="rId20"/>
    <p:sldId id="286" r:id="rId21"/>
    <p:sldId id="265" r:id="rId22"/>
    <p:sldId id="287" r:id="rId23"/>
    <p:sldId id="288" r:id="rId24"/>
    <p:sldId id="289" r:id="rId25"/>
    <p:sldId id="292" r:id="rId26"/>
    <p:sldId id="290" r:id="rId27"/>
    <p:sldId id="291" r:id="rId28"/>
    <p:sldId id="293" r:id="rId29"/>
    <p:sldId id="266" r:id="rId30"/>
    <p:sldId id="295" r:id="rId31"/>
    <p:sldId id="296" r:id="rId32"/>
    <p:sldId id="297" r:id="rId33"/>
    <p:sldId id="298" r:id="rId34"/>
    <p:sldId id="294" r:id="rId35"/>
    <p:sldId id="302" r:id="rId36"/>
    <p:sldId id="299" r:id="rId37"/>
    <p:sldId id="300" r:id="rId38"/>
    <p:sldId id="301" r:id="rId39"/>
    <p:sldId id="273" r:id="rId4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44" d="100"/>
          <a:sy n="44" d="100"/>
        </p:scale>
        <p:origin x="6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3/3/2019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3/3/2019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gateway.com/passage/?search=Isaiah+14&amp;version=NIV#fen-NIV-17942b"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gateway.com/passage/?search=Isaiah+14&amp;version=NIV#fen-NIV-17942b"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gateway.com/passage/?search=Ezekiel+28&amp;version=NIV#fen-NIV-21171b"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biblegateway.com/passage/?search=Ezekiel+28&amp;version=NIV#fen-NIV-21171c"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Revelation+4&amp;version=NIV#fen-NIV-30774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Revelation+5&amp;version=NIV#fen-NIV-30786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88"/>
            <a:ext cx="12192000" cy="6838812"/>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198782" y="195537"/>
            <a:ext cx="9144000" cy="3047932"/>
          </a:xfrm>
        </p:spPr>
        <p:txBody>
          <a:bodyPr>
            <a:normAutofit fontScale="90000"/>
          </a:bodyPr>
          <a:lstStyle/>
          <a:p>
            <a:pPr algn="l"/>
            <a:r>
              <a:rPr lang="en-US" sz="11500" b="1" dirty="0">
                <a:solidFill>
                  <a:srgbClr val="FF9933"/>
                </a:solidFill>
                <a:effectLst>
                  <a:outerShdw blurRad="38100" dist="38100" dir="2700000" algn="tl">
                    <a:srgbClr val="000000">
                      <a:alpha val="43137"/>
                    </a:srgbClr>
                  </a:outerShdw>
                </a:effectLst>
              </a:rPr>
              <a:t>The Seven-Fold</a:t>
            </a:r>
            <a:br>
              <a:rPr lang="en-US" sz="11500" b="1" dirty="0">
                <a:solidFill>
                  <a:srgbClr val="FF9933"/>
                </a:solidFill>
                <a:effectLst>
                  <a:outerShdw blurRad="38100" dist="38100" dir="2700000" algn="tl">
                    <a:srgbClr val="000000">
                      <a:alpha val="43137"/>
                    </a:srgbClr>
                  </a:outerShdw>
                </a:effectLst>
              </a:rPr>
            </a:br>
            <a:r>
              <a:rPr lang="en-US" sz="115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494085"/>
          </a:xfrm>
          <a:prstGeom prst="rect">
            <a:avLst/>
          </a:prstGeom>
          <a:noFill/>
        </p:spPr>
        <p:txBody>
          <a:bodyPr wrap="square" rtlCol="0">
            <a:spAutoFit/>
          </a:bodyPr>
          <a:lstStyle/>
          <a:p>
            <a:r>
              <a:rPr lang="en-US" sz="3600" dirty="0"/>
              <a:t>“</a:t>
            </a:r>
            <a:r>
              <a:rPr lang="en-US" sz="3600" u="sng" dirty="0"/>
              <a:t>I will</a:t>
            </a:r>
            <a:r>
              <a:rPr lang="en-US" sz="3600" dirty="0"/>
              <a:t> ascend to the heavens;</a:t>
            </a:r>
            <a:br>
              <a:rPr lang="en-US" sz="6600" dirty="0"/>
            </a:br>
            <a:r>
              <a:rPr lang="en-US" sz="3600" u="sng" dirty="0"/>
              <a:t>I will</a:t>
            </a:r>
            <a:r>
              <a:rPr lang="en-US" sz="3600" dirty="0"/>
              <a:t> raise my throne</a:t>
            </a:r>
            <a:br>
              <a:rPr lang="en-US" sz="6600" dirty="0"/>
            </a:br>
            <a:r>
              <a:rPr lang="en-US" sz="3600" dirty="0"/>
              <a:t>    above the stars of God;</a:t>
            </a:r>
            <a:br>
              <a:rPr lang="en-US" sz="6600" dirty="0"/>
            </a:br>
            <a:r>
              <a:rPr lang="en-US" sz="3600" u="sng" dirty="0"/>
              <a:t>I will</a:t>
            </a:r>
            <a:r>
              <a:rPr lang="en-US" sz="3600" dirty="0"/>
              <a:t> sit enthroned on the mount of assembly,</a:t>
            </a:r>
            <a:br>
              <a:rPr lang="en-US" sz="6600" dirty="0"/>
            </a:br>
            <a:r>
              <a:rPr lang="en-US" sz="3600" dirty="0"/>
              <a:t>    on the utmost heights of Mount </a:t>
            </a:r>
            <a:r>
              <a:rPr lang="en-US" sz="3600" dirty="0" err="1"/>
              <a:t>Zaphon</a:t>
            </a:r>
            <a:r>
              <a:rPr lang="en-US" sz="3600" dirty="0"/>
              <a:t>.</a:t>
            </a:r>
            <a:r>
              <a:rPr lang="en-US" sz="3600" baseline="30000" dirty="0"/>
              <a:t>[</a:t>
            </a:r>
            <a:r>
              <a:rPr lang="en-US" sz="3600" baseline="30000" dirty="0">
                <a:hlinkClick r:id="rId3" tooltip="See footnote b"/>
              </a:rPr>
              <a:t>b</a:t>
            </a:r>
            <a:r>
              <a:rPr lang="en-US" sz="3600" baseline="30000" dirty="0"/>
              <a:t>]</a:t>
            </a:r>
            <a:br>
              <a:rPr lang="en-US" sz="6600" dirty="0"/>
            </a:br>
            <a:r>
              <a:rPr lang="en-US" sz="3600" u="sng" dirty="0"/>
              <a:t>I will</a:t>
            </a:r>
            <a:r>
              <a:rPr lang="en-US" sz="3600" dirty="0"/>
              <a:t> ascend above the tops of the clouds; </a:t>
            </a:r>
            <a:r>
              <a:rPr lang="en-US" sz="3600" u="sng" dirty="0"/>
              <a:t>I will</a:t>
            </a:r>
            <a:r>
              <a:rPr lang="en-US" sz="3600" dirty="0"/>
              <a:t> make myself like the Most High.”</a:t>
            </a:r>
          </a:p>
          <a:p>
            <a:pPr algn="r"/>
            <a:br>
              <a:rPr lang="en-US" sz="2800" dirty="0"/>
            </a:br>
            <a:r>
              <a:rPr lang="en-US" sz="2800" b="1" dirty="0"/>
              <a:t>Isaiah 12:12-15</a:t>
            </a:r>
          </a:p>
        </p:txBody>
      </p:sp>
    </p:spTree>
    <p:extLst>
      <p:ext uri="{BB962C8B-B14F-4D97-AF65-F5344CB8AC3E}">
        <p14:creationId xmlns:p14="http://schemas.microsoft.com/office/powerpoint/2010/main" val="1474403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370975"/>
          </a:xfrm>
          <a:prstGeom prst="rect">
            <a:avLst/>
          </a:prstGeom>
          <a:noFill/>
        </p:spPr>
        <p:txBody>
          <a:bodyPr wrap="square" rtlCol="0">
            <a:spAutoFit/>
          </a:bodyPr>
          <a:lstStyle/>
          <a:p>
            <a:r>
              <a:rPr lang="en-US" sz="3200" dirty="0"/>
              <a:t>    “I will ascend to the heavens;</a:t>
            </a:r>
            <a:br>
              <a:rPr lang="en-US" sz="6000" dirty="0"/>
            </a:br>
            <a:r>
              <a:rPr lang="en-US" sz="3200" dirty="0"/>
              <a:t>I will raise my throne</a:t>
            </a:r>
            <a:br>
              <a:rPr lang="en-US" sz="6000" dirty="0"/>
            </a:br>
            <a:r>
              <a:rPr lang="en-US" sz="3200" dirty="0"/>
              <a:t>    above the stars of God;</a:t>
            </a:r>
            <a:br>
              <a:rPr lang="en-US" sz="6000" dirty="0"/>
            </a:br>
            <a:r>
              <a:rPr lang="en-US" sz="3200" dirty="0"/>
              <a:t>I will sit enthroned on the mount of assembly,</a:t>
            </a:r>
            <a:br>
              <a:rPr lang="en-US" sz="6000" dirty="0"/>
            </a:br>
            <a:r>
              <a:rPr lang="en-US" sz="3200" dirty="0"/>
              <a:t>    on the utmost heights of Mount </a:t>
            </a:r>
            <a:r>
              <a:rPr lang="en-US" sz="3200" dirty="0" err="1"/>
              <a:t>Zaphon</a:t>
            </a:r>
            <a:r>
              <a:rPr lang="en-US" sz="3200" dirty="0"/>
              <a:t>.</a:t>
            </a:r>
            <a:r>
              <a:rPr lang="en-US" sz="3200" baseline="30000" dirty="0"/>
              <a:t>[</a:t>
            </a:r>
            <a:r>
              <a:rPr lang="en-US" sz="3200" baseline="30000" dirty="0">
                <a:hlinkClick r:id="rId3" tooltip="See footnote b"/>
              </a:rPr>
              <a:t>b</a:t>
            </a:r>
            <a:r>
              <a:rPr lang="en-US" sz="3200" baseline="30000" dirty="0"/>
              <a:t>]</a:t>
            </a:r>
            <a:br>
              <a:rPr lang="en-US" sz="6000" dirty="0"/>
            </a:br>
            <a:r>
              <a:rPr lang="en-US" sz="3200" dirty="0"/>
              <a:t>I will ascend above the tops of the clouds;</a:t>
            </a:r>
            <a:br>
              <a:rPr lang="en-US" sz="6000" dirty="0"/>
            </a:br>
            <a:r>
              <a:rPr lang="en-US" sz="3200" dirty="0"/>
              <a:t>    I will make myself like the Most High.”</a:t>
            </a:r>
            <a:br>
              <a:rPr lang="en-US" sz="6000" dirty="0"/>
            </a:br>
            <a:r>
              <a:rPr lang="en-US" sz="3200" dirty="0"/>
              <a:t>But you are brought down to the realm of the dead,</a:t>
            </a:r>
            <a:br>
              <a:rPr lang="en-US" sz="6000" dirty="0"/>
            </a:br>
            <a:r>
              <a:rPr lang="en-US" sz="3200" dirty="0"/>
              <a:t>    to the depths of the pit.</a:t>
            </a:r>
          </a:p>
          <a:p>
            <a:pPr algn="r"/>
            <a:r>
              <a:rPr lang="en-US" sz="2800" b="1" dirty="0"/>
              <a:t>Isaiah 12:12-15</a:t>
            </a:r>
          </a:p>
        </p:txBody>
      </p:sp>
    </p:spTree>
    <p:extLst>
      <p:ext uri="{BB962C8B-B14F-4D97-AF65-F5344CB8AC3E}">
        <p14:creationId xmlns:p14="http://schemas.microsoft.com/office/powerpoint/2010/main" val="382939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801862"/>
          </a:xfrm>
          <a:prstGeom prst="rect">
            <a:avLst/>
          </a:prstGeom>
          <a:noFill/>
        </p:spPr>
        <p:txBody>
          <a:bodyPr wrap="square" rtlCol="0">
            <a:spAutoFit/>
          </a:bodyPr>
          <a:lstStyle/>
          <a:p>
            <a:r>
              <a:rPr lang="en-US" sz="3200" dirty="0"/>
              <a:t>“‘You were the seal of perfection,</a:t>
            </a:r>
            <a:br>
              <a:rPr lang="en-US" sz="4800" dirty="0"/>
            </a:br>
            <a:r>
              <a:rPr lang="en-US" sz="3200" dirty="0"/>
              <a:t>    full of wisdom and perfect in beauty.</a:t>
            </a:r>
            <a:br>
              <a:rPr lang="en-US" sz="4800" dirty="0"/>
            </a:br>
            <a:r>
              <a:rPr lang="en-US" sz="3200" dirty="0"/>
              <a:t>You were in Eden,</a:t>
            </a:r>
            <a:br>
              <a:rPr lang="en-US" sz="4800" dirty="0"/>
            </a:br>
            <a:r>
              <a:rPr lang="en-US" sz="3200" dirty="0"/>
              <a:t>    the garden of God;</a:t>
            </a:r>
            <a:br>
              <a:rPr lang="en-US" sz="4800" dirty="0"/>
            </a:br>
            <a:r>
              <a:rPr lang="en-US" sz="3200" dirty="0"/>
              <a:t>every precious stone adorned you:</a:t>
            </a:r>
            <a:br>
              <a:rPr lang="en-US" sz="4800" dirty="0"/>
            </a:br>
            <a:r>
              <a:rPr lang="en-US" sz="3200" dirty="0"/>
              <a:t>    carnelian, chrysolite and emerald,</a:t>
            </a:r>
            <a:br>
              <a:rPr lang="en-US" sz="4800" dirty="0"/>
            </a:br>
            <a:r>
              <a:rPr lang="en-US" sz="3200" dirty="0"/>
              <a:t>    topaz, onyx and jasper,</a:t>
            </a:r>
            <a:br>
              <a:rPr lang="en-US" sz="4800" dirty="0"/>
            </a:br>
            <a:r>
              <a:rPr lang="en-US" sz="3200" dirty="0"/>
              <a:t>    lapis lazuli, turquoise and beryl.</a:t>
            </a:r>
            <a:r>
              <a:rPr lang="en-US" sz="3200" baseline="30000" dirty="0"/>
              <a:t>[</a:t>
            </a:r>
            <a:r>
              <a:rPr lang="en-US" sz="3200" baseline="30000" dirty="0">
                <a:hlinkClick r:id="rId3" tooltip="See footnote b"/>
              </a:rPr>
              <a:t>b</a:t>
            </a:r>
            <a:r>
              <a:rPr lang="en-US" sz="3200" baseline="30000" dirty="0"/>
              <a:t>]</a:t>
            </a:r>
            <a:br>
              <a:rPr lang="en-US" sz="4800" dirty="0"/>
            </a:br>
            <a:r>
              <a:rPr lang="en-US" sz="3200" dirty="0"/>
              <a:t>Your settings and mountings</a:t>
            </a:r>
            <a:r>
              <a:rPr lang="en-US" sz="3200" baseline="30000" dirty="0"/>
              <a:t>[</a:t>
            </a:r>
            <a:r>
              <a:rPr lang="en-US" sz="3200" baseline="30000" dirty="0">
                <a:hlinkClick r:id="rId4" tooltip="See footnote c"/>
              </a:rPr>
              <a:t>c</a:t>
            </a:r>
            <a:r>
              <a:rPr lang="en-US" sz="3200" baseline="30000" dirty="0"/>
              <a:t>]</a:t>
            </a:r>
            <a:r>
              <a:rPr lang="en-US" sz="3200" dirty="0"/>
              <a:t> were made of gold;</a:t>
            </a:r>
            <a:br>
              <a:rPr lang="en-US" sz="4800" dirty="0"/>
            </a:br>
            <a:r>
              <a:rPr lang="en-US" sz="3200" dirty="0"/>
              <a:t>    on the day you were created they were prepared.</a:t>
            </a:r>
          </a:p>
          <a:p>
            <a:pPr algn="r"/>
            <a:r>
              <a:rPr lang="en-US" sz="2400" b="1" dirty="0"/>
              <a:t>Ezekiel 28:12-19</a:t>
            </a:r>
            <a:br>
              <a:rPr lang="en-US" sz="3200" dirty="0"/>
            </a:br>
            <a:endParaRPr lang="en-US" sz="2800" b="1" dirty="0"/>
          </a:p>
        </p:txBody>
      </p:sp>
    </p:spTree>
    <p:extLst>
      <p:ext uri="{BB962C8B-B14F-4D97-AF65-F5344CB8AC3E}">
        <p14:creationId xmlns:p14="http://schemas.microsoft.com/office/powerpoint/2010/main" val="1963793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124754"/>
          </a:xfrm>
          <a:prstGeom prst="rect">
            <a:avLst/>
          </a:prstGeom>
          <a:noFill/>
        </p:spPr>
        <p:txBody>
          <a:bodyPr wrap="square" rtlCol="0">
            <a:spAutoFit/>
          </a:bodyPr>
          <a:lstStyle/>
          <a:p>
            <a:r>
              <a:rPr lang="en-US" sz="4000" dirty="0"/>
              <a:t>You were anointed as a guardian cherub, for so I ordained you.</a:t>
            </a:r>
            <a:br>
              <a:rPr lang="en-US" sz="6000" dirty="0"/>
            </a:br>
            <a:r>
              <a:rPr lang="en-US" sz="4000" dirty="0"/>
              <a:t>You were on the holy mount of God;    you walked among the fiery stones.</a:t>
            </a:r>
            <a:br>
              <a:rPr lang="en-US" sz="6000" dirty="0"/>
            </a:br>
            <a:r>
              <a:rPr lang="en-US" sz="4000" dirty="0"/>
              <a:t>You were blameless in your ways</a:t>
            </a:r>
            <a:br>
              <a:rPr lang="en-US" sz="6000" dirty="0"/>
            </a:br>
            <a:r>
              <a:rPr lang="en-US" sz="4000" dirty="0"/>
              <a:t>from the day you were created</a:t>
            </a:r>
          </a:p>
          <a:p>
            <a:r>
              <a:rPr lang="en-US" sz="4000" dirty="0"/>
              <a:t>till wickedness was found in you.</a:t>
            </a:r>
            <a:br>
              <a:rPr lang="en-US" sz="4400" dirty="0"/>
            </a:br>
            <a:endParaRPr lang="en-US" sz="4400" dirty="0"/>
          </a:p>
          <a:p>
            <a:pPr algn="r"/>
            <a:r>
              <a:rPr lang="en-US" sz="2800" b="1" dirty="0"/>
              <a:t>Ezekiel 28:12-19</a:t>
            </a:r>
            <a:endParaRPr lang="en-US" sz="4000" b="1" dirty="0"/>
          </a:p>
        </p:txBody>
      </p:sp>
    </p:spTree>
    <p:extLst>
      <p:ext uri="{BB962C8B-B14F-4D97-AF65-F5344CB8AC3E}">
        <p14:creationId xmlns:p14="http://schemas.microsoft.com/office/powerpoint/2010/main" val="2338305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5878532"/>
          </a:xfrm>
          <a:prstGeom prst="rect">
            <a:avLst/>
          </a:prstGeom>
          <a:noFill/>
        </p:spPr>
        <p:txBody>
          <a:bodyPr wrap="square" rtlCol="0">
            <a:spAutoFit/>
          </a:bodyPr>
          <a:lstStyle/>
          <a:p>
            <a:r>
              <a:rPr lang="en-US" sz="4000" dirty="0"/>
              <a:t>Through your widespread trade</a:t>
            </a:r>
            <a:br>
              <a:rPr lang="en-US" sz="6000" dirty="0"/>
            </a:br>
            <a:r>
              <a:rPr lang="en-US" sz="4000" dirty="0"/>
              <a:t>    you were filled with violence,</a:t>
            </a:r>
            <a:br>
              <a:rPr lang="en-US" sz="6000" dirty="0"/>
            </a:br>
            <a:r>
              <a:rPr lang="en-US" sz="4000" dirty="0"/>
              <a:t>    and you sinned.</a:t>
            </a:r>
            <a:br>
              <a:rPr lang="en-US" sz="6000" dirty="0"/>
            </a:br>
            <a:r>
              <a:rPr lang="en-US" sz="4000" dirty="0"/>
              <a:t>So I drove you in disgrace from the mount of God,</a:t>
            </a:r>
            <a:br>
              <a:rPr lang="en-US" sz="6000" dirty="0"/>
            </a:br>
            <a:r>
              <a:rPr lang="en-US" sz="4000" dirty="0"/>
              <a:t>    and I expelled you, guardian cherub,</a:t>
            </a:r>
            <a:br>
              <a:rPr lang="en-US" sz="6000" dirty="0"/>
            </a:br>
            <a:r>
              <a:rPr lang="en-US" sz="4000" dirty="0"/>
              <a:t>    from among the fiery stones.</a:t>
            </a:r>
          </a:p>
          <a:p>
            <a:pPr algn="r"/>
            <a:endParaRPr lang="en-US" sz="2800" b="1" dirty="0"/>
          </a:p>
          <a:p>
            <a:pPr algn="r"/>
            <a:r>
              <a:rPr lang="en-US" sz="2800" b="1" dirty="0"/>
              <a:t>Ezekiel 28:12-19</a:t>
            </a:r>
            <a:endParaRPr lang="en-US" sz="4000" b="1" dirty="0"/>
          </a:p>
        </p:txBody>
      </p:sp>
    </p:spTree>
    <p:extLst>
      <p:ext uri="{BB962C8B-B14F-4D97-AF65-F5344CB8AC3E}">
        <p14:creationId xmlns:p14="http://schemas.microsoft.com/office/powerpoint/2010/main" val="3706969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063198"/>
          </a:xfrm>
          <a:prstGeom prst="rect">
            <a:avLst/>
          </a:prstGeom>
          <a:noFill/>
        </p:spPr>
        <p:txBody>
          <a:bodyPr wrap="square" rtlCol="0">
            <a:spAutoFit/>
          </a:bodyPr>
          <a:lstStyle/>
          <a:p>
            <a:r>
              <a:rPr lang="en-US" sz="4000" dirty="0"/>
              <a:t>Your heart became proud on account of your beauty, and you corrupted your wisdom because of your splendor.  So I threw you to the earth;  I made a spectacle of you before kings.</a:t>
            </a:r>
          </a:p>
          <a:p>
            <a:r>
              <a:rPr lang="en-US" sz="4000" dirty="0"/>
              <a:t>By your many sins and dishonest trade you have desecrated your sanctuaries.  </a:t>
            </a:r>
          </a:p>
          <a:p>
            <a:pPr algn="r"/>
            <a:r>
              <a:rPr lang="en-US" sz="2800" b="1" dirty="0"/>
              <a:t>Ezekiel 28:12-19</a:t>
            </a:r>
            <a:endParaRPr lang="en-US" sz="4000" b="1" dirty="0"/>
          </a:p>
        </p:txBody>
      </p:sp>
    </p:spTree>
    <p:extLst>
      <p:ext uri="{BB962C8B-B14F-4D97-AF65-F5344CB8AC3E}">
        <p14:creationId xmlns:p14="http://schemas.microsoft.com/office/powerpoint/2010/main" val="3766429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617196"/>
          </a:xfrm>
          <a:prstGeom prst="rect">
            <a:avLst/>
          </a:prstGeom>
          <a:noFill/>
        </p:spPr>
        <p:txBody>
          <a:bodyPr wrap="square" rtlCol="0">
            <a:spAutoFit/>
          </a:bodyPr>
          <a:lstStyle/>
          <a:p>
            <a:r>
              <a:rPr lang="en-US" sz="4400" dirty="0"/>
              <a:t>By your many sins and dishonest trade you have desecrated your sanctuaries.  So I made a fire come out from you, and it consumed you, and I reduced you to ashes on the ground in the sight of all who were watching.</a:t>
            </a:r>
            <a:endParaRPr lang="en-US" sz="2800" dirty="0"/>
          </a:p>
          <a:p>
            <a:pPr algn="r"/>
            <a:r>
              <a:rPr lang="en-US" sz="2800" b="1" dirty="0"/>
              <a:t>Ezekiel 28:12-19</a:t>
            </a:r>
            <a:endParaRPr lang="en-US" sz="4000" b="1" dirty="0"/>
          </a:p>
        </p:txBody>
      </p:sp>
    </p:spTree>
    <p:extLst>
      <p:ext uri="{BB962C8B-B14F-4D97-AF65-F5344CB8AC3E}">
        <p14:creationId xmlns:p14="http://schemas.microsoft.com/office/powerpoint/2010/main" val="2244982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5509200"/>
          </a:xfrm>
          <a:prstGeom prst="rect">
            <a:avLst/>
          </a:prstGeom>
          <a:noFill/>
        </p:spPr>
        <p:txBody>
          <a:bodyPr wrap="square" rtlCol="0">
            <a:spAutoFit/>
          </a:bodyPr>
          <a:lstStyle/>
          <a:p>
            <a:r>
              <a:rPr lang="en-US" sz="5400" dirty="0"/>
              <a:t>All the nations who knew you are appalled at you; you have come to a horrible end and will be no more.’”</a:t>
            </a:r>
          </a:p>
          <a:p>
            <a:pPr algn="r"/>
            <a:r>
              <a:rPr lang="en-US" sz="2800" b="1" dirty="0"/>
              <a:t>Ezekiel 28:12-19</a:t>
            </a:r>
            <a:endParaRPr lang="en-US" sz="4000" b="1" dirty="0"/>
          </a:p>
        </p:txBody>
      </p:sp>
    </p:spTree>
    <p:extLst>
      <p:ext uri="{BB962C8B-B14F-4D97-AF65-F5344CB8AC3E}">
        <p14:creationId xmlns:p14="http://schemas.microsoft.com/office/powerpoint/2010/main" val="2251984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6201698"/>
          </a:xfrm>
          <a:prstGeom prst="rect">
            <a:avLst/>
          </a:prstGeom>
          <a:noFill/>
        </p:spPr>
        <p:txBody>
          <a:bodyPr wrap="square" rtlCol="0">
            <a:spAutoFit/>
          </a:bodyPr>
          <a:lstStyle/>
          <a:p>
            <a:r>
              <a:rPr lang="en-US" sz="19900" dirty="0">
                <a:solidFill>
                  <a:srgbClr val="000000"/>
                </a:solidFill>
              </a:rPr>
              <a:t>PRIDE</a:t>
            </a:r>
          </a:p>
          <a:p>
            <a:r>
              <a:rPr lang="en-US" sz="6600" dirty="0">
                <a:solidFill>
                  <a:srgbClr val="000000"/>
                </a:solidFill>
              </a:rPr>
              <a:t>Infected the heavenly creation and caused a fall”</a:t>
            </a:r>
            <a:r>
              <a:rPr lang="en-US" sz="3200" dirty="0"/>
              <a:t>	</a:t>
            </a:r>
          </a:p>
        </p:txBody>
      </p:sp>
    </p:spTree>
    <p:extLst>
      <p:ext uri="{BB962C8B-B14F-4D97-AF65-F5344CB8AC3E}">
        <p14:creationId xmlns:p14="http://schemas.microsoft.com/office/powerpoint/2010/main" val="2127520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5" y="117693"/>
            <a:ext cx="5520418" cy="6740307"/>
          </a:xfrm>
          <a:prstGeom prst="rect">
            <a:avLst/>
          </a:prstGeom>
          <a:noFill/>
        </p:spPr>
        <p:txBody>
          <a:bodyPr wrap="square" rtlCol="0">
            <a:spAutoFit/>
          </a:bodyPr>
          <a:lstStyle/>
          <a:p>
            <a:r>
              <a:rPr lang="en-US" sz="8000" dirty="0">
                <a:solidFill>
                  <a:srgbClr val="000000"/>
                </a:solidFill>
              </a:rPr>
              <a:t>Personal</a:t>
            </a:r>
          </a:p>
          <a:p>
            <a:r>
              <a:rPr lang="en-US" sz="8000" dirty="0" err="1">
                <a:solidFill>
                  <a:srgbClr val="000000"/>
                </a:solidFill>
              </a:rPr>
              <a:t>Recongition</a:t>
            </a:r>
            <a:r>
              <a:rPr lang="en-US" sz="8000" dirty="0">
                <a:solidFill>
                  <a:srgbClr val="000000"/>
                </a:solidFill>
              </a:rPr>
              <a:t>:</a:t>
            </a:r>
          </a:p>
          <a:p>
            <a:r>
              <a:rPr lang="en-US" sz="8000" dirty="0">
                <a:solidFill>
                  <a:srgbClr val="000000"/>
                </a:solidFill>
              </a:rPr>
              <a:t>“I</a:t>
            </a:r>
          </a:p>
          <a:p>
            <a:r>
              <a:rPr lang="en-US" sz="8000" dirty="0">
                <a:solidFill>
                  <a:srgbClr val="000000"/>
                </a:solidFill>
              </a:rPr>
              <a:t>Deserve</a:t>
            </a:r>
          </a:p>
          <a:p>
            <a:r>
              <a:rPr lang="en-US" sz="8000" dirty="0">
                <a:solidFill>
                  <a:srgbClr val="000000"/>
                </a:solidFill>
              </a:rPr>
              <a:t>Everything”</a:t>
            </a:r>
            <a:r>
              <a:rPr lang="en-US" sz="3200" dirty="0"/>
              <a:t>	</a:t>
            </a:r>
          </a:p>
        </p:txBody>
      </p:sp>
    </p:spTree>
    <p:extLst>
      <p:ext uri="{BB962C8B-B14F-4D97-AF65-F5344CB8AC3E}">
        <p14:creationId xmlns:p14="http://schemas.microsoft.com/office/powerpoint/2010/main" val="2754784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291548"/>
            <a:ext cx="7175045" cy="6370975"/>
          </a:xfrm>
          <a:prstGeom prst="rect">
            <a:avLst/>
          </a:prstGeom>
          <a:noFill/>
        </p:spPr>
        <p:txBody>
          <a:bodyPr wrap="square" rtlCol="0">
            <a:spAutoFit/>
          </a:bodyPr>
          <a:lstStyle/>
          <a:p>
            <a:r>
              <a:rPr lang="en-US" sz="3600" b="1" baseline="30000" dirty="0"/>
              <a:t>4 </a:t>
            </a:r>
            <a:r>
              <a:rPr lang="en-US" sz="3600" dirty="0"/>
              <a:t>Surrounding the throne were twenty-four other thrones, and seated on them were twenty-four elders. They were dressed in white and had crowns of gold on their heads. </a:t>
            </a:r>
            <a:r>
              <a:rPr lang="en-US" sz="3600" b="1" baseline="30000" dirty="0"/>
              <a:t>5 </a:t>
            </a:r>
            <a:r>
              <a:rPr lang="en-US" sz="3600" dirty="0"/>
              <a:t>From the throne came flashes of lightning, rumblings and peals of thunder. In front of the throne, seven lamps were blazing. These are the seven spirits</a:t>
            </a:r>
            <a:r>
              <a:rPr lang="en-US" sz="3600" baseline="30000" dirty="0"/>
              <a:t>[</a:t>
            </a:r>
            <a:r>
              <a:rPr lang="en-US" sz="3600" baseline="30000" dirty="0">
                <a:hlinkClick r:id="rId3" tooltip="See footnote a"/>
              </a:rPr>
              <a:t>a</a:t>
            </a:r>
            <a:r>
              <a:rPr lang="en-US" sz="3600" baseline="30000" dirty="0"/>
              <a:t>]</a:t>
            </a:r>
            <a:r>
              <a:rPr lang="en-US" sz="3600" dirty="0"/>
              <a:t> of God</a:t>
            </a:r>
          </a:p>
          <a:p>
            <a:endParaRPr lang="en-US" sz="2400" dirty="0"/>
          </a:p>
          <a:p>
            <a:r>
              <a:rPr lang="en-US" sz="2400" dirty="0"/>
              <a:t>						Rev 5:1-5</a:t>
            </a:r>
          </a:p>
        </p:txBody>
      </p:sp>
    </p:spTree>
    <p:extLst>
      <p:ext uri="{BB962C8B-B14F-4D97-AF65-F5344CB8AC3E}">
        <p14:creationId xmlns:p14="http://schemas.microsoft.com/office/powerpoint/2010/main" val="2667608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397332" y="754803"/>
            <a:ext cx="5520418" cy="4708981"/>
          </a:xfrm>
          <a:prstGeom prst="rect">
            <a:avLst/>
          </a:prstGeom>
          <a:noFill/>
        </p:spPr>
        <p:txBody>
          <a:bodyPr wrap="square" rtlCol="0">
            <a:spAutoFit/>
          </a:bodyPr>
          <a:lstStyle/>
          <a:p>
            <a:r>
              <a:rPr lang="en-US" sz="6000" dirty="0">
                <a:solidFill>
                  <a:srgbClr val="000000"/>
                </a:solidFill>
              </a:rPr>
              <a:t>Pride stirs up feelings of discontent within a perfect situation.</a:t>
            </a:r>
            <a:r>
              <a:rPr lang="en-US" sz="3200" dirty="0"/>
              <a:t>	</a:t>
            </a:r>
          </a:p>
        </p:txBody>
      </p:sp>
    </p:spTree>
    <p:extLst>
      <p:ext uri="{BB962C8B-B14F-4D97-AF65-F5344CB8AC3E}">
        <p14:creationId xmlns:p14="http://schemas.microsoft.com/office/powerpoint/2010/main" val="659580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411002"/>
            <a:ext cx="6777480" cy="6217087"/>
          </a:xfrm>
          <a:prstGeom prst="rect">
            <a:avLst/>
          </a:prstGeom>
          <a:noFill/>
        </p:spPr>
        <p:txBody>
          <a:bodyPr wrap="square" rtlCol="0">
            <a:spAutoFit/>
          </a:bodyPr>
          <a:lstStyle/>
          <a:p>
            <a:r>
              <a:rPr lang="en-US" sz="3200" dirty="0"/>
              <a:t>Now the serpent was more crafty than any of the wild animals the </a:t>
            </a:r>
            <a:r>
              <a:rPr lang="en-US" sz="3200" cap="small" dirty="0"/>
              <a:t>Lord</a:t>
            </a:r>
            <a:r>
              <a:rPr lang="en-US" sz="3200" dirty="0"/>
              <a:t> God had made. He said to the woman, “Did God really say, ‘You must not eat from any tree in the garden’?”</a:t>
            </a:r>
          </a:p>
          <a:p>
            <a:r>
              <a:rPr lang="en-US" sz="3200" b="1" baseline="30000" dirty="0"/>
              <a:t>2 </a:t>
            </a:r>
            <a:r>
              <a:rPr lang="en-US" sz="3200" dirty="0"/>
              <a:t>The woman said to the serpent, “We may eat fruit from the trees in the garden, </a:t>
            </a:r>
            <a:r>
              <a:rPr lang="en-US" sz="3200" b="1" baseline="30000" dirty="0"/>
              <a:t>3 </a:t>
            </a:r>
            <a:r>
              <a:rPr lang="en-US" sz="3200" dirty="0"/>
              <a:t>but God did say, ‘You must not eat fruit from the tree that is in the middle of the garden, and you must not touch it, or you will die.’”</a:t>
            </a:r>
          </a:p>
          <a:p>
            <a:endParaRPr lang="en-US" dirty="0"/>
          </a:p>
          <a:p>
            <a:pPr algn="r"/>
            <a:r>
              <a:rPr lang="en-US" sz="2800" dirty="0"/>
              <a:t>Genesis 2:1-7</a:t>
            </a:r>
          </a:p>
        </p:txBody>
      </p:sp>
    </p:spTree>
    <p:extLst>
      <p:ext uri="{BB962C8B-B14F-4D97-AF65-F5344CB8AC3E}">
        <p14:creationId xmlns:p14="http://schemas.microsoft.com/office/powerpoint/2010/main" val="668787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009322" y="129748"/>
            <a:ext cx="6777480" cy="6678751"/>
          </a:xfrm>
          <a:prstGeom prst="rect">
            <a:avLst/>
          </a:prstGeom>
          <a:noFill/>
        </p:spPr>
        <p:txBody>
          <a:bodyPr wrap="square" rtlCol="0">
            <a:spAutoFit/>
          </a:bodyPr>
          <a:lstStyle/>
          <a:p>
            <a:r>
              <a:rPr lang="en-US" sz="3600" b="1" baseline="30000" dirty="0"/>
              <a:t>4 </a:t>
            </a:r>
            <a:r>
              <a:rPr lang="en-US" sz="3600" dirty="0"/>
              <a:t>“You will not certainly die,” the serpent said to the woman. </a:t>
            </a:r>
            <a:r>
              <a:rPr lang="en-US" sz="3600" b="1" baseline="30000" dirty="0"/>
              <a:t>5 </a:t>
            </a:r>
            <a:r>
              <a:rPr lang="en-US" sz="3600" dirty="0"/>
              <a:t>“For God knows that when you eat from it your eyes will be opened, and you will be like God, knowing good and evil.”</a:t>
            </a:r>
          </a:p>
          <a:p>
            <a:r>
              <a:rPr lang="en-US" sz="3600" b="1" baseline="30000" dirty="0"/>
              <a:t>6 </a:t>
            </a:r>
            <a:r>
              <a:rPr lang="en-US" sz="3600" dirty="0"/>
              <a:t>When the woman saw that the fruit of the tree was good for food and pleasing to the eye, and also desirable for gaining wisdom, she took some and ate it. </a:t>
            </a:r>
          </a:p>
          <a:p>
            <a:pPr algn="r"/>
            <a:r>
              <a:rPr lang="en-US" sz="3200" dirty="0"/>
              <a:t>Genesis 2:1-7</a:t>
            </a:r>
          </a:p>
        </p:txBody>
      </p:sp>
    </p:spTree>
    <p:extLst>
      <p:ext uri="{BB962C8B-B14F-4D97-AF65-F5344CB8AC3E}">
        <p14:creationId xmlns:p14="http://schemas.microsoft.com/office/powerpoint/2010/main" val="3074317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009322" y="505182"/>
            <a:ext cx="6777480" cy="5847755"/>
          </a:xfrm>
          <a:prstGeom prst="rect">
            <a:avLst/>
          </a:prstGeom>
          <a:noFill/>
        </p:spPr>
        <p:txBody>
          <a:bodyPr wrap="square" rtlCol="0">
            <a:spAutoFit/>
          </a:bodyPr>
          <a:lstStyle/>
          <a:p>
            <a:r>
              <a:rPr lang="en-US" sz="4000" dirty="0"/>
              <a:t>She also gave some to her husband, who was with her, and he ate it. </a:t>
            </a:r>
            <a:r>
              <a:rPr lang="en-US" sz="4000" b="1" baseline="30000" dirty="0"/>
              <a:t>7 </a:t>
            </a:r>
            <a:r>
              <a:rPr lang="en-US" sz="4000" dirty="0"/>
              <a:t>Then the eyes of both of them were opened, and they realized they were naked; so they sewed fig leaves together and made coverings for themselves.</a:t>
            </a:r>
          </a:p>
          <a:p>
            <a:endParaRPr lang="en-US" dirty="0"/>
          </a:p>
          <a:p>
            <a:pPr algn="r"/>
            <a:r>
              <a:rPr lang="en-US" sz="3600" dirty="0"/>
              <a:t>Genesis 2:1-7</a:t>
            </a:r>
          </a:p>
        </p:txBody>
      </p:sp>
    </p:spTree>
    <p:extLst>
      <p:ext uri="{BB962C8B-B14F-4D97-AF65-F5344CB8AC3E}">
        <p14:creationId xmlns:p14="http://schemas.microsoft.com/office/powerpoint/2010/main" val="2393785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6201698"/>
          </a:xfrm>
          <a:prstGeom prst="rect">
            <a:avLst/>
          </a:prstGeom>
          <a:noFill/>
        </p:spPr>
        <p:txBody>
          <a:bodyPr wrap="square" rtlCol="0">
            <a:spAutoFit/>
          </a:bodyPr>
          <a:lstStyle/>
          <a:p>
            <a:r>
              <a:rPr lang="en-US" sz="19900" dirty="0">
                <a:solidFill>
                  <a:srgbClr val="000000"/>
                </a:solidFill>
              </a:rPr>
              <a:t>PRIDE</a:t>
            </a:r>
          </a:p>
          <a:p>
            <a:r>
              <a:rPr lang="en-US" sz="6600" dirty="0">
                <a:solidFill>
                  <a:srgbClr val="000000"/>
                </a:solidFill>
              </a:rPr>
              <a:t>Infected the earthly creation and caused a fall”</a:t>
            </a:r>
            <a:r>
              <a:rPr lang="en-US" sz="3200" dirty="0"/>
              <a:t>	</a:t>
            </a:r>
          </a:p>
        </p:txBody>
      </p:sp>
    </p:spTree>
    <p:extLst>
      <p:ext uri="{BB962C8B-B14F-4D97-AF65-F5344CB8AC3E}">
        <p14:creationId xmlns:p14="http://schemas.microsoft.com/office/powerpoint/2010/main" val="3081130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5" y="117693"/>
            <a:ext cx="5520418" cy="6740307"/>
          </a:xfrm>
          <a:prstGeom prst="rect">
            <a:avLst/>
          </a:prstGeom>
          <a:noFill/>
        </p:spPr>
        <p:txBody>
          <a:bodyPr wrap="square" rtlCol="0">
            <a:spAutoFit/>
          </a:bodyPr>
          <a:lstStyle/>
          <a:p>
            <a:r>
              <a:rPr lang="en-US" sz="8000" dirty="0">
                <a:solidFill>
                  <a:srgbClr val="000000"/>
                </a:solidFill>
              </a:rPr>
              <a:t>Personal</a:t>
            </a:r>
          </a:p>
          <a:p>
            <a:r>
              <a:rPr lang="en-US" sz="8000" dirty="0" err="1">
                <a:solidFill>
                  <a:srgbClr val="000000"/>
                </a:solidFill>
              </a:rPr>
              <a:t>Recongition</a:t>
            </a:r>
            <a:r>
              <a:rPr lang="en-US" sz="8000" dirty="0">
                <a:solidFill>
                  <a:srgbClr val="000000"/>
                </a:solidFill>
              </a:rPr>
              <a:t>:</a:t>
            </a:r>
          </a:p>
          <a:p>
            <a:r>
              <a:rPr lang="en-US" sz="8000" dirty="0">
                <a:solidFill>
                  <a:srgbClr val="000000"/>
                </a:solidFill>
              </a:rPr>
              <a:t>“I</a:t>
            </a:r>
          </a:p>
          <a:p>
            <a:r>
              <a:rPr lang="en-US" sz="8000" dirty="0">
                <a:solidFill>
                  <a:srgbClr val="000000"/>
                </a:solidFill>
              </a:rPr>
              <a:t>Deserve</a:t>
            </a:r>
          </a:p>
          <a:p>
            <a:r>
              <a:rPr lang="en-US" sz="8000" dirty="0">
                <a:solidFill>
                  <a:srgbClr val="000000"/>
                </a:solidFill>
              </a:rPr>
              <a:t>Everything”</a:t>
            </a:r>
            <a:r>
              <a:rPr lang="en-US" sz="3200" dirty="0"/>
              <a:t>	</a:t>
            </a:r>
          </a:p>
        </p:txBody>
      </p:sp>
    </p:spTree>
    <p:extLst>
      <p:ext uri="{BB962C8B-B14F-4D97-AF65-F5344CB8AC3E}">
        <p14:creationId xmlns:p14="http://schemas.microsoft.com/office/powerpoint/2010/main" val="4285268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5924699"/>
          </a:xfrm>
          <a:prstGeom prst="rect">
            <a:avLst/>
          </a:prstGeom>
          <a:noFill/>
        </p:spPr>
        <p:txBody>
          <a:bodyPr wrap="square" rtlCol="0">
            <a:spAutoFit/>
          </a:bodyPr>
          <a:lstStyle/>
          <a:p>
            <a:r>
              <a:rPr lang="en-US" sz="19900" dirty="0">
                <a:solidFill>
                  <a:srgbClr val="000000"/>
                </a:solidFill>
              </a:rPr>
              <a:t>PRIDE</a:t>
            </a:r>
          </a:p>
          <a:p>
            <a:r>
              <a:rPr lang="en-US" sz="6000" dirty="0">
                <a:solidFill>
                  <a:srgbClr val="000000"/>
                </a:solidFill>
              </a:rPr>
              <a:t>Stirs up feelings that I am getting less that what I deserve</a:t>
            </a:r>
            <a:r>
              <a:rPr lang="en-US" sz="2800" dirty="0"/>
              <a:t>	</a:t>
            </a:r>
          </a:p>
        </p:txBody>
      </p:sp>
    </p:spTree>
    <p:extLst>
      <p:ext uri="{BB962C8B-B14F-4D97-AF65-F5344CB8AC3E}">
        <p14:creationId xmlns:p14="http://schemas.microsoft.com/office/powerpoint/2010/main" val="3984701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5924699"/>
          </a:xfrm>
          <a:prstGeom prst="rect">
            <a:avLst/>
          </a:prstGeom>
          <a:noFill/>
        </p:spPr>
        <p:txBody>
          <a:bodyPr wrap="square" rtlCol="0">
            <a:spAutoFit/>
          </a:bodyPr>
          <a:lstStyle/>
          <a:p>
            <a:r>
              <a:rPr lang="en-US" sz="19900" dirty="0">
                <a:solidFill>
                  <a:srgbClr val="000000"/>
                </a:solidFill>
              </a:rPr>
              <a:t>PRIDE</a:t>
            </a:r>
          </a:p>
          <a:p>
            <a:r>
              <a:rPr lang="en-US" sz="6000" dirty="0">
                <a:solidFill>
                  <a:srgbClr val="000000"/>
                </a:solidFill>
              </a:rPr>
              <a:t>Questions the motives of those who are instructing</a:t>
            </a:r>
            <a:endParaRPr lang="en-US" sz="2800" dirty="0"/>
          </a:p>
        </p:txBody>
      </p:sp>
    </p:spTree>
    <p:extLst>
      <p:ext uri="{BB962C8B-B14F-4D97-AF65-F5344CB8AC3E}">
        <p14:creationId xmlns:p14="http://schemas.microsoft.com/office/powerpoint/2010/main" val="641534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5924699"/>
          </a:xfrm>
          <a:prstGeom prst="rect">
            <a:avLst/>
          </a:prstGeom>
          <a:noFill/>
        </p:spPr>
        <p:txBody>
          <a:bodyPr wrap="square" rtlCol="0">
            <a:spAutoFit/>
          </a:bodyPr>
          <a:lstStyle/>
          <a:p>
            <a:r>
              <a:rPr lang="en-US" sz="19900" dirty="0">
                <a:solidFill>
                  <a:srgbClr val="000000"/>
                </a:solidFill>
              </a:rPr>
              <a:t>PRIDE</a:t>
            </a:r>
          </a:p>
          <a:p>
            <a:r>
              <a:rPr lang="en-US" sz="6000" dirty="0">
                <a:solidFill>
                  <a:srgbClr val="000000"/>
                </a:solidFill>
              </a:rPr>
              <a:t>Relies on internal resources and personal experience</a:t>
            </a:r>
            <a:endParaRPr lang="en-US" sz="2800" dirty="0"/>
          </a:p>
        </p:txBody>
      </p:sp>
    </p:spTree>
    <p:extLst>
      <p:ext uri="{BB962C8B-B14F-4D97-AF65-F5344CB8AC3E}">
        <p14:creationId xmlns:p14="http://schemas.microsoft.com/office/powerpoint/2010/main" val="231620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2" name="Rectangle 1">
            <a:extLst>
              <a:ext uri="{FF2B5EF4-FFF2-40B4-BE49-F238E27FC236}">
                <a16:creationId xmlns:a16="http://schemas.microsoft.com/office/drawing/2014/main" id="{9397FDFE-5DA9-435C-A629-05D16C411E55}"/>
              </a:ext>
            </a:extLst>
          </p:cNvPr>
          <p:cNvSpPr/>
          <p:nvPr/>
        </p:nvSpPr>
        <p:spPr>
          <a:xfrm>
            <a:off x="4722687" y="459349"/>
            <a:ext cx="7064115" cy="5509200"/>
          </a:xfrm>
          <a:prstGeom prst="rect">
            <a:avLst/>
          </a:prstGeom>
        </p:spPr>
        <p:txBody>
          <a:bodyPr wrap="square">
            <a:spAutoFit/>
          </a:bodyPr>
          <a:lstStyle/>
          <a:p>
            <a:r>
              <a:rPr lang="en-US" sz="4000" dirty="0"/>
              <a:t>Jesus, full of the Holy Spirit, left the Jordan and was led by the Spirit into the wilderness,  where for forty days he was tempted[a] by the devil. He ate nothing during those days, and at the end of them he was hungry.</a:t>
            </a:r>
          </a:p>
          <a:p>
            <a:endParaRPr lang="en-US" sz="3600" dirty="0"/>
          </a:p>
          <a:p>
            <a:pPr algn="r"/>
            <a:r>
              <a:rPr lang="en-US" sz="3600" b="1" dirty="0"/>
              <a:t>Luke 4:1-13</a:t>
            </a:r>
            <a:endParaRPr lang="en-US" b="1" dirty="0"/>
          </a:p>
        </p:txBody>
      </p:sp>
    </p:spTree>
    <p:extLst>
      <p:ext uri="{BB962C8B-B14F-4D97-AF65-F5344CB8AC3E}">
        <p14:creationId xmlns:p14="http://schemas.microsoft.com/office/powerpoint/2010/main" val="4069858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1169653"/>
            <a:ext cx="7175045" cy="5078313"/>
          </a:xfrm>
          <a:prstGeom prst="rect">
            <a:avLst/>
          </a:prstGeom>
          <a:noFill/>
        </p:spPr>
        <p:txBody>
          <a:bodyPr wrap="square" rtlCol="0">
            <a:spAutoFit/>
          </a:bodyPr>
          <a:lstStyle/>
          <a:p>
            <a:r>
              <a:rPr lang="en-US" sz="3600" b="1" baseline="30000" dirty="0">
                <a:solidFill>
                  <a:srgbClr val="000000"/>
                </a:solidFill>
              </a:rPr>
              <a:t>6 </a:t>
            </a:r>
            <a:r>
              <a:rPr lang="en-US" sz="3600" dirty="0">
                <a:solidFill>
                  <a:srgbClr val="000000"/>
                </a:solidFill>
              </a:rPr>
              <a:t>Then I saw a Lamb, looking as if it had been slain, standing at the center of the throne, encircled by the four living creatures and the elders. The Lamb had seven horns and seven eyes, which are the seven spirits</a:t>
            </a:r>
            <a:r>
              <a:rPr lang="en-US" sz="3600" baseline="30000" dirty="0">
                <a:solidFill>
                  <a:srgbClr val="000000"/>
                </a:solidFill>
              </a:rPr>
              <a:t>[</a:t>
            </a:r>
            <a:r>
              <a:rPr lang="en-US" sz="3600" baseline="30000" dirty="0">
                <a:solidFill>
                  <a:srgbClr val="B34B2C"/>
                </a:solidFill>
                <a:hlinkClick r:id="rId3" tooltip="See footnote a">
                  <a:extLst>
                    <a:ext uri="{A12FA001-AC4F-418D-AE19-62706E023703}">
                      <ahyp:hlinkClr xmlns:ahyp="http://schemas.microsoft.com/office/drawing/2018/hyperlinkcolor" val="tx"/>
                    </a:ext>
                  </a:extLst>
                </a:hlinkClick>
              </a:rPr>
              <a:t>a</a:t>
            </a:r>
            <a:r>
              <a:rPr lang="en-US" sz="3600" baseline="30000" dirty="0">
                <a:solidFill>
                  <a:srgbClr val="000000"/>
                </a:solidFill>
              </a:rPr>
              <a:t>]</a:t>
            </a:r>
            <a:r>
              <a:rPr lang="en-US" sz="3600" dirty="0">
                <a:solidFill>
                  <a:srgbClr val="000000"/>
                </a:solidFill>
              </a:rPr>
              <a:t> of God sent out into all the earth.</a:t>
            </a:r>
            <a:endParaRPr lang="en-US" sz="2400" dirty="0"/>
          </a:p>
          <a:p>
            <a:r>
              <a:rPr lang="en-US" sz="2400" dirty="0"/>
              <a:t>						</a:t>
            </a:r>
          </a:p>
          <a:p>
            <a:endParaRPr lang="en-US" sz="2400" dirty="0"/>
          </a:p>
          <a:p>
            <a:r>
              <a:rPr lang="en-US" sz="2400" dirty="0"/>
              <a:t>						Rev 6:5-6</a:t>
            </a:r>
          </a:p>
        </p:txBody>
      </p:sp>
    </p:spTree>
    <p:extLst>
      <p:ext uri="{BB962C8B-B14F-4D97-AF65-F5344CB8AC3E}">
        <p14:creationId xmlns:p14="http://schemas.microsoft.com/office/powerpoint/2010/main" val="851882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2" name="Rectangle 1">
            <a:extLst>
              <a:ext uri="{FF2B5EF4-FFF2-40B4-BE49-F238E27FC236}">
                <a16:creationId xmlns:a16="http://schemas.microsoft.com/office/drawing/2014/main" id="{9397FDFE-5DA9-435C-A629-05D16C411E55}"/>
              </a:ext>
            </a:extLst>
          </p:cNvPr>
          <p:cNvSpPr/>
          <p:nvPr/>
        </p:nvSpPr>
        <p:spPr>
          <a:xfrm>
            <a:off x="4700916" y="751344"/>
            <a:ext cx="7085886" cy="5509200"/>
          </a:xfrm>
          <a:prstGeom prst="rect">
            <a:avLst/>
          </a:prstGeom>
        </p:spPr>
        <p:txBody>
          <a:bodyPr wrap="square">
            <a:spAutoFit/>
          </a:bodyPr>
          <a:lstStyle/>
          <a:p>
            <a:r>
              <a:rPr lang="en-US" sz="4400" dirty="0"/>
              <a:t>The devil said to him, “If you are the Son of God, tell this stone to become bread.” Jesus answered, “It is written: ‘Man shall not live on bread alone.’[b]”</a:t>
            </a:r>
          </a:p>
          <a:p>
            <a:endParaRPr lang="en-US" sz="4400" dirty="0"/>
          </a:p>
          <a:p>
            <a:pPr algn="r"/>
            <a:r>
              <a:rPr lang="en-US" sz="4400" dirty="0"/>
              <a:t>Luke 4:1-13</a:t>
            </a:r>
          </a:p>
        </p:txBody>
      </p:sp>
    </p:spTree>
    <p:extLst>
      <p:ext uri="{BB962C8B-B14F-4D97-AF65-F5344CB8AC3E}">
        <p14:creationId xmlns:p14="http://schemas.microsoft.com/office/powerpoint/2010/main" val="4275009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2" name="Rectangle 1">
            <a:extLst>
              <a:ext uri="{FF2B5EF4-FFF2-40B4-BE49-F238E27FC236}">
                <a16:creationId xmlns:a16="http://schemas.microsoft.com/office/drawing/2014/main" id="{9397FDFE-5DA9-435C-A629-05D16C411E55}"/>
              </a:ext>
            </a:extLst>
          </p:cNvPr>
          <p:cNvSpPr/>
          <p:nvPr/>
        </p:nvSpPr>
        <p:spPr>
          <a:xfrm>
            <a:off x="4592884" y="197346"/>
            <a:ext cx="7193917" cy="7017306"/>
          </a:xfrm>
          <a:prstGeom prst="rect">
            <a:avLst/>
          </a:prstGeom>
        </p:spPr>
        <p:txBody>
          <a:bodyPr wrap="square">
            <a:spAutoFit/>
          </a:bodyPr>
          <a:lstStyle/>
          <a:p>
            <a:r>
              <a:rPr lang="en-US" sz="3600" dirty="0"/>
              <a:t>The devil led him up to a high place and showed him in an instant all the kingdoms of the world.  And he said to him, “I will give you all their authority and splendor; it has been given to me, and I can give it to anyone I want to.  If you worship me, it will all be yours.” Jesus answered, “It is written: ‘Worship the Lord your God and serve him only.’[c]”</a:t>
            </a:r>
          </a:p>
          <a:p>
            <a:endParaRPr lang="en-US" sz="3600" dirty="0"/>
          </a:p>
          <a:p>
            <a:pPr algn="r"/>
            <a:r>
              <a:rPr lang="en-US" sz="3600" b="1" dirty="0"/>
              <a:t>Luke 4:1-13</a:t>
            </a:r>
          </a:p>
          <a:p>
            <a:endParaRPr lang="en-US" dirty="0"/>
          </a:p>
        </p:txBody>
      </p:sp>
    </p:spTree>
    <p:extLst>
      <p:ext uri="{BB962C8B-B14F-4D97-AF65-F5344CB8AC3E}">
        <p14:creationId xmlns:p14="http://schemas.microsoft.com/office/powerpoint/2010/main" val="2171666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2" name="Rectangle 1">
            <a:extLst>
              <a:ext uri="{FF2B5EF4-FFF2-40B4-BE49-F238E27FC236}">
                <a16:creationId xmlns:a16="http://schemas.microsoft.com/office/drawing/2014/main" id="{9397FDFE-5DA9-435C-A629-05D16C411E55}"/>
              </a:ext>
            </a:extLst>
          </p:cNvPr>
          <p:cNvSpPr/>
          <p:nvPr/>
        </p:nvSpPr>
        <p:spPr>
          <a:xfrm>
            <a:off x="4700916" y="149392"/>
            <a:ext cx="6096000" cy="6001643"/>
          </a:xfrm>
          <a:prstGeom prst="rect">
            <a:avLst/>
          </a:prstGeom>
        </p:spPr>
        <p:txBody>
          <a:bodyPr>
            <a:spAutoFit/>
          </a:bodyPr>
          <a:lstStyle/>
          <a:p>
            <a:r>
              <a:rPr lang="en-US" sz="3200" dirty="0"/>
              <a:t>The devil led him to Jerusalem and had him stand on the highest point of the temple. “If you are the Son of God,” he said, “throw yourself down from here. For it is written:</a:t>
            </a:r>
          </a:p>
          <a:p>
            <a:endParaRPr lang="en-US" sz="3200" dirty="0"/>
          </a:p>
          <a:p>
            <a:r>
              <a:rPr lang="en-US" sz="3200" dirty="0"/>
              <a:t>“‘He will command his angels concerning you to guard you carefully; they will lift you up in their hands, so that you will not strike your foot against a stone.’[d]”</a:t>
            </a:r>
          </a:p>
          <a:p>
            <a:pPr algn="r"/>
            <a:r>
              <a:rPr lang="en-US" sz="3200" dirty="0"/>
              <a:t>Luke 4:1-13</a:t>
            </a:r>
          </a:p>
        </p:txBody>
      </p:sp>
    </p:spTree>
    <p:extLst>
      <p:ext uri="{BB962C8B-B14F-4D97-AF65-F5344CB8AC3E}">
        <p14:creationId xmlns:p14="http://schemas.microsoft.com/office/powerpoint/2010/main" val="2323854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2" name="Rectangle 1">
            <a:extLst>
              <a:ext uri="{FF2B5EF4-FFF2-40B4-BE49-F238E27FC236}">
                <a16:creationId xmlns:a16="http://schemas.microsoft.com/office/drawing/2014/main" id="{9397FDFE-5DA9-435C-A629-05D16C411E55}"/>
              </a:ext>
            </a:extLst>
          </p:cNvPr>
          <p:cNvSpPr/>
          <p:nvPr/>
        </p:nvSpPr>
        <p:spPr>
          <a:xfrm>
            <a:off x="4700916" y="781193"/>
            <a:ext cx="6591711" cy="4647426"/>
          </a:xfrm>
          <a:prstGeom prst="rect">
            <a:avLst/>
          </a:prstGeom>
        </p:spPr>
        <p:txBody>
          <a:bodyPr wrap="square">
            <a:spAutoFit/>
          </a:bodyPr>
          <a:lstStyle/>
          <a:p>
            <a:r>
              <a:rPr lang="en-US" sz="4400" dirty="0"/>
              <a:t>Jesus answered, “It is said: ‘Do not put the Lord your God to the test.’[e]”  When the devil had finished all this tempting, he left him until an opportune time.</a:t>
            </a:r>
          </a:p>
          <a:p>
            <a:pPr algn="r"/>
            <a:r>
              <a:rPr lang="en-US" sz="3200" b="1" dirty="0"/>
              <a:t>Luke 4:1-13</a:t>
            </a:r>
          </a:p>
        </p:txBody>
      </p:sp>
    </p:spTree>
    <p:extLst>
      <p:ext uri="{BB962C8B-B14F-4D97-AF65-F5344CB8AC3E}">
        <p14:creationId xmlns:p14="http://schemas.microsoft.com/office/powerpoint/2010/main" val="21681147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50296" y="1289953"/>
            <a:ext cx="6612834" cy="5016758"/>
          </a:xfrm>
          <a:prstGeom prst="rect">
            <a:avLst/>
          </a:prstGeom>
          <a:noFill/>
        </p:spPr>
        <p:txBody>
          <a:bodyPr wrap="square" rtlCol="0">
            <a:spAutoFit/>
          </a:bodyPr>
          <a:lstStyle/>
          <a:p>
            <a:pPr algn="ctr"/>
            <a:r>
              <a:rPr lang="en-US" sz="8000" dirty="0">
                <a:solidFill>
                  <a:srgbClr val="000000"/>
                </a:solidFill>
              </a:rPr>
              <a:t>JESUS IS A STARK CONTRAST TO DARKNESS</a:t>
            </a:r>
            <a:endParaRPr lang="en-US" sz="3200" dirty="0"/>
          </a:p>
        </p:txBody>
      </p:sp>
    </p:spTree>
    <p:extLst>
      <p:ext uri="{BB962C8B-B14F-4D97-AF65-F5344CB8AC3E}">
        <p14:creationId xmlns:p14="http://schemas.microsoft.com/office/powerpoint/2010/main" val="3268146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50296" y="1289953"/>
            <a:ext cx="6612834" cy="3785652"/>
          </a:xfrm>
          <a:prstGeom prst="rect">
            <a:avLst/>
          </a:prstGeom>
          <a:noFill/>
        </p:spPr>
        <p:txBody>
          <a:bodyPr wrap="square" rtlCol="0">
            <a:spAutoFit/>
          </a:bodyPr>
          <a:lstStyle/>
          <a:p>
            <a:pPr algn="ctr"/>
            <a:r>
              <a:rPr lang="en-US" sz="8000" dirty="0">
                <a:solidFill>
                  <a:srgbClr val="000000"/>
                </a:solidFill>
              </a:rPr>
              <a:t>JESUS</a:t>
            </a:r>
          </a:p>
          <a:p>
            <a:pPr algn="ctr"/>
            <a:r>
              <a:rPr lang="en-US" sz="8000" dirty="0">
                <a:solidFill>
                  <a:srgbClr val="000000"/>
                </a:solidFill>
              </a:rPr>
              <a:t>IS</a:t>
            </a:r>
          </a:p>
          <a:p>
            <a:pPr algn="ctr"/>
            <a:r>
              <a:rPr lang="en-US" sz="8000" dirty="0">
                <a:solidFill>
                  <a:srgbClr val="000000"/>
                </a:solidFill>
              </a:rPr>
              <a:t>LIGHT</a:t>
            </a:r>
            <a:endParaRPr lang="en-US" sz="3200" dirty="0"/>
          </a:p>
        </p:txBody>
      </p:sp>
    </p:spTree>
    <p:extLst>
      <p:ext uri="{BB962C8B-B14F-4D97-AF65-F5344CB8AC3E}">
        <p14:creationId xmlns:p14="http://schemas.microsoft.com/office/powerpoint/2010/main" val="38245895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50296" y="1289953"/>
            <a:ext cx="6612834" cy="5016758"/>
          </a:xfrm>
          <a:prstGeom prst="rect">
            <a:avLst/>
          </a:prstGeom>
          <a:noFill/>
        </p:spPr>
        <p:txBody>
          <a:bodyPr wrap="square" rtlCol="0">
            <a:spAutoFit/>
          </a:bodyPr>
          <a:lstStyle/>
          <a:p>
            <a:pPr algn="ctr"/>
            <a:r>
              <a:rPr lang="en-US" sz="8000" dirty="0">
                <a:solidFill>
                  <a:srgbClr val="000000"/>
                </a:solidFill>
              </a:rPr>
              <a:t>JESUS DEALS WITH THREE POINTS OF TEMPTATION</a:t>
            </a:r>
            <a:endParaRPr lang="en-US" sz="3200" dirty="0"/>
          </a:p>
        </p:txBody>
      </p:sp>
    </p:spTree>
    <p:extLst>
      <p:ext uri="{BB962C8B-B14F-4D97-AF65-F5344CB8AC3E}">
        <p14:creationId xmlns:p14="http://schemas.microsoft.com/office/powerpoint/2010/main" val="2884362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50296" y="1289953"/>
            <a:ext cx="6612834" cy="5016758"/>
          </a:xfrm>
          <a:prstGeom prst="rect">
            <a:avLst/>
          </a:prstGeom>
          <a:noFill/>
        </p:spPr>
        <p:txBody>
          <a:bodyPr wrap="square" rtlCol="0">
            <a:spAutoFit/>
          </a:bodyPr>
          <a:lstStyle/>
          <a:p>
            <a:pPr algn="ctr"/>
            <a:r>
              <a:rPr lang="en-US" sz="8000" dirty="0">
                <a:solidFill>
                  <a:srgbClr val="000000"/>
                </a:solidFill>
              </a:rPr>
              <a:t>JESUS IS TESTED REGARDING PRIDE</a:t>
            </a:r>
            <a:endParaRPr lang="en-US" sz="3200" dirty="0"/>
          </a:p>
        </p:txBody>
      </p:sp>
    </p:spTree>
    <p:extLst>
      <p:ext uri="{BB962C8B-B14F-4D97-AF65-F5344CB8AC3E}">
        <p14:creationId xmlns:p14="http://schemas.microsoft.com/office/powerpoint/2010/main" val="4046117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50296" y="1289953"/>
            <a:ext cx="6612834" cy="3785652"/>
          </a:xfrm>
          <a:prstGeom prst="rect">
            <a:avLst/>
          </a:prstGeom>
          <a:noFill/>
        </p:spPr>
        <p:txBody>
          <a:bodyPr wrap="square" rtlCol="0">
            <a:spAutoFit/>
          </a:bodyPr>
          <a:lstStyle/>
          <a:p>
            <a:pPr marL="1371600" indent="-1371600">
              <a:buAutoNum type="arabicPeriod"/>
            </a:pPr>
            <a:r>
              <a:rPr lang="en-US" sz="8000" dirty="0">
                <a:solidFill>
                  <a:srgbClr val="000000"/>
                </a:solidFill>
              </a:rPr>
              <a:t>Provision</a:t>
            </a:r>
          </a:p>
          <a:p>
            <a:pPr marL="1371600" indent="-1371600">
              <a:buAutoNum type="arabicPeriod"/>
            </a:pPr>
            <a:r>
              <a:rPr lang="en-US" sz="8000" dirty="0">
                <a:solidFill>
                  <a:srgbClr val="000000"/>
                </a:solidFill>
              </a:rPr>
              <a:t>Power</a:t>
            </a:r>
          </a:p>
          <a:p>
            <a:pPr marL="1371600" indent="-1371600">
              <a:buAutoNum type="arabicPeriod"/>
            </a:pPr>
            <a:r>
              <a:rPr lang="en-US" sz="8000" dirty="0">
                <a:solidFill>
                  <a:srgbClr val="000000"/>
                </a:solidFill>
              </a:rPr>
              <a:t>Prestige  </a:t>
            </a:r>
            <a:endParaRPr lang="en-US" sz="3200" dirty="0"/>
          </a:p>
        </p:txBody>
      </p:sp>
    </p:spTree>
    <p:extLst>
      <p:ext uri="{BB962C8B-B14F-4D97-AF65-F5344CB8AC3E}">
        <p14:creationId xmlns:p14="http://schemas.microsoft.com/office/powerpoint/2010/main" val="29008713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73968" y="889843"/>
            <a:ext cx="6612834" cy="5078313"/>
          </a:xfrm>
          <a:prstGeom prst="rect">
            <a:avLst/>
          </a:prstGeom>
          <a:noFill/>
        </p:spPr>
        <p:txBody>
          <a:bodyPr wrap="square" rtlCol="0">
            <a:spAutoFit/>
          </a:bodyPr>
          <a:lstStyle/>
          <a:p>
            <a:pPr algn="ctr"/>
            <a:r>
              <a:rPr lang="en-US" sz="5400" dirty="0">
                <a:solidFill>
                  <a:srgbClr val="000000"/>
                </a:solidFill>
              </a:rPr>
              <a:t>HUMILITY IS WHAT GOD IS LOOKING FOR</a:t>
            </a:r>
          </a:p>
          <a:p>
            <a:pPr algn="ctr"/>
            <a:endParaRPr lang="en-US" sz="5400" dirty="0">
              <a:solidFill>
                <a:srgbClr val="000000"/>
              </a:solidFill>
            </a:endParaRPr>
          </a:p>
          <a:p>
            <a:pPr algn="ctr"/>
            <a:r>
              <a:rPr lang="en-US" sz="5400" dirty="0">
                <a:solidFill>
                  <a:srgbClr val="000000"/>
                </a:solidFill>
              </a:rPr>
              <a:t>THIS IS AN IMPORTANT PART OF HIS NATURE</a:t>
            </a:r>
            <a:endParaRPr lang="en-US" dirty="0"/>
          </a:p>
        </p:txBody>
      </p:sp>
    </p:spTree>
    <p:extLst>
      <p:ext uri="{BB962C8B-B14F-4D97-AF65-F5344CB8AC3E}">
        <p14:creationId xmlns:p14="http://schemas.microsoft.com/office/powerpoint/2010/main" val="2235521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1169653"/>
            <a:ext cx="7175045" cy="5078313"/>
          </a:xfrm>
          <a:prstGeom prst="rect">
            <a:avLst/>
          </a:prstGeom>
          <a:noFill/>
        </p:spPr>
        <p:txBody>
          <a:bodyPr wrap="square" rtlCol="0">
            <a:spAutoFit/>
          </a:bodyPr>
          <a:lstStyle/>
          <a:p>
            <a:r>
              <a:rPr lang="en-US" sz="3600" b="1" baseline="30000" dirty="0"/>
              <a:t>31 </a:t>
            </a:r>
            <a:r>
              <a:rPr lang="en-US" sz="3600" dirty="0"/>
              <a:t>“Make a lampstand of pure gold. Hammer out </a:t>
            </a:r>
            <a:r>
              <a:rPr lang="en-US" sz="3600" u="sng" dirty="0"/>
              <a:t>its base and shaft</a:t>
            </a:r>
            <a:r>
              <a:rPr lang="en-US" sz="3600" dirty="0"/>
              <a:t>, and make its flowerlike cups, buds and blossoms of one piece with them.</a:t>
            </a:r>
            <a:r>
              <a:rPr lang="en-US" sz="3600" b="1" baseline="30000" dirty="0"/>
              <a:t>32 </a:t>
            </a:r>
            <a:r>
              <a:rPr lang="en-US" sz="3600" u="sng" dirty="0"/>
              <a:t>Six branches</a:t>
            </a:r>
            <a:r>
              <a:rPr lang="en-US" sz="3600" dirty="0"/>
              <a:t> are to extend from the sides of the lampstand—</a:t>
            </a:r>
            <a:r>
              <a:rPr lang="en-US" sz="3600" u="sng" dirty="0"/>
              <a:t>three on one side and three on the other.</a:t>
            </a:r>
            <a:r>
              <a:rPr lang="en-US" sz="3600" dirty="0"/>
              <a:t> </a:t>
            </a:r>
          </a:p>
          <a:p>
            <a:r>
              <a:rPr lang="en-US" sz="3600" dirty="0"/>
              <a:t>				Exodus 25:31-37</a:t>
            </a:r>
          </a:p>
        </p:txBody>
      </p:sp>
    </p:spTree>
    <p:extLst>
      <p:ext uri="{BB962C8B-B14F-4D97-AF65-F5344CB8AC3E}">
        <p14:creationId xmlns:p14="http://schemas.microsoft.com/office/powerpoint/2010/main" val="1677777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1567344"/>
            <a:ext cx="7175045" cy="3293209"/>
          </a:xfrm>
          <a:prstGeom prst="rect">
            <a:avLst/>
          </a:prstGeom>
          <a:noFill/>
        </p:spPr>
        <p:txBody>
          <a:bodyPr wrap="square" rtlCol="0">
            <a:spAutoFit/>
          </a:bodyPr>
          <a:lstStyle/>
          <a:p>
            <a:r>
              <a:rPr lang="en-US" sz="4400" b="1" baseline="30000" dirty="0"/>
              <a:t>37 </a:t>
            </a:r>
            <a:r>
              <a:rPr lang="en-US" sz="4400" dirty="0"/>
              <a:t>“Then make its </a:t>
            </a:r>
            <a:r>
              <a:rPr lang="en-US" sz="4400" u="sng" dirty="0"/>
              <a:t>seven lamps</a:t>
            </a:r>
            <a:r>
              <a:rPr lang="en-US" sz="4400" dirty="0"/>
              <a:t> and set them up on it so that they </a:t>
            </a:r>
            <a:r>
              <a:rPr lang="en-US" sz="4400" u="sng" dirty="0"/>
              <a:t>light the space</a:t>
            </a:r>
            <a:r>
              <a:rPr lang="en-US" sz="4400" dirty="0"/>
              <a:t> in front of it.</a:t>
            </a:r>
          </a:p>
          <a:p>
            <a:r>
              <a:rPr lang="en-US" sz="3200" dirty="0"/>
              <a:t>				Exodus 25:31-37</a:t>
            </a:r>
          </a:p>
        </p:txBody>
      </p:sp>
    </p:spTree>
    <p:extLst>
      <p:ext uri="{BB962C8B-B14F-4D97-AF65-F5344CB8AC3E}">
        <p14:creationId xmlns:p14="http://schemas.microsoft.com/office/powerpoint/2010/main" val="4191807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51791"/>
            <a:ext cx="7175045" cy="5170646"/>
          </a:xfrm>
          <a:prstGeom prst="rect">
            <a:avLst/>
          </a:prstGeom>
          <a:noFill/>
        </p:spPr>
        <p:txBody>
          <a:bodyPr wrap="square" rtlCol="0">
            <a:spAutoFit/>
          </a:bodyPr>
          <a:lstStyle/>
          <a:p>
            <a:r>
              <a:rPr lang="en-US" sz="6600" b="1" dirty="0"/>
              <a:t>“ You will serve as an example of something to someone – make it good!”</a:t>
            </a:r>
          </a:p>
        </p:txBody>
      </p:sp>
    </p:spTree>
    <p:extLst>
      <p:ext uri="{BB962C8B-B14F-4D97-AF65-F5344CB8AC3E}">
        <p14:creationId xmlns:p14="http://schemas.microsoft.com/office/powerpoint/2010/main" val="150980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51791"/>
            <a:ext cx="7175045" cy="5170646"/>
          </a:xfrm>
          <a:prstGeom prst="rect">
            <a:avLst/>
          </a:prstGeom>
          <a:noFill/>
        </p:spPr>
        <p:txBody>
          <a:bodyPr wrap="square" rtlCol="0">
            <a:spAutoFit/>
          </a:bodyPr>
          <a:lstStyle/>
          <a:p>
            <a:pPr algn="ctr"/>
            <a:r>
              <a:rPr lang="en-US" sz="6600" b="1" dirty="0"/>
              <a:t>We should learn from mistakes since we are surrounded by so many of them!</a:t>
            </a:r>
          </a:p>
        </p:txBody>
      </p:sp>
    </p:spTree>
    <p:extLst>
      <p:ext uri="{BB962C8B-B14F-4D97-AF65-F5344CB8AC3E}">
        <p14:creationId xmlns:p14="http://schemas.microsoft.com/office/powerpoint/2010/main" val="2813648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51791"/>
            <a:ext cx="7175045" cy="5170646"/>
          </a:xfrm>
          <a:prstGeom prst="rect">
            <a:avLst/>
          </a:prstGeom>
          <a:noFill/>
        </p:spPr>
        <p:txBody>
          <a:bodyPr wrap="square" rtlCol="0">
            <a:spAutoFit/>
          </a:bodyPr>
          <a:lstStyle/>
          <a:p>
            <a:pPr algn="ctr"/>
            <a:r>
              <a:rPr lang="en-US" sz="6600" b="1" dirty="0"/>
              <a:t>Darkness provides the contrast against which LIGHT stands out and is appreciated</a:t>
            </a:r>
          </a:p>
        </p:txBody>
      </p:sp>
    </p:spTree>
    <p:extLst>
      <p:ext uri="{BB962C8B-B14F-4D97-AF65-F5344CB8AC3E}">
        <p14:creationId xmlns:p14="http://schemas.microsoft.com/office/powerpoint/2010/main" val="156689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186309"/>
          </a:xfrm>
          <a:prstGeom prst="rect">
            <a:avLst/>
          </a:prstGeom>
          <a:noFill/>
        </p:spPr>
        <p:txBody>
          <a:bodyPr wrap="square" rtlCol="0">
            <a:spAutoFit/>
          </a:bodyPr>
          <a:lstStyle/>
          <a:p>
            <a:r>
              <a:rPr lang="en-US" sz="4000" dirty="0"/>
              <a:t>How you have fallen from heaven,</a:t>
            </a:r>
            <a:br>
              <a:rPr lang="en-US" sz="7200" dirty="0"/>
            </a:br>
            <a:r>
              <a:rPr lang="en-US" sz="4000" dirty="0"/>
              <a:t>    morning star, son of the dawn!</a:t>
            </a:r>
            <a:br>
              <a:rPr lang="en-US" sz="7200" dirty="0"/>
            </a:br>
            <a:r>
              <a:rPr lang="en-US" sz="4000" dirty="0"/>
              <a:t>You have been cast down to the earth,</a:t>
            </a:r>
            <a:br>
              <a:rPr lang="en-US" sz="7200" dirty="0"/>
            </a:br>
            <a:r>
              <a:rPr lang="en-US" sz="4000" dirty="0"/>
              <a:t>    you who once laid low the nations!</a:t>
            </a:r>
            <a:br>
              <a:rPr lang="en-US" sz="7200" dirty="0"/>
            </a:br>
            <a:r>
              <a:rPr lang="en-US" sz="4000" dirty="0"/>
              <a:t>You said in your heart,</a:t>
            </a:r>
          </a:p>
          <a:p>
            <a:pPr algn="r"/>
            <a:br>
              <a:rPr lang="en-US" sz="4800" dirty="0"/>
            </a:br>
            <a:r>
              <a:rPr lang="en-US" sz="2800" b="1" dirty="0"/>
              <a:t>Isaiah 12:12-15</a:t>
            </a:r>
          </a:p>
        </p:txBody>
      </p:sp>
    </p:spTree>
    <p:extLst>
      <p:ext uri="{BB962C8B-B14F-4D97-AF65-F5344CB8AC3E}">
        <p14:creationId xmlns:p14="http://schemas.microsoft.com/office/powerpoint/2010/main" val="2624831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753</Words>
  <Application>Microsoft Office PowerPoint</Application>
  <PresentationFormat>Widescreen</PresentationFormat>
  <Paragraphs>170</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15</cp:revision>
  <cp:lastPrinted>2019-03-03T15:07:44Z</cp:lastPrinted>
  <dcterms:created xsi:type="dcterms:W3CDTF">2019-02-03T14:01:23Z</dcterms:created>
  <dcterms:modified xsi:type="dcterms:W3CDTF">2019-03-03T15:08:43Z</dcterms:modified>
</cp:coreProperties>
</file>