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0" r:id="rId4"/>
    <p:sldId id="288" r:id="rId5"/>
    <p:sldId id="291" r:id="rId6"/>
    <p:sldId id="258" r:id="rId7"/>
    <p:sldId id="262" r:id="rId8"/>
    <p:sldId id="259" r:id="rId9"/>
    <p:sldId id="261" r:id="rId10"/>
    <p:sldId id="292" r:id="rId11"/>
    <p:sldId id="263" r:id="rId12"/>
    <p:sldId id="265" r:id="rId13"/>
    <p:sldId id="289" r:id="rId14"/>
    <p:sldId id="272" r:id="rId15"/>
    <p:sldId id="273" r:id="rId16"/>
    <p:sldId id="281" r:id="rId17"/>
    <p:sldId id="282" r:id="rId18"/>
    <p:sldId id="286" r:id="rId19"/>
    <p:sldId id="28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13D52F4E-6B62-426E-9BFB-75013597F6BF}" type="datetimeFigureOut">
              <a:rPr lang="en-US" smtClean="0"/>
              <a:t>03/23/2019</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FD9856D0-496F-4833-B0D9-D44FA322935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52F4E-6B62-426E-9BFB-75013597F6BF}" type="datetimeFigureOut">
              <a:rPr lang="en-US" smtClean="0"/>
              <a:t>03/23/2019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856D0-496F-4833-B0D9-D44FA322935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52F4E-6B62-426E-9BFB-75013597F6BF}" type="datetimeFigureOut">
              <a:rPr lang="en-US" smtClean="0"/>
              <a:t>03/23/2019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856D0-496F-4833-B0D9-D44FA322935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D52F4E-6B62-426E-9BFB-75013597F6BF}" type="datetimeFigureOut">
              <a:rPr lang="en-US" smtClean="0"/>
              <a:t>03/23/2019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856D0-496F-4833-B0D9-D44FA322935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D52F4E-6B62-426E-9BFB-75013597F6BF}" type="datetimeFigureOut">
              <a:rPr lang="en-US" smtClean="0"/>
              <a:t>03/23/2019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9856D0-496F-4833-B0D9-D44FA322935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3D52F4E-6B62-426E-9BFB-75013597F6BF}" type="datetimeFigureOut">
              <a:rPr lang="en-US" smtClean="0"/>
              <a:t>03/23/2019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9856D0-496F-4833-B0D9-D44FA3229350}"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13D52F4E-6B62-426E-9BFB-75013597F6BF}" type="datetimeFigureOut">
              <a:rPr lang="en-US" smtClean="0"/>
              <a:t>03/23/2019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9856D0-496F-4833-B0D9-D44FA3229350}"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D52F4E-6B62-426E-9BFB-75013597F6BF}" type="datetimeFigureOut">
              <a:rPr lang="en-US" smtClean="0"/>
              <a:t>03/23/2019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9856D0-496F-4833-B0D9-D44FA322935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52F4E-6B62-426E-9BFB-75013597F6BF}" type="datetimeFigureOut">
              <a:rPr lang="en-US" smtClean="0"/>
              <a:t>03/23/2019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9856D0-496F-4833-B0D9-D44FA322935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13D52F4E-6B62-426E-9BFB-75013597F6BF}" type="datetimeFigureOut">
              <a:rPr lang="en-US" smtClean="0"/>
              <a:t>03/23/2019</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FD9856D0-496F-4833-B0D9-D44FA322935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13D52F4E-6B62-426E-9BFB-75013597F6BF}" type="datetimeFigureOut">
              <a:rPr lang="en-US" smtClean="0"/>
              <a:t>03/23/2019</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FD9856D0-496F-4833-B0D9-D44FA322935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13D52F4E-6B62-426E-9BFB-75013597F6BF}" type="datetimeFigureOut">
              <a:rPr lang="en-US" smtClean="0"/>
              <a:t>03/23/2019</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FD9856D0-496F-4833-B0D9-D44FA322935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609600"/>
            <a:ext cx="6934200" cy="1219200"/>
          </a:xfrm>
        </p:spPr>
        <p:txBody>
          <a:bodyPr>
            <a:normAutofit/>
          </a:bodyPr>
          <a:lstStyle/>
          <a:p>
            <a:r>
              <a:rPr lang="en-US" sz="5400" b="1" dirty="0">
                <a:solidFill>
                  <a:schemeClr val="accent1">
                    <a:lumMod val="75000"/>
                  </a:schemeClr>
                </a:solidFill>
                <a:latin typeface="Calibri" panose="020F0502020204030204" pitchFamily="34" charset="0"/>
                <a:cs typeface="Calibri" panose="020F0502020204030204" pitchFamily="34" charset="0"/>
              </a:rPr>
              <a:t>Let the River Flow</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785257"/>
            <a:ext cx="5105400" cy="3829050"/>
          </a:xfrm>
          <a:prstGeom prst="rect">
            <a:avLst/>
          </a:prstGeom>
        </p:spPr>
      </p:pic>
    </p:spTree>
    <p:extLst>
      <p:ext uri="{BB962C8B-B14F-4D97-AF65-F5344CB8AC3E}">
        <p14:creationId xmlns:p14="http://schemas.microsoft.com/office/powerpoint/2010/main" val="2927594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Ephesians 4:31</a:t>
            </a:r>
          </a:p>
        </p:txBody>
      </p:sp>
      <p:sp>
        <p:nvSpPr>
          <p:cNvPr id="3" name="Content Placeholder 2"/>
          <p:cNvSpPr>
            <a:spLocks noGrp="1"/>
          </p:cNvSpPr>
          <p:nvPr>
            <p:ph idx="1"/>
          </p:nvPr>
        </p:nvSpPr>
        <p:spPr/>
        <p:txBody>
          <a:bodyPr>
            <a:normAutofit/>
          </a:bodyPr>
          <a:lstStyle/>
          <a:p>
            <a:pPr marL="0" indent="0">
              <a:buNone/>
            </a:pPr>
            <a:r>
              <a:rPr lang="en-US" sz="3200" b="1" dirty="0">
                <a:latin typeface="Calibri" panose="020F0502020204030204" pitchFamily="34" charset="0"/>
                <a:cs typeface="Calibri" panose="020F0502020204030204" pitchFamily="34" charset="0"/>
              </a:rPr>
              <a:t>Let all bitterness and wrath and anger and clamor and slander be put away from you, along with all malice. </a:t>
            </a:r>
          </a:p>
        </p:txBody>
      </p:sp>
    </p:spTree>
    <p:extLst>
      <p:ext uri="{BB962C8B-B14F-4D97-AF65-F5344CB8AC3E}">
        <p14:creationId xmlns:p14="http://schemas.microsoft.com/office/powerpoint/2010/main" val="3153859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Ephesians 4:32</a:t>
            </a:r>
          </a:p>
        </p:txBody>
      </p:sp>
      <p:sp>
        <p:nvSpPr>
          <p:cNvPr id="3" name="Content Placeholder 2"/>
          <p:cNvSpPr>
            <a:spLocks noGrp="1"/>
          </p:cNvSpPr>
          <p:nvPr>
            <p:ph idx="1"/>
          </p:nvPr>
        </p:nvSpPr>
        <p:spPr/>
        <p:txBody>
          <a:bodyPr>
            <a:normAutofit/>
          </a:bodyPr>
          <a:lstStyle/>
          <a:p>
            <a:pPr marL="0" indent="0">
              <a:buNone/>
            </a:pPr>
            <a:r>
              <a:rPr lang="en-US" sz="3200" b="1" dirty="0">
                <a:latin typeface="Calibri" panose="020F0502020204030204" pitchFamily="34" charset="0"/>
                <a:cs typeface="Calibri" panose="020F0502020204030204" pitchFamily="34" charset="0"/>
              </a:rPr>
              <a:t>Be ye kind to one another, tender hearted forgiving one another, Just as Christ also has forgiven you.</a:t>
            </a:r>
          </a:p>
        </p:txBody>
      </p:sp>
    </p:spTree>
    <p:extLst>
      <p:ext uri="{BB962C8B-B14F-4D97-AF65-F5344CB8AC3E}">
        <p14:creationId xmlns:p14="http://schemas.microsoft.com/office/powerpoint/2010/main" val="2898913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965245" cy="1202485"/>
          </a:xfrm>
        </p:spPr>
        <p:txBody>
          <a:bodyPr/>
          <a:lstStyle/>
          <a:p>
            <a:r>
              <a:rPr lang="en-US" dirty="0"/>
              <a:t>River blockers</a:t>
            </a:r>
          </a:p>
        </p:txBody>
      </p:sp>
      <p:sp>
        <p:nvSpPr>
          <p:cNvPr id="3" name="Content Placeholder 2"/>
          <p:cNvSpPr>
            <a:spLocks noGrp="1"/>
          </p:cNvSpPr>
          <p:nvPr>
            <p:ph idx="1"/>
          </p:nvPr>
        </p:nvSpPr>
        <p:spPr>
          <a:xfrm>
            <a:off x="990600" y="1295400"/>
            <a:ext cx="7467600" cy="4122869"/>
          </a:xfrm>
        </p:spPr>
        <p:txBody>
          <a:bodyPr>
            <a:normAutofit fontScale="92500" lnSpcReduction="20000"/>
          </a:bodyPr>
          <a:lstStyle/>
          <a:p>
            <a:r>
              <a:rPr lang="en-US" sz="3200" b="1" dirty="0">
                <a:latin typeface="Calibri" panose="020F0502020204030204" pitchFamily="34" charset="0"/>
                <a:cs typeface="Calibri" panose="020F0502020204030204" pitchFamily="34" charset="0"/>
              </a:rPr>
              <a:t>Negativity</a:t>
            </a:r>
          </a:p>
          <a:p>
            <a:r>
              <a:rPr lang="en-US" sz="3200" b="1" dirty="0">
                <a:latin typeface="Calibri" panose="020F0502020204030204" pitchFamily="34" charset="0"/>
                <a:cs typeface="Calibri" panose="020F0502020204030204" pitchFamily="34" charset="0"/>
              </a:rPr>
              <a:t>Complaining</a:t>
            </a:r>
          </a:p>
          <a:p>
            <a:r>
              <a:rPr lang="en-US" sz="3200" b="1" dirty="0">
                <a:latin typeface="Calibri" panose="020F0502020204030204" pitchFamily="34" charset="0"/>
                <a:cs typeface="Calibri" panose="020F0502020204030204" pitchFamily="34" charset="0"/>
              </a:rPr>
              <a:t>Gossip</a:t>
            </a:r>
          </a:p>
          <a:p>
            <a:r>
              <a:rPr lang="en-US" sz="3200" b="1" dirty="0">
                <a:latin typeface="Calibri" panose="020F0502020204030204" pitchFamily="34" charset="0"/>
                <a:cs typeface="Calibri" panose="020F0502020204030204" pitchFamily="34" charset="0"/>
              </a:rPr>
              <a:t>Criticism</a:t>
            </a:r>
          </a:p>
          <a:p>
            <a:r>
              <a:rPr lang="en-US" sz="3200" b="1" dirty="0" err="1">
                <a:latin typeface="Calibri" panose="020F0502020204030204" pitchFamily="34" charset="0"/>
                <a:cs typeface="Calibri" panose="020F0502020204030204" pitchFamily="34" charset="0"/>
              </a:rPr>
              <a:t>Judgmentalism</a:t>
            </a:r>
            <a:endParaRPr lang="en-US" sz="3200" b="1" dirty="0">
              <a:latin typeface="Calibri" panose="020F0502020204030204" pitchFamily="34" charset="0"/>
              <a:cs typeface="Calibri" panose="020F0502020204030204" pitchFamily="34" charset="0"/>
            </a:endParaRPr>
          </a:p>
          <a:p>
            <a:r>
              <a:rPr lang="en-US" sz="3200" b="1" dirty="0">
                <a:latin typeface="Calibri" panose="020F0502020204030204" pitchFamily="34" charset="0"/>
                <a:cs typeface="Calibri" panose="020F0502020204030204" pitchFamily="34" charset="0"/>
              </a:rPr>
              <a:t>Arrogance</a:t>
            </a:r>
          </a:p>
          <a:p>
            <a:r>
              <a:rPr lang="en-US" sz="3200" b="1" dirty="0">
                <a:latin typeface="Calibri" panose="020F0502020204030204" pitchFamily="34" charset="0"/>
                <a:cs typeface="Calibri" panose="020F0502020204030204" pitchFamily="34" charset="0"/>
              </a:rPr>
              <a:t>Pride</a:t>
            </a:r>
          </a:p>
          <a:p>
            <a:r>
              <a:rPr lang="en-US" sz="3200" b="1" dirty="0">
                <a:latin typeface="Calibri" panose="020F0502020204030204" pitchFamily="34" charset="0"/>
                <a:cs typeface="Calibri" panose="020F0502020204030204" pitchFamily="34" charset="0"/>
              </a:rPr>
              <a:t>Apathy</a:t>
            </a:r>
          </a:p>
          <a:p>
            <a:r>
              <a:rPr lang="en-US" sz="3200" b="1" dirty="0">
                <a:latin typeface="Calibri" panose="020F0502020204030204" pitchFamily="34" charset="0"/>
                <a:cs typeface="Calibri" panose="020F0502020204030204" pitchFamily="34" charset="0"/>
              </a:rPr>
              <a:t>Sarcasm</a:t>
            </a:r>
          </a:p>
          <a:p>
            <a:pPr marL="0" indent="0">
              <a:buNone/>
            </a:pPr>
            <a:endParaRPr lang="en-US" dirty="0"/>
          </a:p>
        </p:txBody>
      </p:sp>
    </p:spTree>
    <p:extLst>
      <p:ext uri="{BB962C8B-B14F-4D97-AF65-F5344CB8AC3E}">
        <p14:creationId xmlns:p14="http://schemas.microsoft.com/office/powerpoint/2010/main" val="1603219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Peter 3:7</a:t>
            </a:r>
          </a:p>
        </p:txBody>
      </p:sp>
      <p:sp>
        <p:nvSpPr>
          <p:cNvPr id="3" name="Content Placeholder 2"/>
          <p:cNvSpPr>
            <a:spLocks noGrp="1"/>
          </p:cNvSpPr>
          <p:nvPr>
            <p:ph idx="1"/>
          </p:nvPr>
        </p:nvSpPr>
        <p:spPr/>
        <p:txBody>
          <a:bodyPr>
            <a:normAutofit fontScale="92500"/>
          </a:bodyPr>
          <a:lstStyle/>
          <a:p>
            <a:pPr marL="0" indent="0">
              <a:buNone/>
            </a:pPr>
            <a:r>
              <a:rPr lang="en-US" sz="3200" b="1" dirty="0">
                <a:latin typeface="Calibri" panose="020F0502020204030204" pitchFamily="34" charset="0"/>
                <a:cs typeface="Calibri" panose="020F0502020204030204" pitchFamily="34" charset="0"/>
              </a:rPr>
              <a:t>7 Likewise, husbands, live with your wives in an understanding way, showing honor to the woman as the weaker vessel, since they are heirs with you of the grace of life, so that your prayers may not be hindered. </a:t>
            </a:r>
          </a:p>
          <a:p>
            <a:pPr marL="0" indent="0">
              <a:buNone/>
            </a:pPr>
            <a:r>
              <a:rPr lang="en-US" sz="3200" b="1" dirty="0">
                <a:latin typeface="Calibri" panose="020F0502020204030204" pitchFamily="34" charset="0"/>
                <a:cs typeface="Calibri" panose="020F0502020204030204" pitchFamily="34" charset="0"/>
              </a:rPr>
              <a:t>ESV</a:t>
            </a:r>
          </a:p>
          <a:p>
            <a:pPr marL="0" indent="0">
              <a:buNone/>
            </a:pPr>
            <a:endParaRPr lang="en-US" dirty="0"/>
          </a:p>
        </p:txBody>
      </p:sp>
    </p:spTree>
    <p:extLst>
      <p:ext uri="{BB962C8B-B14F-4D97-AF65-F5344CB8AC3E}">
        <p14:creationId xmlns:p14="http://schemas.microsoft.com/office/powerpoint/2010/main" val="2773444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401618"/>
          </a:xfrm>
        </p:spPr>
        <p:txBody>
          <a:bodyPr>
            <a:normAutofit fontScale="90000"/>
          </a:bodyPr>
          <a:lstStyle/>
          <a:p>
            <a:endParaRPr lang="en-US" dirty="0"/>
          </a:p>
        </p:txBody>
      </p:sp>
      <p:sp>
        <p:nvSpPr>
          <p:cNvPr id="3" name="Content Placeholder 2"/>
          <p:cNvSpPr>
            <a:spLocks noGrp="1"/>
          </p:cNvSpPr>
          <p:nvPr>
            <p:ph idx="1"/>
          </p:nvPr>
        </p:nvSpPr>
        <p:spPr>
          <a:xfrm>
            <a:off x="990600" y="1447800"/>
            <a:ext cx="7162800" cy="4275269"/>
          </a:xfrm>
        </p:spPr>
        <p:txBody>
          <a:bodyPr>
            <a:normAutofit/>
          </a:bodyPr>
          <a:lstStyle/>
          <a:p>
            <a:pPr marL="0" indent="0">
              <a:buNone/>
            </a:pPr>
            <a:r>
              <a:rPr lang="en-US" sz="3800" b="1" dirty="0"/>
              <a:t>There are anointing blockers.</a:t>
            </a:r>
          </a:p>
          <a:p>
            <a:pPr marL="0" indent="0">
              <a:buNone/>
            </a:pPr>
            <a:r>
              <a:rPr lang="en-US" sz="3800" b="1" dirty="0"/>
              <a:t>Strife, stress, offense, self pity, anger, </a:t>
            </a:r>
            <a:r>
              <a:rPr lang="en-US" sz="3800" b="1" dirty="0" err="1"/>
              <a:t>unforgiveness</a:t>
            </a:r>
            <a:r>
              <a:rPr lang="en-US" sz="3800" b="1" dirty="0"/>
              <a:t>, poor self image, thinking you are unqualified or incompetent.</a:t>
            </a:r>
            <a:r>
              <a:rPr lang="en-US" dirty="0"/>
              <a:t> </a:t>
            </a:r>
          </a:p>
        </p:txBody>
      </p:sp>
    </p:spTree>
    <p:extLst>
      <p:ext uri="{BB962C8B-B14F-4D97-AF65-F5344CB8AC3E}">
        <p14:creationId xmlns:p14="http://schemas.microsoft.com/office/powerpoint/2010/main" val="413508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401618"/>
          </a:xfrm>
        </p:spPr>
        <p:txBody>
          <a:bodyPr>
            <a:normAutofit fontScale="90000"/>
          </a:bodyPr>
          <a:lstStyle/>
          <a:p>
            <a:r>
              <a:rPr lang="en-US" dirty="0"/>
              <a:t>A recommended prayer</a:t>
            </a:r>
          </a:p>
        </p:txBody>
      </p:sp>
      <p:sp>
        <p:nvSpPr>
          <p:cNvPr id="3" name="Content Placeholder 2"/>
          <p:cNvSpPr>
            <a:spLocks noGrp="1"/>
          </p:cNvSpPr>
          <p:nvPr>
            <p:ph idx="1"/>
          </p:nvPr>
        </p:nvSpPr>
        <p:spPr>
          <a:xfrm>
            <a:off x="1066800" y="1447800"/>
            <a:ext cx="7010400" cy="4275269"/>
          </a:xfrm>
        </p:spPr>
        <p:txBody>
          <a:bodyPr>
            <a:normAutofit/>
          </a:bodyPr>
          <a:lstStyle/>
          <a:p>
            <a:pPr marL="0" indent="0">
              <a:buNone/>
            </a:pPr>
            <a:endParaRPr lang="en-US" sz="2800" b="1" dirty="0"/>
          </a:p>
          <a:p>
            <a:pPr marL="0" indent="0">
              <a:buNone/>
            </a:pPr>
            <a:r>
              <a:rPr lang="en-US" sz="3200" b="1" dirty="0">
                <a:latin typeface="Calibri" panose="020F0502020204030204" pitchFamily="34" charset="0"/>
                <a:cs typeface="Calibri" panose="020F0502020204030204" pitchFamily="34" charset="0"/>
              </a:rPr>
              <a:t>“Lord, today I refuse to dam up the anointing on the inside of me.  I’m going to walk in love, joy, and peace, patience, kindness, etc. so that the anointing can flow through me.  Lead me to thirsty people who want living water.”</a:t>
            </a:r>
          </a:p>
          <a:p>
            <a:pPr marL="0" indent="0">
              <a:buNone/>
            </a:pPr>
            <a:endParaRPr lang="en-US" dirty="0"/>
          </a:p>
        </p:txBody>
      </p:sp>
    </p:spTree>
    <p:extLst>
      <p:ext uri="{BB962C8B-B14F-4D97-AF65-F5344CB8AC3E}">
        <p14:creationId xmlns:p14="http://schemas.microsoft.com/office/powerpoint/2010/main" val="3025269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200" b="1" dirty="0">
                <a:latin typeface="Calibri" panose="020F0502020204030204" pitchFamily="34" charset="0"/>
                <a:cs typeface="Calibri" panose="020F0502020204030204" pitchFamily="34" charset="0"/>
              </a:rPr>
              <a:t>We have a water purifier at home.  There is also a water purifier in your heart.</a:t>
            </a:r>
          </a:p>
        </p:txBody>
      </p:sp>
      <p:pic>
        <p:nvPicPr>
          <p:cNvPr id="2050"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657600"/>
            <a:ext cx="4705350" cy="173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311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66800" y="1447800"/>
            <a:ext cx="7467600" cy="3603812"/>
          </a:xfrm>
        </p:spPr>
        <p:txBody>
          <a:bodyPr>
            <a:noAutofit/>
          </a:bodyPr>
          <a:lstStyle/>
          <a:p>
            <a:pPr marL="0" indent="0">
              <a:buNone/>
            </a:pPr>
            <a:r>
              <a:rPr lang="en-US" sz="3200" b="1" dirty="0"/>
              <a:t>Remember this little song?</a:t>
            </a:r>
          </a:p>
          <a:p>
            <a:pPr marL="0" indent="0">
              <a:buNone/>
            </a:pPr>
            <a:endParaRPr lang="en-US" b="1" dirty="0"/>
          </a:p>
          <a:p>
            <a:pPr marL="0" indent="0">
              <a:buNone/>
            </a:pPr>
            <a:r>
              <a:rPr lang="en-US" sz="2800" b="1" dirty="0"/>
              <a:t>“There’s a river of life flowing out through me,</a:t>
            </a:r>
          </a:p>
          <a:p>
            <a:pPr marL="0" indent="0">
              <a:buNone/>
            </a:pPr>
            <a:r>
              <a:rPr lang="en-US" sz="2800" b="1" dirty="0"/>
              <a:t>It makes the lame to walk, and the blind to see.</a:t>
            </a:r>
          </a:p>
          <a:p>
            <a:pPr marL="0" indent="0">
              <a:buNone/>
            </a:pPr>
            <a:r>
              <a:rPr lang="en-US" sz="2800" b="1" dirty="0"/>
              <a:t>Opens prison doors, sets the captives free,</a:t>
            </a:r>
          </a:p>
          <a:p>
            <a:pPr marL="0" indent="0">
              <a:buNone/>
            </a:pPr>
            <a:r>
              <a:rPr lang="en-US" sz="2800" b="1" dirty="0"/>
              <a:t>There’s a river of life flowing out through me.”</a:t>
            </a:r>
          </a:p>
        </p:txBody>
      </p:sp>
    </p:spTree>
    <p:extLst>
      <p:ext uri="{BB962C8B-B14F-4D97-AF65-F5344CB8AC3E}">
        <p14:creationId xmlns:p14="http://schemas.microsoft.com/office/powerpoint/2010/main" val="741031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405862"/>
            <a:ext cx="6196405" cy="3603812"/>
          </a:xfrm>
        </p:spPr>
        <p:txBody>
          <a:bodyPr>
            <a:normAutofit/>
          </a:bodyPr>
          <a:lstStyle/>
          <a:p>
            <a:pPr marL="0" indent="0">
              <a:buNone/>
            </a:pPr>
            <a:r>
              <a:rPr lang="en-US" sz="3200" b="1" dirty="0">
                <a:latin typeface="Calibri" panose="020F0502020204030204" pitchFamily="34" charset="0"/>
                <a:cs typeface="Calibri" panose="020F0502020204030204" pitchFamily="34" charset="0"/>
              </a:rPr>
              <a:t>Just like a well… you have to prime the pump. Be happy, positive, friendly, faith-filled, smile, gracious.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3200400"/>
            <a:ext cx="3734315" cy="2490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3835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endParaRPr lang="en-US" sz="3200" b="1" dirty="0">
              <a:latin typeface="Calibri" panose="020F0502020204030204" pitchFamily="34" charset="0"/>
              <a:cs typeface="Calibri" panose="020F0502020204030204" pitchFamily="34" charset="0"/>
            </a:endParaRPr>
          </a:p>
          <a:p>
            <a:pPr marL="0" indent="0">
              <a:buNone/>
            </a:pPr>
            <a:r>
              <a:rPr lang="en-US" sz="3200" b="1" dirty="0">
                <a:latin typeface="Calibri" panose="020F0502020204030204" pitchFamily="34" charset="0"/>
                <a:cs typeface="Calibri" panose="020F0502020204030204" pitchFamily="34" charset="0"/>
              </a:rPr>
              <a:t>Grace not only flows to you but through you….will you let it?</a:t>
            </a:r>
          </a:p>
        </p:txBody>
      </p:sp>
    </p:spTree>
    <p:extLst>
      <p:ext uri="{BB962C8B-B14F-4D97-AF65-F5344CB8AC3E}">
        <p14:creationId xmlns:p14="http://schemas.microsoft.com/office/powerpoint/2010/main" val="9207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6965245" cy="1202485"/>
          </a:xfrm>
        </p:spPr>
        <p:txBody>
          <a:bodyPr/>
          <a:lstStyle/>
          <a:p>
            <a:r>
              <a:rPr lang="en-US" dirty="0"/>
              <a:t>John 4:10</a:t>
            </a:r>
          </a:p>
        </p:txBody>
      </p:sp>
      <p:sp>
        <p:nvSpPr>
          <p:cNvPr id="3" name="Content Placeholder 2"/>
          <p:cNvSpPr>
            <a:spLocks noGrp="1"/>
          </p:cNvSpPr>
          <p:nvPr>
            <p:ph idx="1"/>
          </p:nvPr>
        </p:nvSpPr>
        <p:spPr>
          <a:xfrm>
            <a:off x="1143000" y="1371600"/>
            <a:ext cx="6858000" cy="4351469"/>
          </a:xfrm>
        </p:spPr>
        <p:txBody>
          <a:bodyPr>
            <a:normAutofit/>
          </a:bodyPr>
          <a:lstStyle/>
          <a:p>
            <a:pPr marL="0" indent="0">
              <a:buNone/>
            </a:pPr>
            <a:r>
              <a:rPr lang="en-US" dirty="0"/>
              <a:t> </a:t>
            </a:r>
          </a:p>
          <a:p>
            <a:pPr marL="0" indent="0">
              <a:buNone/>
            </a:pPr>
            <a:r>
              <a:rPr lang="en-US" sz="3200" b="1" dirty="0">
                <a:latin typeface="Calibri" panose="020F0502020204030204" pitchFamily="34" charset="0"/>
                <a:cs typeface="Calibri" panose="020F0502020204030204" pitchFamily="34" charset="0"/>
              </a:rPr>
              <a:t>(To the woman at the well)</a:t>
            </a:r>
          </a:p>
          <a:p>
            <a:pPr marL="0" indent="0">
              <a:buNone/>
            </a:pPr>
            <a:r>
              <a:rPr lang="en-US" sz="3200" b="1" dirty="0">
                <a:latin typeface="Calibri" panose="020F0502020204030204" pitchFamily="34" charset="0"/>
                <a:cs typeface="Calibri" panose="020F0502020204030204" pitchFamily="34" charset="0"/>
              </a:rPr>
              <a:t>Jesus answered her, "If you knew the gift of God, and who it is that is saying to you, 'Give me a drink,' you would have asked him, and he would have given you living water.“  ESV</a:t>
            </a:r>
          </a:p>
          <a:p>
            <a:pPr marL="0" indent="0">
              <a:buNone/>
            </a:pPr>
            <a:endParaRPr lang="en-US" dirty="0"/>
          </a:p>
        </p:txBody>
      </p:sp>
    </p:spTree>
    <p:extLst>
      <p:ext uri="{BB962C8B-B14F-4D97-AF65-F5344CB8AC3E}">
        <p14:creationId xmlns:p14="http://schemas.microsoft.com/office/powerpoint/2010/main" val="4205979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b="1" dirty="0"/>
              <a:t>The woman was thirsty.  If she wasn’t, what  Jesus said would not have interested her.</a:t>
            </a:r>
          </a:p>
          <a:p>
            <a:pPr marL="0" indent="0">
              <a:buNone/>
            </a:pPr>
            <a:r>
              <a:rPr lang="en-US" sz="3200" b="1" dirty="0"/>
              <a:t>LIVING WATER?  CONTINUALLY?  ON THE INSIDE OF ME?</a:t>
            </a:r>
          </a:p>
        </p:txBody>
      </p:sp>
    </p:spTree>
    <p:extLst>
      <p:ext uri="{BB962C8B-B14F-4D97-AF65-F5344CB8AC3E}">
        <p14:creationId xmlns:p14="http://schemas.microsoft.com/office/powerpoint/2010/main" val="3043759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Luke 4:18-19</a:t>
            </a:r>
          </a:p>
        </p:txBody>
      </p:sp>
      <p:sp>
        <p:nvSpPr>
          <p:cNvPr id="3" name="Content Placeholder 2"/>
          <p:cNvSpPr>
            <a:spLocks noGrp="1"/>
          </p:cNvSpPr>
          <p:nvPr>
            <p:ph idx="1"/>
          </p:nvPr>
        </p:nvSpPr>
        <p:spPr>
          <a:xfrm>
            <a:off x="1371600" y="2057400"/>
            <a:ext cx="7376160" cy="3603812"/>
          </a:xfrm>
        </p:spPr>
        <p:txBody>
          <a:bodyPr>
            <a:normAutofit fontScale="77500" lnSpcReduction="20000"/>
          </a:bodyPr>
          <a:lstStyle/>
          <a:p>
            <a:pPr marL="0" indent="0">
              <a:buNone/>
            </a:pPr>
            <a:endParaRPr lang="en-US" dirty="0"/>
          </a:p>
          <a:p>
            <a:pPr marL="0" indent="0">
              <a:buNone/>
            </a:pPr>
            <a:r>
              <a:rPr lang="en-US" sz="3600" b="1" dirty="0">
                <a:latin typeface="Calibri" panose="020F0502020204030204" pitchFamily="34" charset="0"/>
                <a:cs typeface="Calibri" panose="020F0502020204030204" pitchFamily="34" charset="0"/>
              </a:rPr>
              <a:t>18  "The Spirit of the Lord is upon me,</a:t>
            </a:r>
          </a:p>
          <a:p>
            <a:pPr marL="0" indent="0">
              <a:buNone/>
            </a:pPr>
            <a:r>
              <a:rPr lang="en-US" sz="3600" b="1" dirty="0">
                <a:latin typeface="Calibri" panose="020F0502020204030204" pitchFamily="34" charset="0"/>
                <a:cs typeface="Calibri" panose="020F0502020204030204" pitchFamily="34" charset="0"/>
              </a:rPr>
              <a:t>because he has </a:t>
            </a:r>
            <a:r>
              <a:rPr lang="en-US" sz="3600" b="1" u="sng" dirty="0">
                <a:latin typeface="Calibri" panose="020F0502020204030204" pitchFamily="34" charset="0"/>
                <a:cs typeface="Calibri" panose="020F0502020204030204" pitchFamily="34" charset="0"/>
              </a:rPr>
              <a:t>anointed</a:t>
            </a:r>
            <a:r>
              <a:rPr lang="en-US" sz="3600" b="1" dirty="0">
                <a:latin typeface="Calibri" panose="020F0502020204030204" pitchFamily="34" charset="0"/>
                <a:cs typeface="Calibri" panose="020F0502020204030204" pitchFamily="34" charset="0"/>
              </a:rPr>
              <a:t> me</a:t>
            </a:r>
          </a:p>
          <a:p>
            <a:pPr marL="0" indent="0">
              <a:buNone/>
            </a:pPr>
            <a:r>
              <a:rPr lang="en-US" sz="3600" b="1" dirty="0">
                <a:latin typeface="Calibri" panose="020F0502020204030204" pitchFamily="34" charset="0"/>
                <a:cs typeface="Calibri" panose="020F0502020204030204" pitchFamily="34" charset="0"/>
              </a:rPr>
              <a:t>to proclaim good news to the poor.</a:t>
            </a:r>
          </a:p>
          <a:p>
            <a:pPr marL="0" indent="0">
              <a:buNone/>
            </a:pPr>
            <a:r>
              <a:rPr lang="en-US" sz="3600" b="1" dirty="0">
                <a:latin typeface="Calibri" panose="020F0502020204030204" pitchFamily="34" charset="0"/>
                <a:cs typeface="Calibri" panose="020F0502020204030204" pitchFamily="34" charset="0"/>
              </a:rPr>
              <a:t> He has sent me to proclaim liberty to the captives and recovering of sight to the blind,</a:t>
            </a:r>
          </a:p>
          <a:p>
            <a:pPr marL="0" indent="0">
              <a:buNone/>
            </a:pPr>
            <a:r>
              <a:rPr lang="en-US" sz="3600" b="1" dirty="0">
                <a:latin typeface="Calibri" panose="020F0502020204030204" pitchFamily="34" charset="0"/>
                <a:cs typeface="Calibri" panose="020F0502020204030204" pitchFamily="34" charset="0"/>
              </a:rPr>
              <a:t> to set at liberty those who are oppressed,</a:t>
            </a:r>
          </a:p>
          <a:p>
            <a:pPr marL="0" indent="0">
              <a:buNone/>
            </a:pPr>
            <a:r>
              <a:rPr lang="en-US" sz="3600" b="1" dirty="0">
                <a:latin typeface="Calibri" panose="020F0502020204030204" pitchFamily="34" charset="0"/>
                <a:cs typeface="Calibri" panose="020F0502020204030204" pitchFamily="34" charset="0"/>
              </a:rPr>
              <a:t>19  to proclaim the year of the Lord's favor.“   </a:t>
            </a:r>
            <a:r>
              <a:rPr lang="en-US" sz="3600" b="1" dirty="0"/>
              <a:t>ESV</a:t>
            </a:r>
          </a:p>
          <a:p>
            <a:pPr marL="0" indent="0">
              <a:buNone/>
            </a:pPr>
            <a:endParaRPr lang="en-US" dirty="0"/>
          </a:p>
        </p:txBody>
      </p:sp>
    </p:spTree>
    <p:extLst>
      <p:ext uri="{BB962C8B-B14F-4D97-AF65-F5344CB8AC3E}">
        <p14:creationId xmlns:p14="http://schemas.microsoft.com/office/powerpoint/2010/main" val="1571929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200" b="1" dirty="0"/>
              <a:t>Jesus followed the anointing.  He followed the love’s divine flow.</a:t>
            </a:r>
          </a:p>
        </p:txBody>
      </p:sp>
    </p:spTree>
    <p:extLst>
      <p:ext uri="{BB962C8B-B14F-4D97-AF65-F5344CB8AC3E}">
        <p14:creationId xmlns:p14="http://schemas.microsoft.com/office/powerpoint/2010/main" val="71446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325418"/>
          </a:xfrm>
        </p:spPr>
        <p:txBody>
          <a:bodyPr>
            <a:normAutofit fontScale="90000"/>
          </a:bodyPr>
          <a:lstStyle/>
          <a:p>
            <a:endParaRPr lang="en-US" dirty="0"/>
          </a:p>
        </p:txBody>
      </p:sp>
      <p:sp>
        <p:nvSpPr>
          <p:cNvPr id="3" name="Content Placeholder 2"/>
          <p:cNvSpPr>
            <a:spLocks noGrp="1"/>
          </p:cNvSpPr>
          <p:nvPr>
            <p:ph idx="1"/>
          </p:nvPr>
        </p:nvSpPr>
        <p:spPr>
          <a:xfrm>
            <a:off x="1143000" y="1447800"/>
            <a:ext cx="6934200" cy="4191000"/>
          </a:xfrm>
        </p:spPr>
        <p:txBody>
          <a:bodyPr>
            <a:noAutofit/>
          </a:bodyPr>
          <a:lstStyle/>
          <a:p>
            <a:pPr marL="0" indent="0">
              <a:buNone/>
            </a:pPr>
            <a:r>
              <a:rPr lang="en-US" sz="2800" b="1" dirty="0">
                <a:latin typeface="Calibri" panose="020F0502020204030204" pitchFamily="34" charset="0"/>
                <a:cs typeface="Calibri" panose="020F0502020204030204" pitchFamily="34" charset="0"/>
              </a:rPr>
              <a:t>The well producing living water is inside you.</a:t>
            </a:r>
          </a:p>
          <a:p>
            <a:pPr marL="0" indent="0">
              <a:buNone/>
            </a:pPr>
            <a:r>
              <a:rPr lang="en-US" sz="2800" b="1" dirty="0">
                <a:latin typeface="Calibri" panose="020F0502020204030204" pitchFamily="34" charset="0"/>
                <a:cs typeface="Calibri" panose="020F0502020204030204" pitchFamily="34" charset="0"/>
              </a:rPr>
              <a:t>It is a well of anointing, the same that was in Jesus.</a:t>
            </a:r>
          </a:p>
          <a:p>
            <a:pPr marL="0" indent="0">
              <a:buNone/>
            </a:pPr>
            <a:endParaRPr lang="en-US" sz="2800" b="1" dirty="0">
              <a:latin typeface="Calibri" panose="020F0502020204030204" pitchFamily="34" charset="0"/>
              <a:cs typeface="Calibri" panose="020F050202020403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667000"/>
            <a:ext cx="4419600" cy="2820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1273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6965245" cy="1202485"/>
          </a:xfrm>
        </p:spPr>
        <p:txBody>
          <a:bodyPr/>
          <a:lstStyle/>
          <a:p>
            <a:endParaRPr lang="en-US" dirty="0"/>
          </a:p>
        </p:txBody>
      </p:sp>
      <p:sp>
        <p:nvSpPr>
          <p:cNvPr id="3" name="Content Placeholder 2"/>
          <p:cNvSpPr>
            <a:spLocks noGrp="1"/>
          </p:cNvSpPr>
          <p:nvPr>
            <p:ph idx="1"/>
          </p:nvPr>
        </p:nvSpPr>
        <p:spPr>
          <a:xfrm>
            <a:off x="1463040" y="1447800"/>
            <a:ext cx="6196405" cy="4275269"/>
          </a:xfrm>
        </p:spPr>
        <p:txBody>
          <a:bodyPr>
            <a:normAutofit/>
          </a:bodyPr>
          <a:lstStyle/>
          <a:p>
            <a:pPr marL="0" indent="0">
              <a:buNone/>
            </a:pPr>
            <a:r>
              <a:rPr lang="en-US" sz="3200" b="1" dirty="0">
                <a:latin typeface="Calibri" panose="020F0502020204030204" pitchFamily="34" charset="0"/>
                <a:cs typeface="Calibri" panose="020F0502020204030204" pitchFamily="34" charset="0"/>
              </a:rPr>
              <a:t>It’s pure water, peaceful, happy, resourceful, productive, creative and continual.  Don’t let anything  divert  it or contaminate it.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3581399"/>
            <a:ext cx="4038600" cy="2032907"/>
          </a:xfrm>
          <a:prstGeom prst="rect">
            <a:avLst/>
          </a:prstGeom>
        </p:spPr>
      </p:pic>
    </p:spTree>
    <p:extLst>
      <p:ext uri="{BB962C8B-B14F-4D97-AF65-F5344CB8AC3E}">
        <p14:creationId xmlns:p14="http://schemas.microsoft.com/office/powerpoint/2010/main" val="168117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6965245" cy="325418"/>
          </a:xfrm>
        </p:spPr>
        <p:txBody>
          <a:bodyPr>
            <a:normAutofit fontScale="90000"/>
          </a:bodyPr>
          <a:lstStyle/>
          <a:p>
            <a:endParaRPr lang="en-US" dirty="0"/>
          </a:p>
        </p:txBody>
      </p:sp>
      <p:sp>
        <p:nvSpPr>
          <p:cNvPr id="3" name="Content Placeholder 2"/>
          <p:cNvSpPr>
            <a:spLocks noGrp="1"/>
          </p:cNvSpPr>
          <p:nvPr>
            <p:ph idx="1"/>
          </p:nvPr>
        </p:nvSpPr>
        <p:spPr>
          <a:xfrm>
            <a:off x="1066800" y="1447800"/>
            <a:ext cx="7162800" cy="4275269"/>
          </a:xfrm>
        </p:spPr>
        <p:txBody>
          <a:bodyPr>
            <a:noAutofit/>
          </a:bodyPr>
          <a:lstStyle/>
          <a:p>
            <a:pPr marL="0" indent="0">
              <a:buNone/>
            </a:pPr>
            <a:r>
              <a:rPr lang="en-US" sz="3200" b="1" dirty="0">
                <a:latin typeface="Calibri" panose="020F0502020204030204" pitchFamily="34" charset="0"/>
                <a:cs typeface="Calibri" panose="020F0502020204030204" pitchFamily="34" charset="0"/>
              </a:rPr>
              <a:t>When you wake up, don’t  just pray a generic prayer, “Lord be with me.”  Pray an anointed prayer, </a:t>
            </a:r>
          </a:p>
          <a:p>
            <a:pPr marL="0" indent="0">
              <a:buNone/>
            </a:pPr>
            <a:r>
              <a:rPr lang="en-US" sz="3200" b="1" dirty="0">
                <a:latin typeface="Calibri" panose="020F0502020204030204" pitchFamily="34" charset="0"/>
                <a:cs typeface="Calibri" panose="020F0502020204030204" pitchFamily="34" charset="0"/>
              </a:rPr>
              <a:t>“Lord, be </a:t>
            </a:r>
            <a:r>
              <a:rPr lang="en-US" sz="3200" b="1" u="sng" dirty="0">
                <a:latin typeface="Calibri" panose="020F0502020204030204" pitchFamily="34" charset="0"/>
                <a:cs typeface="Calibri" panose="020F0502020204030204" pitchFamily="34" charset="0"/>
              </a:rPr>
              <a:t>in me </a:t>
            </a:r>
            <a:r>
              <a:rPr lang="en-US" sz="3200" b="1" dirty="0">
                <a:latin typeface="Calibri" panose="020F0502020204030204" pitchFamily="34" charset="0"/>
                <a:cs typeface="Calibri" panose="020F0502020204030204" pitchFamily="34" charset="0"/>
              </a:rPr>
              <a:t>a well of living water that overflows today. Let my words be anointed, pure, happy, and reflective of your love and purpose.”</a:t>
            </a:r>
          </a:p>
        </p:txBody>
      </p:sp>
    </p:spTree>
    <p:extLst>
      <p:ext uri="{BB962C8B-B14F-4D97-AF65-F5344CB8AC3E}">
        <p14:creationId xmlns:p14="http://schemas.microsoft.com/office/powerpoint/2010/main" val="2580354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Ephesians 4:29</a:t>
            </a:r>
          </a:p>
        </p:txBody>
      </p:sp>
      <p:sp>
        <p:nvSpPr>
          <p:cNvPr id="3" name="Content Placeholder 2"/>
          <p:cNvSpPr>
            <a:spLocks noGrp="1"/>
          </p:cNvSpPr>
          <p:nvPr>
            <p:ph idx="1"/>
          </p:nvPr>
        </p:nvSpPr>
        <p:spPr>
          <a:xfrm>
            <a:off x="1066800" y="2119257"/>
            <a:ext cx="6934200" cy="3603812"/>
          </a:xfrm>
        </p:spPr>
        <p:txBody>
          <a:bodyPr>
            <a:normAutofit/>
          </a:bodyPr>
          <a:lstStyle/>
          <a:p>
            <a:pPr marL="0" indent="0">
              <a:buNone/>
            </a:pPr>
            <a:r>
              <a:rPr lang="en-US" sz="3200" b="1" dirty="0">
                <a:latin typeface="Calibri" panose="020F0502020204030204" pitchFamily="34" charset="0"/>
                <a:cs typeface="Calibri" panose="020F0502020204030204" pitchFamily="34" charset="0"/>
              </a:rPr>
              <a:t>“Don’t let any unwholesome talk come out of your mouth.”</a:t>
            </a:r>
          </a:p>
          <a:p>
            <a:pPr marL="0" indent="0">
              <a:buNone/>
            </a:pPr>
            <a:endParaRPr lang="en-US" sz="3200" b="1" dirty="0">
              <a:latin typeface="Calibri" panose="020F0502020204030204" pitchFamily="34" charset="0"/>
              <a:cs typeface="Calibri" panose="020F0502020204030204" pitchFamily="34" charset="0"/>
            </a:endParaRPr>
          </a:p>
          <a:p>
            <a:pPr marL="0" indent="0">
              <a:buNone/>
            </a:pPr>
            <a:r>
              <a:rPr lang="en-US" sz="3200" b="1" dirty="0">
                <a:latin typeface="Calibri" panose="020F0502020204030204" pitchFamily="34" charset="0"/>
                <a:cs typeface="Calibri" panose="020F0502020204030204" pitchFamily="34" charset="0"/>
              </a:rPr>
              <a:t>That keeps the water pure.</a:t>
            </a:r>
          </a:p>
          <a:p>
            <a:pPr marL="0" indent="0">
              <a:buNone/>
            </a:pPr>
            <a:r>
              <a:rPr lang="en-US" sz="3200" dirty="0"/>
              <a:t> </a:t>
            </a:r>
          </a:p>
        </p:txBody>
      </p:sp>
    </p:spTree>
    <p:extLst>
      <p:ext uri="{BB962C8B-B14F-4D97-AF65-F5344CB8AC3E}">
        <p14:creationId xmlns:p14="http://schemas.microsoft.com/office/powerpoint/2010/main" val="31643541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3534</TotalTime>
  <Words>590</Words>
  <Application>Microsoft Office PowerPoint</Application>
  <PresentationFormat>On-screen Show (4:3)</PresentationFormat>
  <Paragraphs>58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Brush Script MT</vt:lpstr>
      <vt:lpstr>Calibri</vt:lpstr>
      <vt:lpstr>Constantia</vt:lpstr>
      <vt:lpstr>Franklin Gothic Book</vt:lpstr>
      <vt:lpstr>Rage Italic</vt:lpstr>
      <vt:lpstr>Pushpin</vt:lpstr>
      <vt:lpstr>Let the River Flow</vt:lpstr>
      <vt:lpstr>John 4:10</vt:lpstr>
      <vt:lpstr>PowerPoint Presentation</vt:lpstr>
      <vt:lpstr>Luke 4:18-19</vt:lpstr>
      <vt:lpstr>PowerPoint Presentation</vt:lpstr>
      <vt:lpstr>PowerPoint Presentation</vt:lpstr>
      <vt:lpstr>PowerPoint Presentation</vt:lpstr>
      <vt:lpstr>PowerPoint Presentation</vt:lpstr>
      <vt:lpstr>Ephesians 4:29</vt:lpstr>
      <vt:lpstr>Ephesians 4:31</vt:lpstr>
      <vt:lpstr>Ephesians 4:32</vt:lpstr>
      <vt:lpstr>River blockers</vt:lpstr>
      <vt:lpstr>1 Peter 3:7</vt:lpstr>
      <vt:lpstr>PowerPoint Presentation</vt:lpstr>
      <vt:lpstr>A recommended prayer</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TROPHIES OF GRACE</dc:title>
  <dc:creator>stevo</dc:creator>
  <cp:lastModifiedBy>Douglas Martin</cp:lastModifiedBy>
  <cp:revision>44</cp:revision>
  <dcterms:created xsi:type="dcterms:W3CDTF">2018-10-26T02:00:48Z</dcterms:created>
  <dcterms:modified xsi:type="dcterms:W3CDTF">2019-03-23T19:13:33Z</dcterms:modified>
</cp:coreProperties>
</file>