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1" r:id="rId3"/>
    <p:sldId id="264" r:id="rId4"/>
    <p:sldId id="304" r:id="rId5"/>
    <p:sldId id="309" r:id="rId6"/>
    <p:sldId id="310" r:id="rId7"/>
    <p:sldId id="302" r:id="rId8"/>
    <p:sldId id="313" r:id="rId9"/>
    <p:sldId id="312" r:id="rId10"/>
    <p:sldId id="314" r:id="rId11"/>
    <p:sldId id="311" r:id="rId12"/>
    <p:sldId id="315" r:id="rId13"/>
    <p:sldId id="318" r:id="rId14"/>
    <p:sldId id="288" r:id="rId15"/>
    <p:sldId id="316" r:id="rId16"/>
    <p:sldId id="291" r:id="rId17"/>
    <p:sldId id="320" r:id="rId18"/>
    <p:sldId id="321" r:id="rId19"/>
    <p:sldId id="322" r:id="rId20"/>
    <p:sldId id="289" r:id="rId21"/>
    <p:sldId id="317" r:id="rId22"/>
    <p:sldId id="319" r:id="rId23"/>
    <p:sldId id="324" r:id="rId24"/>
    <p:sldId id="323" r:id="rId25"/>
    <p:sldId id="325" r:id="rId26"/>
    <p:sldId id="326" r:id="rId27"/>
    <p:sldId id="327" r:id="rId28"/>
    <p:sldId id="328" r:id="rId29"/>
    <p:sldId id="293" r:id="rId30"/>
    <p:sldId id="329" r:id="rId31"/>
    <p:sldId id="330" r:id="rId32"/>
    <p:sldId id="298" r:id="rId33"/>
    <p:sldId id="306" r:id="rId34"/>
    <p:sldId id="307" r:id="rId35"/>
    <p:sldId id="308" r:id="rId36"/>
    <p:sldId id="300" r:id="rId3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0101"/>
    <a:srgbClr val="FF9933"/>
    <a:srgbClr val="2D12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568" autoAdjust="0"/>
    <p:restoredTop sz="94660"/>
  </p:normalViewPr>
  <p:slideViewPr>
    <p:cSldViewPr snapToGrid="0">
      <p:cViewPr varScale="1">
        <p:scale>
          <a:sx n="44" d="100"/>
          <a:sy n="44" d="100"/>
        </p:scale>
        <p:origin x="42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85A4A-EB88-465A-B0D0-976E45AE52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B0FECE-B2B5-41CE-AC2C-B3C2FEA743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BB8175-EB8D-416E-A69D-33B0C34BEC3F}"/>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5" name="Footer Placeholder 4">
            <a:extLst>
              <a:ext uri="{FF2B5EF4-FFF2-40B4-BE49-F238E27FC236}">
                <a16:creationId xmlns:a16="http://schemas.microsoft.com/office/drawing/2014/main" id="{81CEC424-474D-4389-A623-3C6D01602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3DDA3-658F-4D94-9042-D344663B20D5}"/>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680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8ADE3-7A3B-4421-AF9E-AFA89760DA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0BB3D3-E205-4873-AFA8-02E2271316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DAAAF8-9398-4E97-8159-6B9A94433DA5}"/>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5" name="Footer Placeholder 4">
            <a:extLst>
              <a:ext uri="{FF2B5EF4-FFF2-40B4-BE49-F238E27FC236}">
                <a16:creationId xmlns:a16="http://schemas.microsoft.com/office/drawing/2014/main" id="{3D71370F-604B-4B33-A55E-D5BB07048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097F3C-C3B2-4C93-9E1E-BE926E75600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71203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AF3C23-C966-438D-A01B-D97238FFA7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65947D-A287-4494-BBDC-EE831A8C112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431AB-B7A5-4650-BD45-9BF1B224EF81}"/>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5" name="Footer Placeholder 4">
            <a:extLst>
              <a:ext uri="{FF2B5EF4-FFF2-40B4-BE49-F238E27FC236}">
                <a16:creationId xmlns:a16="http://schemas.microsoft.com/office/drawing/2014/main" id="{F1E97DE7-41B3-463A-83D0-A80CAC70D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478C4-3BD7-4376-8B21-87A93B471441}"/>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919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38A00-ED20-4ED1-BC71-11A8BB1392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E4CBA6-6465-43A2-992C-6F78CB3E65C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69FBC-E95B-4E3B-9706-AEC52778D6C2}"/>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5" name="Footer Placeholder 4">
            <a:extLst>
              <a:ext uri="{FF2B5EF4-FFF2-40B4-BE49-F238E27FC236}">
                <a16:creationId xmlns:a16="http://schemas.microsoft.com/office/drawing/2014/main" id="{D2E1B9FC-3892-4ACD-9CBE-F247DFEA40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C91758-9948-45D5-9393-F42D5F4B2BB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57570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81DD-80CA-445F-8818-F85D17194E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E919C9-F004-4283-993F-22C7CA53C6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2EF28C-D749-4DCF-9E52-1A55AA4AB18B}"/>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5" name="Footer Placeholder 4">
            <a:extLst>
              <a:ext uri="{FF2B5EF4-FFF2-40B4-BE49-F238E27FC236}">
                <a16:creationId xmlns:a16="http://schemas.microsoft.com/office/drawing/2014/main" id="{F35B0E4A-B7C2-48A5-9DFA-5253C709E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0F44EB-D23E-4140-87D9-306DA8E7B3B8}"/>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19658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2616E-333A-4FA0-BB0D-47026C6E3D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0B7A6-70F0-43EC-B2F8-E5ADFBAE81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427622-A4E1-401E-8408-1ED14FF82A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F67000-E53D-4180-B620-69B3F9BEDFEC}"/>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6" name="Footer Placeholder 5">
            <a:extLst>
              <a:ext uri="{FF2B5EF4-FFF2-40B4-BE49-F238E27FC236}">
                <a16:creationId xmlns:a16="http://schemas.microsoft.com/office/drawing/2014/main" id="{7E0416AF-723F-403C-9F2C-29F2BADF6F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2C3FCE-4E9F-4F1C-9D46-F9F0F6632C7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810671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017D6-EC16-4918-81E6-8970108CBE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7811DD-5C3B-4213-BB26-9E5A3368FE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79B2C4-2569-4CDC-B75C-C89EF64EAE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A4E1A0-7E86-4697-9469-30ED9259EE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5A4641-E9AF-4CFF-A7B1-37C9891F9F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E5157B-0656-44BB-A820-9C68ACF771DD}"/>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8" name="Footer Placeholder 7">
            <a:extLst>
              <a:ext uri="{FF2B5EF4-FFF2-40B4-BE49-F238E27FC236}">
                <a16:creationId xmlns:a16="http://schemas.microsoft.com/office/drawing/2014/main" id="{422DC5A4-B6A9-419D-8B4B-914E28ECC0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B6BECD-06DB-4121-9E55-B15A1601FE9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6032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4969B-1232-43DA-A1B4-9ED5F83FAE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F54EEA-F220-4DDA-B0C9-E5E5F2889293}"/>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4" name="Footer Placeholder 3">
            <a:extLst>
              <a:ext uri="{FF2B5EF4-FFF2-40B4-BE49-F238E27FC236}">
                <a16:creationId xmlns:a16="http://schemas.microsoft.com/office/drawing/2014/main" id="{3F60DAD5-440C-4132-B0C5-63B0F154A1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C9683B-64F8-40C9-8415-115088F2AFC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2595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B7B77D-07DA-4847-80CE-5FBD8BD77611}"/>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3" name="Footer Placeholder 2">
            <a:extLst>
              <a:ext uri="{FF2B5EF4-FFF2-40B4-BE49-F238E27FC236}">
                <a16:creationId xmlns:a16="http://schemas.microsoft.com/office/drawing/2014/main" id="{04BAE2D0-424C-4C64-A592-9126CA1AA8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EC0DE0-9F44-44D0-B1D3-44E6ADC0875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834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E5B4A-F585-4F51-8042-E779954C5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EEC730-4E03-496C-887B-AAC4D1D59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BBE154-166F-4F53-843C-62C676FB1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E03EC5-C58C-4AC9-B312-3B1735EDADFC}"/>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6" name="Footer Placeholder 5">
            <a:extLst>
              <a:ext uri="{FF2B5EF4-FFF2-40B4-BE49-F238E27FC236}">
                <a16:creationId xmlns:a16="http://schemas.microsoft.com/office/drawing/2014/main" id="{7C8C0BB5-61DF-4B1B-B1B2-1C7C400F49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900DF-BBF4-4C0F-B2EB-D1562C6C2963}"/>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73215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0DB4-9988-4127-8C20-DB8946098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633172-33AC-4533-91B7-986C3A8D39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0E1F61-8CEB-4016-B7D1-438613E0A7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2BF8A5-A666-4B9C-840F-93A06F51C42C}"/>
              </a:ext>
            </a:extLst>
          </p:cNvPr>
          <p:cNvSpPr>
            <a:spLocks noGrp="1"/>
          </p:cNvSpPr>
          <p:nvPr>
            <p:ph type="dt" sz="half" idx="10"/>
          </p:nvPr>
        </p:nvSpPr>
        <p:spPr/>
        <p:txBody>
          <a:bodyPr/>
          <a:lstStyle/>
          <a:p>
            <a:fld id="{86FA9985-5BEE-477E-9AAA-9DED60F43BBD}" type="datetimeFigureOut">
              <a:rPr lang="en-US" smtClean="0"/>
              <a:t>2/17/2019</a:t>
            </a:fld>
            <a:endParaRPr lang="en-US"/>
          </a:p>
        </p:txBody>
      </p:sp>
      <p:sp>
        <p:nvSpPr>
          <p:cNvPr id="6" name="Footer Placeholder 5">
            <a:extLst>
              <a:ext uri="{FF2B5EF4-FFF2-40B4-BE49-F238E27FC236}">
                <a16:creationId xmlns:a16="http://schemas.microsoft.com/office/drawing/2014/main" id="{20F13851-1FB2-4CA9-AE62-415AC22557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3F1810-53A9-4A7C-A90C-B78E49A6A48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11346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3437F0-8E6B-480B-B06F-7B3C5EE02A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8EBCF7-42A6-44DA-89F1-950C0E8F1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07AF0A-52AB-428C-A546-75EFC41190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FA9985-5BEE-477E-9AAA-9DED60F43BBD}" type="datetimeFigureOut">
              <a:rPr lang="en-US" smtClean="0"/>
              <a:t>2/17/2019</a:t>
            </a:fld>
            <a:endParaRPr lang="en-US"/>
          </a:p>
        </p:txBody>
      </p:sp>
      <p:sp>
        <p:nvSpPr>
          <p:cNvPr id="5" name="Footer Placeholder 4">
            <a:extLst>
              <a:ext uri="{FF2B5EF4-FFF2-40B4-BE49-F238E27FC236}">
                <a16:creationId xmlns:a16="http://schemas.microsoft.com/office/drawing/2014/main" id="{6B5AC56E-9DDD-44B3-ACAB-6332F15062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BF0D4B-7717-4603-AE69-F9CD99CF4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D38F3-0792-4BD8-AC61-79382326DDD7}" type="slidenum">
              <a:rPr lang="en-US" smtClean="0"/>
              <a:t>‹#›</a:t>
            </a:fld>
            <a:endParaRPr lang="en-US"/>
          </a:p>
        </p:txBody>
      </p:sp>
    </p:spTree>
    <p:extLst>
      <p:ext uri="{BB962C8B-B14F-4D97-AF65-F5344CB8AC3E}">
        <p14:creationId xmlns:p14="http://schemas.microsoft.com/office/powerpoint/2010/main" val="158408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biblehub.com/niv/revelation/2.htm#footnote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biblehub.com/niv/revelation/2.htm#footnote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5032BBF-7057-4D2F-8675-8D372C6361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188"/>
            <a:ext cx="12192000" cy="6838812"/>
          </a:xfrm>
          <a:prstGeom prst="rect">
            <a:avLst/>
          </a:prstGeom>
        </p:spPr>
      </p:pic>
      <p:sp>
        <p:nvSpPr>
          <p:cNvPr id="2" name="Title 1">
            <a:extLst>
              <a:ext uri="{FF2B5EF4-FFF2-40B4-BE49-F238E27FC236}">
                <a16:creationId xmlns:a16="http://schemas.microsoft.com/office/drawing/2014/main" id="{699DA984-E7F0-47DB-BF36-1A9018073109}"/>
              </a:ext>
            </a:extLst>
          </p:cNvPr>
          <p:cNvSpPr>
            <a:spLocks noGrp="1"/>
          </p:cNvSpPr>
          <p:nvPr>
            <p:ph type="ctrTitle"/>
          </p:nvPr>
        </p:nvSpPr>
        <p:spPr>
          <a:xfrm>
            <a:off x="198782" y="195537"/>
            <a:ext cx="9144000" cy="3047932"/>
          </a:xfrm>
        </p:spPr>
        <p:txBody>
          <a:bodyPr>
            <a:normAutofit fontScale="90000"/>
          </a:bodyPr>
          <a:lstStyle/>
          <a:p>
            <a:pPr algn="l"/>
            <a:r>
              <a:rPr lang="en-US" sz="11500" b="1" dirty="0">
                <a:solidFill>
                  <a:srgbClr val="FF9933"/>
                </a:solidFill>
                <a:effectLst>
                  <a:outerShdw blurRad="38100" dist="38100" dir="2700000" algn="tl">
                    <a:srgbClr val="000000">
                      <a:alpha val="43137"/>
                    </a:srgbClr>
                  </a:outerShdw>
                </a:effectLst>
              </a:rPr>
              <a:t>The Seven-Fold</a:t>
            </a:r>
            <a:br>
              <a:rPr lang="en-US" sz="11500" b="1" dirty="0">
                <a:solidFill>
                  <a:srgbClr val="FF9933"/>
                </a:solidFill>
                <a:effectLst>
                  <a:outerShdw blurRad="38100" dist="38100" dir="2700000" algn="tl">
                    <a:srgbClr val="000000">
                      <a:alpha val="43137"/>
                    </a:srgbClr>
                  </a:outerShdw>
                </a:effectLst>
              </a:rPr>
            </a:br>
            <a:r>
              <a:rPr lang="en-US" sz="11500" b="1" dirty="0">
                <a:solidFill>
                  <a:srgbClr val="FF9933"/>
                </a:solidFill>
                <a:effectLst>
                  <a:outerShdw blurRad="38100" dist="38100" dir="2700000" algn="tl">
                    <a:srgbClr val="000000">
                      <a:alpha val="43137"/>
                    </a:srgbClr>
                  </a:outerShdw>
                </a:effectLst>
              </a:rPr>
              <a:t>Spirit of God</a:t>
            </a:r>
          </a:p>
        </p:txBody>
      </p:sp>
    </p:spTree>
    <p:extLst>
      <p:ext uri="{BB962C8B-B14F-4D97-AF65-F5344CB8AC3E}">
        <p14:creationId xmlns:p14="http://schemas.microsoft.com/office/powerpoint/2010/main" val="715031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Revelation 2:1-7</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38659" y="797510"/>
            <a:ext cx="7453341" cy="5262979"/>
          </a:xfrm>
          <a:prstGeom prst="rect">
            <a:avLst/>
          </a:prstGeom>
          <a:noFill/>
        </p:spPr>
        <p:txBody>
          <a:bodyPr wrap="square" rtlCol="0">
            <a:spAutoFit/>
          </a:bodyPr>
          <a:lstStyle/>
          <a:p>
            <a:r>
              <a:rPr lang="en-US" sz="4800" dirty="0"/>
              <a:t>Whoever has ears, let them hear what the Spirit says to the churches. To the one who is victorious, I will give the right to eat from the tree of life, which is in the paradise of God.</a:t>
            </a:r>
          </a:p>
        </p:txBody>
      </p:sp>
    </p:spTree>
    <p:extLst>
      <p:ext uri="{BB962C8B-B14F-4D97-AF65-F5344CB8AC3E}">
        <p14:creationId xmlns:p14="http://schemas.microsoft.com/office/powerpoint/2010/main" val="2648604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25437" y="1704522"/>
            <a:ext cx="6861365" cy="2800767"/>
          </a:xfrm>
          <a:prstGeom prst="rect">
            <a:avLst/>
          </a:prstGeom>
          <a:noFill/>
        </p:spPr>
        <p:txBody>
          <a:bodyPr wrap="square" rtlCol="0">
            <a:spAutoFit/>
          </a:bodyPr>
          <a:lstStyle/>
          <a:p>
            <a:r>
              <a:rPr lang="en-US" sz="8800" b="1" dirty="0"/>
              <a:t>JESUS is OUR MELCHIZEDEK </a:t>
            </a:r>
            <a:endParaRPr lang="en-US" sz="5400" b="1" dirty="0"/>
          </a:p>
        </p:txBody>
      </p:sp>
    </p:spTree>
    <p:extLst>
      <p:ext uri="{BB962C8B-B14F-4D97-AF65-F5344CB8AC3E}">
        <p14:creationId xmlns:p14="http://schemas.microsoft.com/office/powerpoint/2010/main" val="2019572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Revelation 2:1-7</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81255" y="797510"/>
            <a:ext cx="6903255" cy="5262979"/>
          </a:xfrm>
          <a:prstGeom prst="rect">
            <a:avLst/>
          </a:prstGeom>
          <a:noFill/>
        </p:spPr>
        <p:txBody>
          <a:bodyPr wrap="square" rtlCol="0">
            <a:spAutoFit/>
          </a:bodyPr>
          <a:lstStyle/>
          <a:p>
            <a:r>
              <a:rPr lang="en-US" sz="4800" dirty="0"/>
              <a:t>“To the angel </a:t>
            </a:r>
            <a:r>
              <a:rPr lang="en-US" sz="4800" b="1" i="1" baseline="30000" dirty="0">
                <a:hlinkClick r:id="rId3" tooltip="Or messenger; also in verses 8, 12 and 18"/>
              </a:rPr>
              <a:t>a</a:t>
            </a:r>
            <a:r>
              <a:rPr lang="en-US" sz="4800" dirty="0"/>
              <a:t> of the church in Ephesus write:</a:t>
            </a:r>
          </a:p>
          <a:p>
            <a:r>
              <a:rPr lang="en-US" sz="4800" dirty="0"/>
              <a:t>These are the words of him who holds the seven stars in his right hand and walks among the seven golden lampstands. </a:t>
            </a:r>
          </a:p>
        </p:txBody>
      </p:sp>
    </p:spTree>
    <p:extLst>
      <p:ext uri="{BB962C8B-B14F-4D97-AF65-F5344CB8AC3E}">
        <p14:creationId xmlns:p14="http://schemas.microsoft.com/office/powerpoint/2010/main" val="1025035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198668" y="1074509"/>
            <a:ext cx="6135756" cy="4708981"/>
          </a:xfrm>
          <a:prstGeom prst="rect">
            <a:avLst/>
          </a:prstGeom>
          <a:noFill/>
        </p:spPr>
        <p:txBody>
          <a:bodyPr wrap="square" rtlCol="0">
            <a:spAutoFit/>
          </a:bodyPr>
          <a:lstStyle/>
          <a:p>
            <a:r>
              <a:rPr lang="en-US" sz="6000" dirty="0"/>
              <a:t>As our priest Jesus not only intervenes and intercedes he INSPECTS</a:t>
            </a:r>
          </a:p>
        </p:txBody>
      </p:sp>
    </p:spTree>
    <p:extLst>
      <p:ext uri="{BB962C8B-B14F-4D97-AF65-F5344CB8AC3E}">
        <p14:creationId xmlns:p14="http://schemas.microsoft.com/office/powerpoint/2010/main" val="1045388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651046" y="889843"/>
            <a:ext cx="6135756" cy="4678204"/>
          </a:xfrm>
          <a:prstGeom prst="rect">
            <a:avLst/>
          </a:prstGeom>
          <a:noFill/>
        </p:spPr>
        <p:txBody>
          <a:bodyPr wrap="square" rtlCol="0">
            <a:spAutoFit/>
          </a:bodyPr>
          <a:lstStyle/>
          <a:p>
            <a:r>
              <a:rPr lang="en-US" sz="16600" b="1" dirty="0"/>
              <a:t>JESUS </a:t>
            </a:r>
          </a:p>
          <a:p>
            <a:r>
              <a:rPr lang="en-US" sz="6600" b="1" dirty="0"/>
              <a:t>INSPECTS FOR WHAT IS RIGHT</a:t>
            </a:r>
          </a:p>
        </p:txBody>
      </p:sp>
    </p:spTree>
    <p:extLst>
      <p:ext uri="{BB962C8B-B14F-4D97-AF65-F5344CB8AC3E}">
        <p14:creationId xmlns:p14="http://schemas.microsoft.com/office/powerpoint/2010/main" val="4267087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Revelation 2:1-7</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20343" y="226336"/>
            <a:ext cx="6866459" cy="6247864"/>
          </a:xfrm>
          <a:prstGeom prst="rect">
            <a:avLst/>
          </a:prstGeom>
          <a:noFill/>
        </p:spPr>
        <p:txBody>
          <a:bodyPr wrap="square" rtlCol="0">
            <a:spAutoFit/>
          </a:bodyPr>
          <a:lstStyle/>
          <a:p>
            <a:r>
              <a:rPr lang="en-US" sz="4000" dirty="0"/>
              <a:t>I know your deeds, your hard work and your perseverance. I know that you cannot tolerate wicked people, that you have tested those who claim to be apostles but are not, and have found them false. You have persevered and have endured hardships for my name, and have not grown weary.</a:t>
            </a:r>
          </a:p>
        </p:txBody>
      </p:sp>
    </p:spTree>
    <p:extLst>
      <p:ext uri="{BB962C8B-B14F-4D97-AF65-F5344CB8AC3E}">
        <p14:creationId xmlns:p14="http://schemas.microsoft.com/office/powerpoint/2010/main" val="3401678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4989444" y="1027414"/>
            <a:ext cx="6135756" cy="3785652"/>
          </a:xfrm>
          <a:prstGeom prst="rect">
            <a:avLst/>
          </a:prstGeom>
          <a:noFill/>
        </p:spPr>
        <p:txBody>
          <a:bodyPr wrap="square" rtlCol="0">
            <a:spAutoFit/>
          </a:bodyPr>
          <a:lstStyle/>
          <a:p>
            <a:r>
              <a:rPr lang="en-US" sz="6000" dirty="0"/>
              <a:t>We could learn a thing or two from Jesus about being a parent or a boss</a:t>
            </a:r>
          </a:p>
        </p:txBody>
      </p:sp>
    </p:spTree>
    <p:extLst>
      <p:ext uri="{BB962C8B-B14F-4D97-AF65-F5344CB8AC3E}">
        <p14:creationId xmlns:p14="http://schemas.microsoft.com/office/powerpoint/2010/main" val="1343544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198668" y="1012954"/>
            <a:ext cx="6135756" cy="4832092"/>
          </a:xfrm>
          <a:prstGeom prst="rect">
            <a:avLst/>
          </a:prstGeom>
          <a:noFill/>
        </p:spPr>
        <p:txBody>
          <a:bodyPr wrap="square" rtlCol="0">
            <a:spAutoFit/>
          </a:bodyPr>
          <a:lstStyle/>
          <a:p>
            <a:pPr marL="742950" indent="-742950">
              <a:buAutoNum type="arabicPeriod"/>
            </a:pPr>
            <a:r>
              <a:rPr lang="en-US" sz="4400" dirty="0"/>
              <a:t>Hard work</a:t>
            </a:r>
          </a:p>
          <a:p>
            <a:pPr marL="742950" indent="-742950">
              <a:buAutoNum type="arabicPeriod"/>
            </a:pPr>
            <a:r>
              <a:rPr lang="en-US" sz="4400" dirty="0"/>
              <a:t>Perseverance</a:t>
            </a:r>
          </a:p>
          <a:p>
            <a:pPr marL="742950" indent="-742950">
              <a:buAutoNum type="arabicPeriod"/>
            </a:pPr>
            <a:r>
              <a:rPr lang="en-US" sz="4400" dirty="0"/>
              <a:t>Intolerance towards mixture</a:t>
            </a:r>
          </a:p>
          <a:p>
            <a:pPr marL="742950" indent="-742950">
              <a:buAutoNum type="arabicPeriod"/>
            </a:pPr>
            <a:r>
              <a:rPr lang="en-US" sz="4400" dirty="0"/>
              <a:t>Test poor leaders</a:t>
            </a:r>
          </a:p>
          <a:p>
            <a:pPr marL="742950" indent="-742950">
              <a:buAutoNum type="arabicPeriod"/>
            </a:pPr>
            <a:r>
              <a:rPr lang="en-US" sz="4400" dirty="0"/>
              <a:t>Endure hardships</a:t>
            </a:r>
          </a:p>
          <a:p>
            <a:pPr marL="742950" indent="-742950">
              <a:buAutoNum type="arabicPeriod"/>
            </a:pPr>
            <a:r>
              <a:rPr lang="en-US" sz="4400" dirty="0"/>
              <a:t>Stayed strong</a:t>
            </a:r>
          </a:p>
        </p:txBody>
      </p:sp>
    </p:spTree>
    <p:extLst>
      <p:ext uri="{BB962C8B-B14F-4D97-AF65-F5344CB8AC3E}">
        <p14:creationId xmlns:p14="http://schemas.microsoft.com/office/powerpoint/2010/main" val="2127141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198668" y="1012954"/>
            <a:ext cx="6135756" cy="4154984"/>
          </a:xfrm>
          <a:prstGeom prst="rect">
            <a:avLst/>
          </a:prstGeom>
          <a:noFill/>
        </p:spPr>
        <p:txBody>
          <a:bodyPr wrap="square" rtlCol="0">
            <a:spAutoFit/>
          </a:bodyPr>
          <a:lstStyle/>
          <a:p>
            <a:r>
              <a:rPr lang="en-US" sz="4400" dirty="0"/>
              <a:t>PROBLEM:</a:t>
            </a:r>
          </a:p>
          <a:p>
            <a:endParaRPr lang="en-US" sz="4400" dirty="0"/>
          </a:p>
          <a:p>
            <a:r>
              <a:rPr lang="en-US" sz="4400" dirty="0"/>
              <a:t>You can do all of those good things to be a champion golfer or excel in anything on the earth</a:t>
            </a:r>
          </a:p>
        </p:txBody>
      </p:sp>
    </p:spTree>
    <p:extLst>
      <p:ext uri="{BB962C8B-B14F-4D97-AF65-F5344CB8AC3E}">
        <p14:creationId xmlns:p14="http://schemas.microsoft.com/office/powerpoint/2010/main" val="1520867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198668" y="1037689"/>
            <a:ext cx="6135756" cy="5386090"/>
          </a:xfrm>
          <a:prstGeom prst="rect">
            <a:avLst/>
          </a:prstGeom>
          <a:noFill/>
        </p:spPr>
        <p:txBody>
          <a:bodyPr wrap="square" rtlCol="0">
            <a:spAutoFit/>
          </a:bodyPr>
          <a:lstStyle/>
          <a:p>
            <a:r>
              <a:rPr lang="en-US" sz="4400" dirty="0"/>
              <a:t>The characteristics of the church of Ephesus could be on a motivational poster to sell vitamins or snake oil or encyclopedias</a:t>
            </a:r>
          </a:p>
          <a:p>
            <a:endParaRPr lang="en-US" sz="4400" dirty="0"/>
          </a:p>
          <a:p>
            <a:r>
              <a:rPr lang="en-US" sz="8000" dirty="0"/>
              <a:t>NOT ENOUGH</a:t>
            </a:r>
            <a:endParaRPr lang="en-US" sz="4400" dirty="0"/>
          </a:p>
        </p:txBody>
      </p:sp>
    </p:spTree>
    <p:extLst>
      <p:ext uri="{BB962C8B-B14F-4D97-AF65-F5344CB8AC3E}">
        <p14:creationId xmlns:p14="http://schemas.microsoft.com/office/powerpoint/2010/main" val="1569089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Response of the SONS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2090172"/>
            <a:ext cx="7633252" cy="2923877"/>
          </a:xfrm>
          <a:prstGeom prst="rect">
            <a:avLst/>
          </a:prstGeom>
          <a:noFill/>
        </p:spPr>
        <p:txBody>
          <a:bodyPr wrap="square" rtlCol="0">
            <a:spAutoFit/>
          </a:bodyPr>
          <a:lstStyle/>
          <a:p>
            <a:r>
              <a:rPr lang="en-US" sz="4000" b="1" dirty="0"/>
              <a:t>Embrace the Invitation</a:t>
            </a:r>
          </a:p>
          <a:p>
            <a:r>
              <a:rPr lang="en-US" sz="4000" b="1" dirty="0"/>
              <a:t>Embrace the Terms of Adoption</a:t>
            </a:r>
          </a:p>
          <a:p>
            <a:r>
              <a:rPr lang="en-US" sz="4000" b="1" dirty="0"/>
              <a:t>Embrace the Call into His Presence</a:t>
            </a:r>
          </a:p>
          <a:p>
            <a:r>
              <a:rPr lang="en-US" sz="4000" b="1" dirty="0"/>
              <a:t>Embrace the Call to the Cross</a:t>
            </a:r>
          </a:p>
          <a:p>
            <a:r>
              <a:rPr lang="en-US" sz="2400" dirty="0"/>
              <a:t>		</a:t>
            </a:r>
          </a:p>
        </p:txBody>
      </p:sp>
    </p:spTree>
    <p:extLst>
      <p:ext uri="{BB962C8B-B14F-4D97-AF65-F5344CB8AC3E}">
        <p14:creationId xmlns:p14="http://schemas.microsoft.com/office/powerpoint/2010/main" val="3980556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198668" y="838191"/>
            <a:ext cx="6135756" cy="4862870"/>
          </a:xfrm>
          <a:prstGeom prst="rect">
            <a:avLst/>
          </a:prstGeom>
          <a:noFill/>
        </p:spPr>
        <p:txBody>
          <a:bodyPr wrap="square" rtlCol="0">
            <a:spAutoFit/>
          </a:bodyPr>
          <a:lstStyle/>
          <a:p>
            <a:r>
              <a:rPr lang="en-US" sz="16600" b="1" dirty="0"/>
              <a:t>JESUS</a:t>
            </a:r>
            <a:r>
              <a:rPr lang="en-US" sz="7200" b="1" dirty="0"/>
              <a:t> INSPECTS FOR WHAT IS FIRST</a:t>
            </a:r>
          </a:p>
        </p:txBody>
      </p:sp>
    </p:spTree>
    <p:extLst>
      <p:ext uri="{BB962C8B-B14F-4D97-AF65-F5344CB8AC3E}">
        <p14:creationId xmlns:p14="http://schemas.microsoft.com/office/powerpoint/2010/main" val="2895697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Revelation 2:1-7</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305068"/>
            <a:ext cx="7453341" cy="6247864"/>
          </a:xfrm>
          <a:prstGeom prst="rect">
            <a:avLst/>
          </a:prstGeom>
          <a:noFill/>
        </p:spPr>
        <p:txBody>
          <a:bodyPr wrap="square" rtlCol="0">
            <a:spAutoFit/>
          </a:bodyPr>
          <a:lstStyle/>
          <a:p>
            <a:r>
              <a:rPr lang="en-US" sz="4000" dirty="0"/>
              <a:t>Yet I hold this against you: You have forsaken the love you had at first. Consider how far you have fallen! Repent and do the things you did at first. If you do not repent, I will come to you and remove your lampstand from its place. But you have this in your favor: You hate the practices of the Nicolaitans, which I also hate.</a:t>
            </a:r>
          </a:p>
        </p:txBody>
      </p:sp>
    </p:spTree>
    <p:extLst>
      <p:ext uri="{BB962C8B-B14F-4D97-AF65-F5344CB8AC3E}">
        <p14:creationId xmlns:p14="http://schemas.microsoft.com/office/powerpoint/2010/main" val="1423320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4828406" y="215888"/>
            <a:ext cx="6958396" cy="6740307"/>
          </a:xfrm>
          <a:prstGeom prst="rect">
            <a:avLst/>
          </a:prstGeom>
          <a:noFill/>
        </p:spPr>
        <p:txBody>
          <a:bodyPr wrap="square" rtlCol="0">
            <a:spAutoFit/>
          </a:bodyPr>
          <a:lstStyle/>
          <a:p>
            <a:r>
              <a:rPr lang="en-US" sz="4800" dirty="0"/>
              <a:t>FIRST LOVE – forsaken</a:t>
            </a:r>
          </a:p>
          <a:p>
            <a:endParaRPr lang="en-US" sz="4800" dirty="0"/>
          </a:p>
          <a:p>
            <a:r>
              <a:rPr lang="en-US" sz="4800" dirty="0"/>
              <a:t>FALLEN – A long way</a:t>
            </a:r>
          </a:p>
          <a:p>
            <a:endParaRPr lang="en-US" sz="4800" dirty="0"/>
          </a:p>
          <a:p>
            <a:r>
              <a:rPr lang="en-US" sz="4800" dirty="0"/>
              <a:t>REPENTANCE – </a:t>
            </a:r>
            <a:r>
              <a:rPr lang="en-US" sz="4800" dirty="0" err="1"/>
              <a:t>passe</a:t>
            </a:r>
            <a:r>
              <a:rPr lang="en-US" sz="4800" dirty="0"/>
              <a:t>’</a:t>
            </a:r>
          </a:p>
          <a:p>
            <a:endParaRPr lang="en-US" sz="4800" dirty="0"/>
          </a:p>
          <a:p>
            <a:r>
              <a:rPr lang="en-US" sz="4800" dirty="0"/>
              <a:t>REMOVAL – imminent</a:t>
            </a:r>
          </a:p>
          <a:p>
            <a:endParaRPr lang="en-US" sz="4800" dirty="0"/>
          </a:p>
          <a:p>
            <a:r>
              <a:rPr lang="en-US" sz="4800" dirty="0"/>
              <a:t>PASSION – only negative</a:t>
            </a:r>
            <a:endParaRPr lang="en-US" sz="6000" dirty="0"/>
          </a:p>
        </p:txBody>
      </p:sp>
    </p:spTree>
    <p:extLst>
      <p:ext uri="{BB962C8B-B14F-4D97-AF65-F5344CB8AC3E}">
        <p14:creationId xmlns:p14="http://schemas.microsoft.com/office/powerpoint/2010/main" val="1533500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198668" y="651316"/>
            <a:ext cx="6135756" cy="5555367"/>
          </a:xfrm>
          <a:prstGeom prst="rect">
            <a:avLst/>
          </a:prstGeom>
          <a:noFill/>
        </p:spPr>
        <p:txBody>
          <a:bodyPr wrap="square" rtlCol="0">
            <a:spAutoFit/>
          </a:bodyPr>
          <a:lstStyle/>
          <a:p>
            <a:r>
              <a:rPr lang="en-US" sz="6000" dirty="0"/>
              <a:t>PASSION</a:t>
            </a:r>
          </a:p>
          <a:p>
            <a:r>
              <a:rPr lang="en-US" sz="6000" dirty="0"/>
              <a:t>FIRE IN THE BELLY</a:t>
            </a:r>
          </a:p>
          <a:p>
            <a:r>
              <a:rPr lang="en-US" sz="6000" dirty="0"/>
              <a:t>INTENSITY</a:t>
            </a:r>
          </a:p>
          <a:p>
            <a:endParaRPr lang="en-US" sz="6000" dirty="0"/>
          </a:p>
          <a:p>
            <a:r>
              <a:rPr lang="en-US" sz="11500" dirty="0"/>
              <a:t>GONE</a:t>
            </a:r>
            <a:endParaRPr lang="en-US" sz="6000" dirty="0"/>
          </a:p>
        </p:txBody>
      </p:sp>
    </p:spTree>
    <p:extLst>
      <p:ext uri="{BB962C8B-B14F-4D97-AF65-F5344CB8AC3E}">
        <p14:creationId xmlns:p14="http://schemas.microsoft.com/office/powerpoint/2010/main" val="310702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198668" y="651316"/>
            <a:ext cx="6135756" cy="5632311"/>
          </a:xfrm>
          <a:prstGeom prst="rect">
            <a:avLst/>
          </a:prstGeom>
          <a:noFill/>
        </p:spPr>
        <p:txBody>
          <a:bodyPr wrap="square" rtlCol="0">
            <a:spAutoFit/>
          </a:bodyPr>
          <a:lstStyle/>
          <a:p>
            <a:r>
              <a:rPr lang="en-US" sz="6000" dirty="0"/>
              <a:t>The LOVE OF GOD is a flickering ember on a lampstand and it has been relegated to IRRELEVANCE</a:t>
            </a:r>
          </a:p>
        </p:txBody>
      </p:sp>
    </p:spTree>
    <p:extLst>
      <p:ext uri="{BB962C8B-B14F-4D97-AF65-F5344CB8AC3E}">
        <p14:creationId xmlns:p14="http://schemas.microsoft.com/office/powerpoint/2010/main" val="12328267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198668" y="651316"/>
            <a:ext cx="6588134" cy="5632311"/>
          </a:xfrm>
          <a:prstGeom prst="rect">
            <a:avLst/>
          </a:prstGeom>
          <a:noFill/>
        </p:spPr>
        <p:txBody>
          <a:bodyPr wrap="square" rtlCol="0">
            <a:spAutoFit/>
          </a:bodyPr>
          <a:lstStyle/>
          <a:p>
            <a:r>
              <a:rPr lang="en-US" sz="6000" dirty="0"/>
              <a:t>The LOVE OF GOD in Ephesus has been replaced with the zeal of being RIGHT and a dark wisdom and a dark truth</a:t>
            </a:r>
          </a:p>
        </p:txBody>
      </p:sp>
    </p:spTree>
    <p:extLst>
      <p:ext uri="{BB962C8B-B14F-4D97-AF65-F5344CB8AC3E}">
        <p14:creationId xmlns:p14="http://schemas.microsoft.com/office/powerpoint/2010/main" val="490011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198668" y="651316"/>
            <a:ext cx="6588134" cy="5632311"/>
          </a:xfrm>
          <a:prstGeom prst="rect">
            <a:avLst/>
          </a:prstGeom>
          <a:noFill/>
        </p:spPr>
        <p:txBody>
          <a:bodyPr wrap="square" rtlCol="0">
            <a:spAutoFit/>
          </a:bodyPr>
          <a:lstStyle/>
          <a:p>
            <a:r>
              <a:rPr lang="en-US" sz="6000" dirty="0"/>
              <a:t>Paul talked to them about a spirit of Wisdom and Revelation but they evidently disregarded him</a:t>
            </a:r>
          </a:p>
        </p:txBody>
      </p:sp>
    </p:spTree>
    <p:extLst>
      <p:ext uri="{BB962C8B-B14F-4D97-AF65-F5344CB8AC3E}">
        <p14:creationId xmlns:p14="http://schemas.microsoft.com/office/powerpoint/2010/main" val="20600349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#4</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198668" y="838191"/>
            <a:ext cx="6135756" cy="3754874"/>
          </a:xfrm>
          <a:prstGeom prst="rect">
            <a:avLst/>
          </a:prstGeom>
          <a:noFill/>
        </p:spPr>
        <p:txBody>
          <a:bodyPr wrap="square" rtlCol="0">
            <a:spAutoFit/>
          </a:bodyPr>
          <a:lstStyle/>
          <a:p>
            <a:r>
              <a:rPr lang="en-US" sz="16600" b="1" dirty="0"/>
              <a:t>JESUS</a:t>
            </a:r>
            <a:r>
              <a:rPr lang="en-US" sz="7200" b="1" dirty="0"/>
              <a:t> OFFERS HOPE</a:t>
            </a:r>
          </a:p>
        </p:txBody>
      </p:sp>
    </p:spTree>
    <p:extLst>
      <p:ext uri="{BB962C8B-B14F-4D97-AF65-F5344CB8AC3E}">
        <p14:creationId xmlns:p14="http://schemas.microsoft.com/office/powerpoint/2010/main" val="1545071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Revelation 2:1-7</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38659" y="797510"/>
            <a:ext cx="7453341" cy="5262979"/>
          </a:xfrm>
          <a:prstGeom prst="rect">
            <a:avLst/>
          </a:prstGeom>
          <a:noFill/>
        </p:spPr>
        <p:txBody>
          <a:bodyPr wrap="square" rtlCol="0">
            <a:spAutoFit/>
          </a:bodyPr>
          <a:lstStyle/>
          <a:p>
            <a:r>
              <a:rPr lang="en-US" sz="4800" dirty="0"/>
              <a:t>Whoever has ears, let them hear what the Spirit says to the churches. To the one who is victorious, I will give the right to eat from the tree of life, which is in the paradise of God.</a:t>
            </a:r>
          </a:p>
        </p:txBody>
      </p:sp>
    </p:spTree>
    <p:extLst>
      <p:ext uri="{BB962C8B-B14F-4D97-AF65-F5344CB8AC3E}">
        <p14:creationId xmlns:p14="http://schemas.microsoft.com/office/powerpoint/2010/main" val="36060145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#4</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198668" y="859458"/>
            <a:ext cx="6135756" cy="4708981"/>
          </a:xfrm>
          <a:prstGeom prst="rect">
            <a:avLst/>
          </a:prstGeom>
          <a:noFill/>
        </p:spPr>
        <p:txBody>
          <a:bodyPr wrap="square" rtlCol="0">
            <a:spAutoFit/>
          </a:bodyPr>
          <a:lstStyle/>
          <a:p>
            <a:r>
              <a:rPr lang="en-US" sz="6000" dirty="0"/>
              <a:t>JESUS calls us to the hope offered through life offered as a result of repentance</a:t>
            </a:r>
          </a:p>
        </p:txBody>
      </p:sp>
    </p:spTree>
    <p:extLst>
      <p:ext uri="{BB962C8B-B14F-4D97-AF65-F5344CB8AC3E}">
        <p14:creationId xmlns:p14="http://schemas.microsoft.com/office/powerpoint/2010/main" val="675913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51182" y="765600"/>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55096" y="844069"/>
            <a:ext cx="6361042" cy="4739759"/>
          </a:xfrm>
          <a:prstGeom prst="rect">
            <a:avLst/>
          </a:prstGeom>
          <a:noFill/>
        </p:spPr>
        <p:txBody>
          <a:bodyPr wrap="square" rtlCol="0">
            <a:spAutoFit/>
          </a:bodyPr>
          <a:lstStyle/>
          <a:p>
            <a:r>
              <a:rPr lang="en-US" sz="5400" dirty="0"/>
              <a:t>Western Church tradition and theological thought has trapped us outside of a category</a:t>
            </a:r>
            <a:r>
              <a:rPr lang="en-US" sz="3200" dirty="0"/>
              <a:t>	</a:t>
            </a:r>
          </a:p>
        </p:txBody>
      </p:sp>
    </p:spTree>
    <p:extLst>
      <p:ext uri="{BB962C8B-B14F-4D97-AF65-F5344CB8AC3E}">
        <p14:creationId xmlns:p14="http://schemas.microsoft.com/office/powerpoint/2010/main" val="27547848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#4</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4875087" y="289404"/>
            <a:ext cx="7085886" cy="6555641"/>
          </a:xfrm>
          <a:prstGeom prst="rect">
            <a:avLst/>
          </a:prstGeom>
          <a:noFill/>
        </p:spPr>
        <p:txBody>
          <a:bodyPr wrap="square" rtlCol="0">
            <a:spAutoFit/>
          </a:bodyPr>
          <a:lstStyle/>
          <a:p>
            <a:r>
              <a:rPr lang="en-US" sz="6000" dirty="0"/>
              <a:t>The repentance that he mentions invites the spirit of restoration to take us back to FIRST LOVE, FIRST THINGS, and FIRST VISION </a:t>
            </a:r>
          </a:p>
        </p:txBody>
      </p:sp>
    </p:spTree>
    <p:extLst>
      <p:ext uri="{BB962C8B-B14F-4D97-AF65-F5344CB8AC3E}">
        <p14:creationId xmlns:p14="http://schemas.microsoft.com/office/powerpoint/2010/main" val="41749142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4875087" y="289404"/>
            <a:ext cx="7085886" cy="6555641"/>
          </a:xfrm>
          <a:prstGeom prst="rect">
            <a:avLst/>
          </a:prstGeom>
          <a:noFill/>
        </p:spPr>
        <p:txBody>
          <a:bodyPr wrap="square" rtlCol="0">
            <a:spAutoFit/>
          </a:bodyPr>
          <a:lstStyle/>
          <a:p>
            <a:r>
              <a:rPr lang="en-US" sz="6000" dirty="0"/>
              <a:t>Jesus came to give us life and that abundantly…what moved us from the tree of life?  What nudged us from the garden of God?</a:t>
            </a:r>
          </a:p>
        </p:txBody>
      </p:sp>
    </p:spTree>
    <p:extLst>
      <p:ext uri="{BB962C8B-B14F-4D97-AF65-F5344CB8AC3E}">
        <p14:creationId xmlns:p14="http://schemas.microsoft.com/office/powerpoint/2010/main" val="2513913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73968" y="1321123"/>
            <a:ext cx="6612834" cy="3785652"/>
          </a:xfrm>
          <a:prstGeom prst="rect">
            <a:avLst/>
          </a:prstGeom>
          <a:noFill/>
        </p:spPr>
        <p:txBody>
          <a:bodyPr wrap="square" rtlCol="0">
            <a:spAutoFit/>
          </a:bodyPr>
          <a:lstStyle/>
          <a:p>
            <a:pPr algn="ctr"/>
            <a:r>
              <a:rPr lang="en-US" sz="6000" dirty="0">
                <a:solidFill>
                  <a:srgbClr val="000000"/>
                </a:solidFill>
              </a:rPr>
              <a:t>What is the first work that Jesus is asking you to do over again?</a:t>
            </a:r>
            <a:endParaRPr lang="en-US" sz="2000" dirty="0"/>
          </a:p>
        </p:txBody>
      </p:sp>
    </p:spTree>
    <p:extLst>
      <p:ext uri="{BB962C8B-B14F-4D97-AF65-F5344CB8AC3E}">
        <p14:creationId xmlns:p14="http://schemas.microsoft.com/office/powerpoint/2010/main" val="9918430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08039" y="612844"/>
            <a:ext cx="6612834" cy="5632311"/>
          </a:xfrm>
          <a:prstGeom prst="rect">
            <a:avLst/>
          </a:prstGeom>
          <a:noFill/>
        </p:spPr>
        <p:txBody>
          <a:bodyPr wrap="square" rtlCol="0">
            <a:spAutoFit/>
          </a:bodyPr>
          <a:lstStyle/>
          <a:p>
            <a:pPr algn="ctr"/>
            <a:r>
              <a:rPr lang="en-US" sz="6000" dirty="0">
                <a:solidFill>
                  <a:srgbClr val="000000"/>
                </a:solidFill>
              </a:rPr>
              <a:t>Are you willing to invite the Holy Spirit to refresh, renew, and rekindle something in your spirit?</a:t>
            </a:r>
            <a:endParaRPr lang="en-US" sz="2000" dirty="0"/>
          </a:p>
        </p:txBody>
      </p:sp>
    </p:spTree>
    <p:extLst>
      <p:ext uri="{BB962C8B-B14F-4D97-AF65-F5344CB8AC3E}">
        <p14:creationId xmlns:p14="http://schemas.microsoft.com/office/powerpoint/2010/main" val="2435781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64834" y="1536174"/>
            <a:ext cx="6612834" cy="3785652"/>
          </a:xfrm>
          <a:prstGeom prst="rect">
            <a:avLst/>
          </a:prstGeom>
          <a:noFill/>
        </p:spPr>
        <p:txBody>
          <a:bodyPr wrap="square" rtlCol="0">
            <a:spAutoFit/>
          </a:bodyPr>
          <a:lstStyle/>
          <a:p>
            <a:pPr algn="ctr"/>
            <a:r>
              <a:rPr lang="en-US" sz="6000" dirty="0">
                <a:solidFill>
                  <a:srgbClr val="000000"/>
                </a:solidFill>
              </a:rPr>
              <a:t>Are you willing to spend more time in the garden of His Presence?</a:t>
            </a:r>
            <a:endParaRPr lang="en-US" sz="2000" dirty="0"/>
          </a:p>
        </p:txBody>
      </p:sp>
    </p:spTree>
    <p:extLst>
      <p:ext uri="{BB962C8B-B14F-4D97-AF65-F5344CB8AC3E}">
        <p14:creationId xmlns:p14="http://schemas.microsoft.com/office/powerpoint/2010/main" val="25975211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56314" y="1088111"/>
            <a:ext cx="6612834" cy="4708981"/>
          </a:xfrm>
          <a:prstGeom prst="rect">
            <a:avLst/>
          </a:prstGeom>
          <a:noFill/>
        </p:spPr>
        <p:txBody>
          <a:bodyPr wrap="square" rtlCol="0">
            <a:spAutoFit/>
          </a:bodyPr>
          <a:lstStyle/>
          <a:p>
            <a:pPr algn="ctr"/>
            <a:r>
              <a:rPr lang="en-US" sz="6000" dirty="0">
                <a:solidFill>
                  <a:srgbClr val="000000"/>
                </a:solidFill>
              </a:rPr>
              <a:t>What would happen in your life if you lived dead to yourself but alive to God everyday?</a:t>
            </a:r>
            <a:endParaRPr lang="en-US" sz="2000" dirty="0"/>
          </a:p>
        </p:txBody>
      </p:sp>
    </p:spTree>
    <p:extLst>
      <p:ext uri="{BB962C8B-B14F-4D97-AF65-F5344CB8AC3E}">
        <p14:creationId xmlns:p14="http://schemas.microsoft.com/office/powerpoint/2010/main" val="25900168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16556" y="1997839"/>
            <a:ext cx="6612834" cy="2862322"/>
          </a:xfrm>
          <a:prstGeom prst="rect">
            <a:avLst/>
          </a:prstGeom>
          <a:noFill/>
        </p:spPr>
        <p:txBody>
          <a:bodyPr wrap="square" rtlCol="0">
            <a:spAutoFit/>
          </a:bodyPr>
          <a:lstStyle/>
          <a:p>
            <a:pPr algn="ctr"/>
            <a:r>
              <a:rPr lang="en-US" sz="6000" dirty="0">
                <a:solidFill>
                  <a:srgbClr val="000000"/>
                </a:solidFill>
              </a:rPr>
              <a:t>What sort of response can you offer to God today?</a:t>
            </a:r>
            <a:endParaRPr lang="en-US" sz="2000" dirty="0"/>
          </a:p>
        </p:txBody>
      </p:sp>
    </p:spTree>
    <p:extLst>
      <p:ext uri="{BB962C8B-B14F-4D97-AF65-F5344CB8AC3E}">
        <p14:creationId xmlns:p14="http://schemas.microsoft.com/office/powerpoint/2010/main" val="3411029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201239" y="1169653"/>
            <a:ext cx="6361042" cy="4247317"/>
          </a:xfrm>
          <a:prstGeom prst="rect">
            <a:avLst/>
          </a:prstGeom>
          <a:noFill/>
        </p:spPr>
        <p:txBody>
          <a:bodyPr wrap="square" rtlCol="0">
            <a:spAutoFit/>
          </a:bodyPr>
          <a:lstStyle/>
          <a:p>
            <a:r>
              <a:rPr lang="en-US" sz="5400" dirty="0"/>
              <a:t>There is a small percentage of people who enjoy the Book of Revelation – most people fear it!</a:t>
            </a:r>
            <a:r>
              <a:rPr lang="en-US" sz="3200" dirty="0"/>
              <a:t>	</a:t>
            </a:r>
          </a:p>
        </p:txBody>
      </p:sp>
    </p:spTree>
    <p:extLst>
      <p:ext uri="{BB962C8B-B14F-4D97-AF65-F5344CB8AC3E}">
        <p14:creationId xmlns:p14="http://schemas.microsoft.com/office/powerpoint/2010/main" val="4141845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092802" y="889843"/>
            <a:ext cx="6861365" cy="5078313"/>
          </a:xfrm>
          <a:prstGeom prst="rect">
            <a:avLst/>
          </a:prstGeom>
          <a:noFill/>
        </p:spPr>
        <p:txBody>
          <a:bodyPr wrap="square" rtlCol="0">
            <a:spAutoFit/>
          </a:bodyPr>
          <a:lstStyle/>
          <a:p>
            <a:r>
              <a:rPr lang="en-US" sz="5400" dirty="0"/>
              <a:t>The same disciple referred to as “the beloved disciple” was released to write down this revelation of the end of the world.</a:t>
            </a:r>
            <a:endParaRPr lang="en-US" sz="3200" dirty="0"/>
          </a:p>
        </p:txBody>
      </p:sp>
    </p:spTree>
    <p:extLst>
      <p:ext uri="{BB962C8B-B14F-4D97-AF65-F5344CB8AC3E}">
        <p14:creationId xmlns:p14="http://schemas.microsoft.com/office/powerpoint/2010/main" val="743976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25437" y="259294"/>
            <a:ext cx="6861365" cy="5909310"/>
          </a:xfrm>
          <a:prstGeom prst="rect">
            <a:avLst/>
          </a:prstGeom>
          <a:noFill/>
        </p:spPr>
        <p:txBody>
          <a:bodyPr wrap="square" rtlCol="0">
            <a:spAutoFit/>
          </a:bodyPr>
          <a:lstStyle/>
          <a:p>
            <a:r>
              <a:rPr lang="en-US" sz="5400" dirty="0"/>
              <a:t>The same one who captured these words, “For God so loved…” also captured these words “not found in the Lamb’s book of life was cast in the lake of fire.”</a:t>
            </a:r>
            <a:endParaRPr lang="en-US" sz="3200" dirty="0"/>
          </a:p>
        </p:txBody>
      </p:sp>
    </p:spTree>
    <p:extLst>
      <p:ext uri="{BB962C8B-B14F-4D97-AF65-F5344CB8AC3E}">
        <p14:creationId xmlns:p14="http://schemas.microsoft.com/office/powerpoint/2010/main" val="1370144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Revelation 2:1-7</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81255" y="797510"/>
            <a:ext cx="6903255" cy="5262979"/>
          </a:xfrm>
          <a:prstGeom prst="rect">
            <a:avLst/>
          </a:prstGeom>
          <a:noFill/>
        </p:spPr>
        <p:txBody>
          <a:bodyPr wrap="square" rtlCol="0">
            <a:spAutoFit/>
          </a:bodyPr>
          <a:lstStyle/>
          <a:p>
            <a:r>
              <a:rPr lang="en-US" sz="4800" dirty="0"/>
              <a:t>“To the angel </a:t>
            </a:r>
            <a:r>
              <a:rPr lang="en-US" sz="4800" b="1" i="1" baseline="30000" dirty="0">
                <a:hlinkClick r:id="rId3" tooltip="Or messenger; also in verses 8, 12 and 18"/>
              </a:rPr>
              <a:t>a</a:t>
            </a:r>
            <a:r>
              <a:rPr lang="en-US" sz="4800" dirty="0"/>
              <a:t> of the church in Ephesus write:</a:t>
            </a:r>
          </a:p>
          <a:p>
            <a:r>
              <a:rPr lang="en-US" sz="4800" dirty="0"/>
              <a:t>These are the words of him who holds the seven stars in his right hand and walks among the seven golden lampstands. </a:t>
            </a:r>
          </a:p>
        </p:txBody>
      </p:sp>
    </p:spTree>
    <p:extLst>
      <p:ext uri="{BB962C8B-B14F-4D97-AF65-F5344CB8AC3E}">
        <p14:creationId xmlns:p14="http://schemas.microsoft.com/office/powerpoint/2010/main" val="4145077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Revelation 2:1-7</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20343" y="226336"/>
            <a:ext cx="6866459" cy="6247864"/>
          </a:xfrm>
          <a:prstGeom prst="rect">
            <a:avLst/>
          </a:prstGeom>
          <a:noFill/>
        </p:spPr>
        <p:txBody>
          <a:bodyPr wrap="square" rtlCol="0">
            <a:spAutoFit/>
          </a:bodyPr>
          <a:lstStyle/>
          <a:p>
            <a:r>
              <a:rPr lang="en-US" sz="4000" dirty="0"/>
              <a:t>I know your deeds, your hard work and your perseverance. I know that you cannot tolerate wicked people, that you have tested those who claim to be apostles but are not, and have found them false. You have persevered and have endured hardships for my name, and have not grown weary.</a:t>
            </a:r>
          </a:p>
        </p:txBody>
      </p:sp>
    </p:spTree>
    <p:extLst>
      <p:ext uri="{BB962C8B-B14F-4D97-AF65-F5344CB8AC3E}">
        <p14:creationId xmlns:p14="http://schemas.microsoft.com/office/powerpoint/2010/main" val="136736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Revelation 2:1-7</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The Revelation of JESUS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305068"/>
            <a:ext cx="7453341" cy="6247864"/>
          </a:xfrm>
          <a:prstGeom prst="rect">
            <a:avLst/>
          </a:prstGeom>
          <a:noFill/>
        </p:spPr>
        <p:txBody>
          <a:bodyPr wrap="square" rtlCol="0">
            <a:spAutoFit/>
          </a:bodyPr>
          <a:lstStyle/>
          <a:p>
            <a:r>
              <a:rPr lang="en-US" sz="4000" dirty="0"/>
              <a:t>Yet I hold this against you: You have forsaken the love you had at first. Consider how far you have fallen! Repent and do the things you did at first. If you do not repent, I will come to you and remove your lampstand from its place. But you have this in your favor: You hate the practices of the Nicolaitans, which I also hate.</a:t>
            </a:r>
          </a:p>
        </p:txBody>
      </p:sp>
    </p:spTree>
    <p:extLst>
      <p:ext uri="{BB962C8B-B14F-4D97-AF65-F5344CB8AC3E}">
        <p14:creationId xmlns:p14="http://schemas.microsoft.com/office/powerpoint/2010/main" val="1688834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10732</TotalTime>
  <Words>873</Words>
  <Application>Microsoft Office PowerPoint</Application>
  <PresentationFormat>Widescreen</PresentationFormat>
  <Paragraphs>150</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The Seven-Fold Spirit of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Seven-Fold Spirit of God</dc:title>
  <dc:creator>Douglas Martin</dc:creator>
  <cp:lastModifiedBy>Douglas Martin</cp:lastModifiedBy>
  <cp:revision>26</cp:revision>
  <cp:lastPrinted>2019-02-17T14:29:28Z</cp:lastPrinted>
  <dcterms:created xsi:type="dcterms:W3CDTF">2019-02-03T14:01:23Z</dcterms:created>
  <dcterms:modified xsi:type="dcterms:W3CDTF">2019-02-24T14:23:48Z</dcterms:modified>
</cp:coreProperties>
</file>