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01" r:id="rId4"/>
    <p:sldId id="264" r:id="rId5"/>
    <p:sldId id="304" r:id="rId6"/>
    <p:sldId id="274" r:id="rId7"/>
    <p:sldId id="302" r:id="rId8"/>
    <p:sldId id="303" r:id="rId9"/>
    <p:sldId id="305" r:id="rId10"/>
    <p:sldId id="259" r:id="rId11"/>
    <p:sldId id="288" r:id="rId12"/>
    <p:sldId id="289" r:id="rId13"/>
    <p:sldId id="291" r:id="rId14"/>
    <p:sldId id="293" r:id="rId15"/>
    <p:sldId id="298" r:id="rId16"/>
    <p:sldId id="306" r:id="rId17"/>
    <p:sldId id="307" r:id="rId18"/>
    <p:sldId id="308" r:id="rId19"/>
    <p:sldId id="300"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68" autoAdjust="0"/>
    <p:restoredTop sz="94660"/>
  </p:normalViewPr>
  <p:slideViewPr>
    <p:cSldViewPr snapToGrid="0">
      <p:cViewPr varScale="1">
        <p:scale>
          <a:sx n="72" d="100"/>
          <a:sy n="72" d="100"/>
        </p:scale>
        <p:origin x="7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Matthew+6%3A9-13&amp;version=NIV#fen-NIV-23296a"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biblegateway.com/passage/?search=Matthew+6%3A9-13&amp;version=NIV#fen-NIV-23296b"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95537"/>
            <a:ext cx="9144000" cy="3047932"/>
          </a:xfrm>
        </p:spPr>
        <p:txBody>
          <a:bodyPr>
            <a:normAutofit fontScale="90000"/>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1 John 3:1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732331"/>
            <a:ext cx="7175045" cy="5632311"/>
          </a:xfrm>
          <a:prstGeom prst="rect">
            <a:avLst/>
          </a:prstGeom>
          <a:noFill/>
        </p:spPr>
        <p:txBody>
          <a:bodyPr wrap="square" rtlCol="0">
            <a:spAutoFit/>
          </a:bodyPr>
          <a:lstStyle/>
          <a:p>
            <a:r>
              <a:rPr lang="en-US" sz="4800" dirty="0">
                <a:solidFill>
                  <a:srgbClr val="000000"/>
                </a:solidFill>
              </a:rPr>
              <a:t>See what great love the Father has lavished on us, that </a:t>
            </a:r>
            <a:r>
              <a:rPr lang="en-US" sz="4800" u="sng" dirty="0">
                <a:solidFill>
                  <a:srgbClr val="000000"/>
                </a:solidFill>
              </a:rPr>
              <a:t>we should be called children of God</a:t>
            </a:r>
            <a:r>
              <a:rPr lang="en-US" sz="4800" dirty="0">
                <a:solidFill>
                  <a:srgbClr val="000000"/>
                </a:solidFill>
              </a:rPr>
              <a:t>! And that is what we are! The reason the world does not know us is that it did not know him</a:t>
            </a:r>
            <a:r>
              <a:rPr lang="en-US" sz="2400" dirty="0"/>
              <a:t>				</a:t>
            </a:r>
          </a:p>
        </p:txBody>
      </p:sp>
    </p:spTree>
    <p:extLst>
      <p:ext uri="{BB962C8B-B14F-4D97-AF65-F5344CB8AC3E}">
        <p14:creationId xmlns:p14="http://schemas.microsoft.com/office/powerpoint/2010/main" val="851882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6096000" y="2339306"/>
            <a:ext cx="6135756" cy="1938992"/>
          </a:xfrm>
          <a:prstGeom prst="rect">
            <a:avLst/>
          </a:prstGeom>
          <a:noFill/>
        </p:spPr>
        <p:txBody>
          <a:bodyPr wrap="square" rtlCol="0">
            <a:spAutoFit/>
          </a:bodyPr>
          <a:lstStyle/>
          <a:p>
            <a:r>
              <a:rPr lang="en-US" sz="6000" dirty="0"/>
              <a:t>EMBRACE THE “INVITATION”</a:t>
            </a:r>
          </a:p>
        </p:txBody>
      </p:sp>
    </p:spTree>
    <p:extLst>
      <p:ext uri="{BB962C8B-B14F-4D97-AF65-F5344CB8AC3E}">
        <p14:creationId xmlns:p14="http://schemas.microsoft.com/office/powerpoint/2010/main" val="4267087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883966" y="1997839"/>
            <a:ext cx="6135756" cy="2862322"/>
          </a:xfrm>
          <a:prstGeom prst="rect">
            <a:avLst/>
          </a:prstGeom>
          <a:noFill/>
        </p:spPr>
        <p:txBody>
          <a:bodyPr wrap="square" rtlCol="0">
            <a:spAutoFit/>
          </a:bodyPr>
          <a:lstStyle/>
          <a:p>
            <a:r>
              <a:rPr lang="en-US" sz="6000" dirty="0"/>
              <a:t>EMBRACE THE TERMS OF FULL “ADOPTION”</a:t>
            </a:r>
          </a:p>
        </p:txBody>
      </p:sp>
    </p:spTree>
    <p:extLst>
      <p:ext uri="{BB962C8B-B14F-4D97-AF65-F5344CB8AC3E}">
        <p14:creationId xmlns:p14="http://schemas.microsoft.com/office/powerpoint/2010/main" val="2895697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6056244" y="1782788"/>
            <a:ext cx="6135756" cy="2862322"/>
          </a:xfrm>
          <a:prstGeom prst="rect">
            <a:avLst/>
          </a:prstGeom>
          <a:noFill/>
        </p:spPr>
        <p:txBody>
          <a:bodyPr wrap="square" rtlCol="0">
            <a:spAutoFit/>
          </a:bodyPr>
          <a:lstStyle/>
          <a:p>
            <a:r>
              <a:rPr lang="en-US" sz="6000" dirty="0"/>
              <a:t>EMBRACE THE CALL INTO HIS PRESENCE</a:t>
            </a:r>
          </a:p>
        </p:txBody>
      </p:sp>
    </p:spTree>
    <p:extLst>
      <p:ext uri="{BB962C8B-B14F-4D97-AF65-F5344CB8AC3E}">
        <p14:creationId xmlns:p14="http://schemas.microsoft.com/office/powerpoint/2010/main" val="1343544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834772" y="1582340"/>
            <a:ext cx="6135756" cy="2862322"/>
          </a:xfrm>
          <a:prstGeom prst="rect">
            <a:avLst/>
          </a:prstGeom>
          <a:noFill/>
        </p:spPr>
        <p:txBody>
          <a:bodyPr wrap="square" rtlCol="0">
            <a:spAutoFit/>
          </a:bodyPr>
          <a:lstStyle/>
          <a:p>
            <a:r>
              <a:rPr lang="en-US" sz="6000" dirty="0"/>
              <a:t>EMBRACE THE CALL TO YOUR CROSS</a:t>
            </a:r>
          </a:p>
        </p:txBody>
      </p:sp>
    </p:spTree>
    <p:extLst>
      <p:ext uri="{BB962C8B-B14F-4D97-AF65-F5344CB8AC3E}">
        <p14:creationId xmlns:p14="http://schemas.microsoft.com/office/powerpoint/2010/main" val="67591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69566" y="859458"/>
            <a:ext cx="6612834" cy="5632311"/>
          </a:xfrm>
          <a:prstGeom prst="rect">
            <a:avLst/>
          </a:prstGeom>
          <a:noFill/>
        </p:spPr>
        <p:txBody>
          <a:bodyPr wrap="square" rtlCol="0">
            <a:spAutoFit/>
          </a:bodyPr>
          <a:lstStyle/>
          <a:p>
            <a:pPr algn="ctr"/>
            <a:r>
              <a:rPr lang="en-US" sz="6000" dirty="0">
                <a:solidFill>
                  <a:srgbClr val="000000"/>
                </a:solidFill>
              </a:rPr>
              <a:t>What would happen in your life if you dared to accept the Father’s invitation to forgiveness of your sins?</a:t>
            </a:r>
            <a:endParaRPr lang="en-US" sz="2000" dirty="0"/>
          </a:p>
        </p:txBody>
      </p:sp>
    </p:spTree>
    <p:extLst>
      <p:ext uri="{BB962C8B-B14F-4D97-AF65-F5344CB8AC3E}">
        <p14:creationId xmlns:p14="http://schemas.microsoft.com/office/powerpoint/2010/main" val="991843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29810" y="0"/>
            <a:ext cx="6612834" cy="6555641"/>
          </a:xfrm>
          <a:prstGeom prst="rect">
            <a:avLst/>
          </a:prstGeom>
          <a:noFill/>
        </p:spPr>
        <p:txBody>
          <a:bodyPr wrap="square" rtlCol="0">
            <a:spAutoFit/>
          </a:bodyPr>
          <a:lstStyle/>
          <a:p>
            <a:pPr algn="ctr"/>
            <a:r>
              <a:rPr lang="en-US" sz="6000" dirty="0">
                <a:solidFill>
                  <a:srgbClr val="000000"/>
                </a:solidFill>
              </a:rPr>
              <a:t>What would happen in your life if you dared to believe God is offering to fully-adopt you with all rights and privileges?</a:t>
            </a:r>
            <a:endParaRPr lang="en-US" sz="2000" dirty="0"/>
          </a:p>
        </p:txBody>
      </p:sp>
    </p:spTree>
    <p:extLst>
      <p:ext uri="{BB962C8B-B14F-4D97-AF65-F5344CB8AC3E}">
        <p14:creationId xmlns:p14="http://schemas.microsoft.com/office/powerpoint/2010/main" val="243578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43062" y="503582"/>
            <a:ext cx="6612834" cy="5632311"/>
          </a:xfrm>
          <a:prstGeom prst="rect">
            <a:avLst/>
          </a:prstGeom>
          <a:noFill/>
        </p:spPr>
        <p:txBody>
          <a:bodyPr wrap="square" rtlCol="0">
            <a:spAutoFit/>
          </a:bodyPr>
          <a:lstStyle/>
          <a:p>
            <a:pPr algn="ctr"/>
            <a:r>
              <a:rPr lang="en-US" sz="6000" dirty="0">
                <a:solidFill>
                  <a:srgbClr val="000000"/>
                </a:solidFill>
              </a:rPr>
              <a:t>What would happen in your life if you spent quality time everyday in His presence just like Jesus did?</a:t>
            </a:r>
            <a:endParaRPr lang="en-US" sz="2000" dirty="0"/>
          </a:p>
        </p:txBody>
      </p:sp>
    </p:spTree>
    <p:extLst>
      <p:ext uri="{BB962C8B-B14F-4D97-AF65-F5344CB8AC3E}">
        <p14:creationId xmlns:p14="http://schemas.microsoft.com/office/powerpoint/2010/main" val="2597521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56314" y="1088111"/>
            <a:ext cx="6612834" cy="4708981"/>
          </a:xfrm>
          <a:prstGeom prst="rect">
            <a:avLst/>
          </a:prstGeom>
          <a:noFill/>
        </p:spPr>
        <p:txBody>
          <a:bodyPr wrap="square" rtlCol="0">
            <a:spAutoFit/>
          </a:bodyPr>
          <a:lstStyle/>
          <a:p>
            <a:pPr algn="ctr"/>
            <a:r>
              <a:rPr lang="en-US" sz="6000" dirty="0">
                <a:solidFill>
                  <a:srgbClr val="000000"/>
                </a:solidFill>
              </a:rPr>
              <a:t>What would happen in your life if you lived dead to yourself but alive to God everyday?</a:t>
            </a:r>
            <a:endParaRPr lang="en-US" sz="2000" dirty="0"/>
          </a:p>
        </p:txBody>
      </p:sp>
    </p:spTree>
    <p:extLst>
      <p:ext uri="{BB962C8B-B14F-4D97-AF65-F5344CB8AC3E}">
        <p14:creationId xmlns:p14="http://schemas.microsoft.com/office/powerpoint/2010/main" val="2590016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16556" y="1997839"/>
            <a:ext cx="6612834" cy="2862322"/>
          </a:xfrm>
          <a:prstGeom prst="rect">
            <a:avLst/>
          </a:prstGeom>
          <a:noFill/>
        </p:spPr>
        <p:txBody>
          <a:bodyPr wrap="square" rtlCol="0">
            <a:spAutoFit/>
          </a:bodyPr>
          <a:lstStyle/>
          <a:p>
            <a:pPr algn="ctr"/>
            <a:r>
              <a:rPr lang="en-US" sz="6000" dirty="0">
                <a:solidFill>
                  <a:srgbClr val="000000"/>
                </a:solidFill>
              </a:rPr>
              <a:t>What sort of response can you offer to God today?</a:t>
            </a:r>
            <a:endParaRPr lang="en-US" sz="2000" dirty="0"/>
          </a:p>
        </p:txBody>
      </p:sp>
    </p:spTree>
    <p:extLst>
      <p:ext uri="{BB962C8B-B14F-4D97-AF65-F5344CB8AC3E}">
        <p14:creationId xmlns:p14="http://schemas.microsoft.com/office/powerpoint/2010/main" val="341102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pic>
        <p:nvPicPr>
          <p:cNvPr id="17" name="Picture 16">
            <a:extLst>
              <a:ext uri="{FF2B5EF4-FFF2-40B4-BE49-F238E27FC236}">
                <a16:creationId xmlns:a16="http://schemas.microsoft.com/office/drawing/2014/main" id="{B6567EC4-050C-4034-8729-EC4D480309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2885" y="245661"/>
            <a:ext cx="7355675" cy="6209730"/>
          </a:xfrm>
          <a:prstGeom prst="rect">
            <a:avLst/>
          </a:prstGeom>
        </p:spPr>
      </p:pic>
    </p:spTree>
    <p:extLst>
      <p:ext uri="{BB962C8B-B14F-4D97-AF65-F5344CB8AC3E}">
        <p14:creationId xmlns:p14="http://schemas.microsoft.com/office/powerpoint/2010/main" val="2667608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26226" y="1259175"/>
            <a:ext cx="7633252" cy="4339650"/>
          </a:xfrm>
          <a:prstGeom prst="rect">
            <a:avLst/>
          </a:prstGeom>
          <a:noFill/>
        </p:spPr>
        <p:txBody>
          <a:bodyPr wrap="square" rtlCol="0">
            <a:spAutoFit/>
          </a:bodyPr>
          <a:lstStyle/>
          <a:p>
            <a:r>
              <a:rPr lang="en-US" sz="3600" dirty="0"/>
              <a:t>The Father has FACED defiance</a:t>
            </a:r>
          </a:p>
          <a:p>
            <a:r>
              <a:rPr lang="en-US" sz="3600" dirty="0"/>
              <a:t>The Father’s FIRE burns long &amp; steady</a:t>
            </a:r>
          </a:p>
          <a:p>
            <a:r>
              <a:rPr lang="en-US" sz="3600" dirty="0"/>
              <a:t>The Father has FACTORED humility</a:t>
            </a:r>
          </a:p>
          <a:p>
            <a:r>
              <a:rPr lang="en-US" sz="3600" dirty="0"/>
              <a:t>The Father is FOCUSED on return</a:t>
            </a:r>
          </a:p>
          <a:p>
            <a:r>
              <a:rPr lang="en-US" sz="3600" dirty="0"/>
              <a:t>The Father FLOODS with forgiveness</a:t>
            </a:r>
          </a:p>
          <a:p>
            <a:r>
              <a:rPr lang="en-US" sz="3600" dirty="0"/>
              <a:t>The Father is FANATIC about celebration</a:t>
            </a:r>
          </a:p>
          <a:p>
            <a:r>
              <a:rPr lang="en-US" sz="3600" dirty="0"/>
              <a:t>The Father FINDS triumph in mercy</a:t>
            </a:r>
            <a:r>
              <a:rPr lang="en-US" sz="2400" dirty="0"/>
              <a:t>		</a:t>
            </a:r>
          </a:p>
        </p:txBody>
      </p:sp>
    </p:spTree>
    <p:extLst>
      <p:ext uri="{BB962C8B-B14F-4D97-AF65-F5344CB8AC3E}">
        <p14:creationId xmlns:p14="http://schemas.microsoft.com/office/powerpoint/2010/main" val="3980556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55096" y="844069"/>
            <a:ext cx="6361042" cy="4739759"/>
          </a:xfrm>
          <a:prstGeom prst="rect">
            <a:avLst/>
          </a:prstGeom>
          <a:noFill/>
        </p:spPr>
        <p:txBody>
          <a:bodyPr wrap="square" rtlCol="0">
            <a:spAutoFit/>
          </a:bodyPr>
          <a:lstStyle/>
          <a:p>
            <a:r>
              <a:rPr lang="en-US" sz="5400" dirty="0"/>
              <a:t>Western Church tradition and theological thought has trapped us outside of a category</a:t>
            </a:r>
            <a:r>
              <a:rPr lang="en-US" sz="3200" dirty="0"/>
              <a:t>	</a:t>
            </a:r>
          </a:p>
        </p:txBody>
      </p:sp>
    </p:spTree>
    <p:extLst>
      <p:ext uri="{BB962C8B-B14F-4D97-AF65-F5344CB8AC3E}">
        <p14:creationId xmlns:p14="http://schemas.microsoft.com/office/powerpoint/2010/main" val="2754784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14153" y="474345"/>
            <a:ext cx="6361042" cy="5909310"/>
          </a:xfrm>
          <a:prstGeom prst="rect">
            <a:avLst/>
          </a:prstGeom>
          <a:noFill/>
        </p:spPr>
        <p:txBody>
          <a:bodyPr wrap="square" rtlCol="0">
            <a:spAutoFit/>
          </a:bodyPr>
          <a:lstStyle/>
          <a:p>
            <a:r>
              <a:rPr lang="en-US" sz="5400" dirty="0"/>
              <a:t>We are typically taught and have proclaimed that Jesus is the Son of God and we are something in between that and lost humanity.</a:t>
            </a:r>
            <a:r>
              <a:rPr lang="en-US" sz="3200" dirty="0"/>
              <a:t>	</a:t>
            </a:r>
          </a:p>
        </p:txBody>
      </p:sp>
    </p:spTree>
    <p:extLst>
      <p:ext uri="{BB962C8B-B14F-4D97-AF65-F5344CB8AC3E}">
        <p14:creationId xmlns:p14="http://schemas.microsoft.com/office/powerpoint/2010/main" val="414184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Matthew 5:44-45</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458956"/>
            <a:ext cx="7453341" cy="6186309"/>
          </a:xfrm>
          <a:prstGeom prst="rect">
            <a:avLst/>
          </a:prstGeom>
          <a:noFill/>
        </p:spPr>
        <p:txBody>
          <a:bodyPr wrap="square" rtlCol="0">
            <a:spAutoFit/>
          </a:bodyPr>
          <a:lstStyle/>
          <a:p>
            <a:r>
              <a:rPr lang="en-US" sz="4400" b="1" baseline="30000" dirty="0">
                <a:solidFill>
                  <a:srgbClr val="000000"/>
                </a:solidFill>
                <a:latin typeface="Arial" panose="020B0604020202020204" pitchFamily="34" charset="0"/>
              </a:rPr>
              <a:t>44 </a:t>
            </a:r>
            <a:r>
              <a:rPr lang="en-US" sz="4400" dirty="0">
                <a:solidFill>
                  <a:srgbClr val="000000"/>
                </a:solidFill>
                <a:latin typeface="Helvetica Neue"/>
              </a:rPr>
              <a:t>But I say to you, love your enemy and pray for those who persecute you, </a:t>
            </a:r>
            <a:r>
              <a:rPr lang="en-US" sz="4400" b="1" baseline="30000" dirty="0">
                <a:solidFill>
                  <a:srgbClr val="000000"/>
                </a:solidFill>
                <a:latin typeface="Arial" panose="020B0604020202020204" pitchFamily="34" charset="0"/>
              </a:rPr>
              <a:t>45 </a:t>
            </a:r>
            <a:r>
              <a:rPr lang="en-US" sz="4400" dirty="0">
                <a:solidFill>
                  <a:srgbClr val="000000"/>
                </a:solidFill>
                <a:latin typeface="Helvetica Neue"/>
              </a:rPr>
              <a:t>so that you may be like your Father in heaven, since he causes the sun to rise on the evil and the good, and sends rain on the righteous and the unrighteous.</a:t>
            </a:r>
            <a:endParaRPr lang="en-US" sz="4000" dirty="0"/>
          </a:p>
        </p:txBody>
      </p:sp>
    </p:spTree>
    <p:extLst>
      <p:ext uri="{BB962C8B-B14F-4D97-AF65-F5344CB8AC3E}">
        <p14:creationId xmlns:p14="http://schemas.microsoft.com/office/powerpoint/2010/main" val="1018042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Matthew 6:9-13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458956"/>
            <a:ext cx="7453341" cy="5509200"/>
          </a:xfrm>
          <a:prstGeom prst="rect">
            <a:avLst/>
          </a:prstGeom>
          <a:noFill/>
        </p:spPr>
        <p:txBody>
          <a:bodyPr wrap="square" rtlCol="0">
            <a:spAutoFit/>
          </a:bodyPr>
          <a:lstStyle/>
          <a:p>
            <a:r>
              <a:rPr lang="en-US" sz="3200" b="1" baseline="30000" dirty="0"/>
              <a:t>9 </a:t>
            </a:r>
            <a:r>
              <a:rPr lang="en-US" sz="3200" dirty="0"/>
              <a:t>“This, then, is how you should pray:</a:t>
            </a:r>
          </a:p>
          <a:p>
            <a:r>
              <a:rPr lang="en-US" sz="3200" dirty="0"/>
              <a:t>“‘</a:t>
            </a:r>
            <a:r>
              <a:rPr lang="en-US" sz="3200" u="sng" dirty="0"/>
              <a:t>Our Father</a:t>
            </a:r>
            <a:r>
              <a:rPr lang="en-US" sz="3200" dirty="0"/>
              <a:t> in heaven,</a:t>
            </a:r>
            <a:br>
              <a:rPr lang="en-US" sz="3200" dirty="0"/>
            </a:br>
            <a:r>
              <a:rPr lang="en-US" sz="3200" dirty="0"/>
              <a:t>hallowed be your name,</a:t>
            </a:r>
            <a:br>
              <a:rPr lang="en-US" sz="3200" dirty="0"/>
            </a:br>
            <a:r>
              <a:rPr lang="en-US" sz="3200" b="1" baseline="30000" dirty="0"/>
              <a:t>10 </a:t>
            </a:r>
            <a:r>
              <a:rPr lang="en-US" sz="3200" dirty="0"/>
              <a:t>your kingdom come,</a:t>
            </a:r>
            <a:br>
              <a:rPr lang="en-US" sz="3200" dirty="0"/>
            </a:br>
            <a:r>
              <a:rPr lang="en-US" sz="3200" dirty="0"/>
              <a:t>your will be done,</a:t>
            </a:r>
            <a:br>
              <a:rPr lang="en-US" sz="3200" dirty="0"/>
            </a:br>
            <a:r>
              <a:rPr lang="en-US" sz="3200" dirty="0"/>
              <a:t>    on earth as it is in heaven.</a:t>
            </a:r>
            <a:br>
              <a:rPr lang="en-US" sz="3200" dirty="0"/>
            </a:br>
            <a:r>
              <a:rPr lang="en-US" sz="3200" b="1" baseline="30000" dirty="0"/>
              <a:t>11 </a:t>
            </a:r>
            <a:r>
              <a:rPr lang="en-US" sz="3200" dirty="0"/>
              <a:t>Give us today our daily bread.</a:t>
            </a:r>
            <a:br>
              <a:rPr lang="en-US" sz="3200" dirty="0"/>
            </a:br>
            <a:r>
              <a:rPr lang="en-US" sz="3200" b="1" baseline="30000" dirty="0"/>
              <a:t>12 </a:t>
            </a:r>
            <a:r>
              <a:rPr lang="en-US" sz="3200" dirty="0"/>
              <a:t>And forgive us our debts,</a:t>
            </a:r>
            <a:br>
              <a:rPr lang="en-US" sz="3200" dirty="0"/>
            </a:br>
            <a:r>
              <a:rPr lang="en-US" sz="3200" dirty="0"/>
              <a:t>    as we also have forgiven our debtors.</a:t>
            </a:r>
            <a:br>
              <a:rPr lang="en-US" sz="3200" dirty="0"/>
            </a:br>
            <a:r>
              <a:rPr lang="en-US" sz="3200" b="1" baseline="30000" dirty="0"/>
              <a:t>13 </a:t>
            </a:r>
            <a:r>
              <a:rPr lang="en-US" sz="3200" dirty="0"/>
              <a:t>And lead us not into temptation,</a:t>
            </a:r>
            <a:r>
              <a:rPr lang="en-US" sz="3200" baseline="30000" dirty="0"/>
              <a:t>[</a:t>
            </a:r>
            <a:r>
              <a:rPr lang="en-US" sz="3200" baseline="30000" dirty="0">
                <a:hlinkClick r:id="rId3" tooltip="See footnote a"/>
              </a:rPr>
              <a:t>a</a:t>
            </a:r>
            <a:r>
              <a:rPr lang="en-US" sz="3200" baseline="30000" dirty="0"/>
              <a:t>]</a:t>
            </a:r>
            <a:br>
              <a:rPr lang="en-US" sz="3200" dirty="0"/>
            </a:br>
            <a:r>
              <a:rPr lang="en-US" sz="3200" dirty="0"/>
              <a:t>    but deliver us from the evil one.</a:t>
            </a:r>
            <a:r>
              <a:rPr lang="en-US" sz="3200" baseline="30000" dirty="0"/>
              <a:t>[</a:t>
            </a:r>
            <a:r>
              <a:rPr lang="en-US" sz="3200" baseline="30000" dirty="0">
                <a:hlinkClick r:id="rId4" tooltip="See footnote b"/>
              </a:rPr>
              <a:t>b</a:t>
            </a:r>
            <a:r>
              <a:rPr lang="en-US" sz="3200" baseline="30000" dirty="0"/>
              <a:t>]</a:t>
            </a:r>
            <a:r>
              <a:rPr lang="en-US" sz="3200" dirty="0"/>
              <a:t>’</a:t>
            </a:r>
          </a:p>
        </p:txBody>
      </p:sp>
    </p:spTree>
    <p:extLst>
      <p:ext uri="{BB962C8B-B14F-4D97-AF65-F5344CB8AC3E}">
        <p14:creationId xmlns:p14="http://schemas.microsoft.com/office/powerpoint/2010/main" val="4145077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John 1:11-12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797903"/>
            <a:ext cx="7453341" cy="4832092"/>
          </a:xfrm>
          <a:prstGeom prst="rect">
            <a:avLst/>
          </a:prstGeom>
          <a:noFill/>
        </p:spPr>
        <p:txBody>
          <a:bodyPr wrap="square" rtlCol="0">
            <a:spAutoFit/>
          </a:bodyPr>
          <a:lstStyle/>
          <a:p>
            <a:r>
              <a:rPr lang="en-US" sz="4400" b="1" baseline="30000" dirty="0">
                <a:solidFill>
                  <a:srgbClr val="000000"/>
                </a:solidFill>
                <a:latin typeface="Arial" panose="020B0604020202020204" pitchFamily="34" charset="0"/>
              </a:rPr>
              <a:t>11 </a:t>
            </a:r>
            <a:r>
              <a:rPr lang="en-US" sz="4400" dirty="0">
                <a:solidFill>
                  <a:srgbClr val="000000"/>
                </a:solidFill>
                <a:latin typeface="Helvetica Neue"/>
              </a:rPr>
              <a:t>He came to that which was his own, but his own did not receive him.</a:t>
            </a:r>
            <a:r>
              <a:rPr lang="en-US" sz="4400" b="1" baseline="30000" dirty="0">
                <a:solidFill>
                  <a:srgbClr val="000000"/>
                </a:solidFill>
                <a:latin typeface="Arial" panose="020B0604020202020204" pitchFamily="34" charset="0"/>
              </a:rPr>
              <a:t>12 </a:t>
            </a:r>
            <a:r>
              <a:rPr lang="en-US" sz="4400" dirty="0">
                <a:solidFill>
                  <a:srgbClr val="000000"/>
                </a:solidFill>
                <a:latin typeface="Helvetica Neue"/>
              </a:rPr>
              <a:t>Yet to all who did receive him, to those who believed in his name, </a:t>
            </a:r>
            <a:r>
              <a:rPr lang="en-US" sz="4400" u="sng" dirty="0">
                <a:solidFill>
                  <a:srgbClr val="000000"/>
                </a:solidFill>
                <a:latin typeface="Helvetica Neue"/>
              </a:rPr>
              <a:t>he gave the right to become children of God</a:t>
            </a:r>
            <a:r>
              <a:rPr lang="en-US" sz="4400" dirty="0">
                <a:solidFill>
                  <a:srgbClr val="000000"/>
                </a:solidFill>
                <a:latin typeface="Helvetica Neue"/>
              </a:rPr>
              <a:t>—</a:t>
            </a:r>
            <a:endParaRPr lang="en-US" sz="4400" dirty="0"/>
          </a:p>
        </p:txBody>
      </p:sp>
    </p:spTree>
    <p:extLst>
      <p:ext uri="{BB962C8B-B14F-4D97-AF65-F5344CB8AC3E}">
        <p14:creationId xmlns:p14="http://schemas.microsoft.com/office/powerpoint/2010/main" val="225730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John 20:17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797903"/>
            <a:ext cx="7453341" cy="4832092"/>
          </a:xfrm>
          <a:prstGeom prst="rect">
            <a:avLst/>
          </a:prstGeom>
          <a:noFill/>
        </p:spPr>
        <p:txBody>
          <a:bodyPr wrap="square" rtlCol="0">
            <a:spAutoFit/>
          </a:bodyPr>
          <a:lstStyle/>
          <a:p>
            <a:r>
              <a:rPr lang="en-US" sz="4400" b="1" baseline="30000" dirty="0">
                <a:solidFill>
                  <a:srgbClr val="000000"/>
                </a:solidFill>
              </a:rPr>
              <a:t>17 </a:t>
            </a:r>
            <a:r>
              <a:rPr lang="en-US" sz="4400" dirty="0">
                <a:solidFill>
                  <a:srgbClr val="000000"/>
                </a:solidFill>
              </a:rPr>
              <a:t>Jesus said, “Do not hold on to me, for I have not yet ascended to the Father. Go instead to my brothers and tell them, ‘I am ascending to </a:t>
            </a:r>
            <a:r>
              <a:rPr lang="en-US" sz="4400" u="sng" dirty="0">
                <a:solidFill>
                  <a:srgbClr val="000000"/>
                </a:solidFill>
              </a:rPr>
              <a:t>my Father</a:t>
            </a:r>
            <a:r>
              <a:rPr lang="en-US" sz="4400" dirty="0">
                <a:solidFill>
                  <a:srgbClr val="000000"/>
                </a:solidFill>
              </a:rPr>
              <a:t> </a:t>
            </a:r>
            <a:r>
              <a:rPr lang="en-US" sz="4400" u="sng" dirty="0">
                <a:solidFill>
                  <a:srgbClr val="000000"/>
                </a:solidFill>
              </a:rPr>
              <a:t>and</a:t>
            </a:r>
            <a:r>
              <a:rPr lang="en-US" sz="4400" dirty="0">
                <a:solidFill>
                  <a:srgbClr val="000000"/>
                </a:solidFill>
              </a:rPr>
              <a:t> </a:t>
            </a:r>
            <a:r>
              <a:rPr lang="en-US" sz="4400" u="sng" dirty="0">
                <a:solidFill>
                  <a:srgbClr val="000000"/>
                </a:solidFill>
              </a:rPr>
              <a:t>your Father</a:t>
            </a:r>
            <a:r>
              <a:rPr lang="en-US" sz="4400" dirty="0">
                <a:solidFill>
                  <a:srgbClr val="000000"/>
                </a:solidFill>
              </a:rPr>
              <a:t>, to </a:t>
            </a:r>
            <a:r>
              <a:rPr lang="en-US" sz="4400" u="sng" dirty="0">
                <a:solidFill>
                  <a:srgbClr val="000000"/>
                </a:solidFill>
              </a:rPr>
              <a:t>my God</a:t>
            </a:r>
            <a:r>
              <a:rPr lang="en-US" sz="4400" dirty="0">
                <a:solidFill>
                  <a:srgbClr val="000000"/>
                </a:solidFill>
              </a:rPr>
              <a:t> </a:t>
            </a:r>
            <a:r>
              <a:rPr lang="en-US" sz="4400" u="sng" dirty="0">
                <a:solidFill>
                  <a:srgbClr val="000000"/>
                </a:solidFill>
              </a:rPr>
              <a:t>and</a:t>
            </a:r>
            <a:r>
              <a:rPr lang="en-US" sz="4400" dirty="0">
                <a:solidFill>
                  <a:srgbClr val="000000"/>
                </a:solidFill>
              </a:rPr>
              <a:t> </a:t>
            </a:r>
            <a:r>
              <a:rPr lang="en-US" sz="4400" u="sng" dirty="0">
                <a:solidFill>
                  <a:srgbClr val="000000"/>
                </a:solidFill>
              </a:rPr>
              <a:t>your God</a:t>
            </a:r>
            <a:r>
              <a:rPr lang="en-US" sz="4400" dirty="0">
                <a:solidFill>
                  <a:srgbClr val="000000"/>
                </a:solidFill>
              </a:rPr>
              <a:t>.’”</a:t>
            </a:r>
            <a:endParaRPr lang="en-US" sz="4400" dirty="0"/>
          </a:p>
        </p:txBody>
      </p:sp>
    </p:spTree>
    <p:extLst>
      <p:ext uri="{BB962C8B-B14F-4D97-AF65-F5344CB8AC3E}">
        <p14:creationId xmlns:p14="http://schemas.microsoft.com/office/powerpoint/2010/main" val="2436558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TotalTime>
  <Words>365</Words>
  <Application>Microsoft Office PowerPoint</Application>
  <PresentationFormat>Widescreen</PresentationFormat>
  <Paragraphs>65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Helvetica Neue</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19</cp:revision>
  <cp:lastPrinted>2019-02-03T15:06:43Z</cp:lastPrinted>
  <dcterms:created xsi:type="dcterms:W3CDTF">2019-02-03T14:01:23Z</dcterms:created>
  <dcterms:modified xsi:type="dcterms:W3CDTF">2019-02-17T14:28:23Z</dcterms:modified>
</cp:coreProperties>
</file>