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2" r:id="rId5"/>
    <p:sldId id="263" r:id="rId6"/>
    <p:sldId id="284" r:id="rId7"/>
    <p:sldId id="285" r:id="rId8"/>
    <p:sldId id="264" r:id="rId9"/>
    <p:sldId id="281" r:id="rId10"/>
    <p:sldId id="282" r:id="rId11"/>
    <p:sldId id="274" r:id="rId12"/>
    <p:sldId id="288" r:id="rId13"/>
    <p:sldId id="280" r:id="rId14"/>
    <p:sldId id="286" r:id="rId15"/>
    <p:sldId id="287" r:id="rId16"/>
    <p:sldId id="275" r:id="rId17"/>
    <p:sldId id="289" r:id="rId18"/>
    <p:sldId id="290" r:id="rId19"/>
    <p:sldId id="276" r:id="rId20"/>
    <p:sldId id="291" r:id="rId21"/>
    <p:sldId id="299" r:id="rId22"/>
    <p:sldId id="292" r:id="rId23"/>
    <p:sldId id="277" r:id="rId24"/>
    <p:sldId id="293" r:id="rId25"/>
    <p:sldId id="294" r:id="rId26"/>
    <p:sldId id="297" r:id="rId27"/>
    <p:sldId id="295" r:id="rId28"/>
    <p:sldId id="278" r:id="rId29"/>
    <p:sldId id="279" r:id="rId30"/>
    <p:sldId id="296" r:id="rId31"/>
    <p:sldId id="273" r:id="rId32"/>
    <p:sldId id="298" r:id="rId33"/>
    <p:sldId id="300" r:id="rId3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40101"/>
    <a:srgbClr val="FF9933"/>
    <a:srgbClr val="2D120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72" d="100"/>
          <a:sy n="72" d="100"/>
        </p:scale>
        <p:origin x="43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85A4A-EB88-465A-B0D0-976E45AE52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5B0FECE-B2B5-41CE-AC2C-B3C2FEA743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BB8175-EB8D-416E-A69D-33B0C34BEC3F}"/>
              </a:ext>
            </a:extLst>
          </p:cNvPr>
          <p:cNvSpPr>
            <a:spLocks noGrp="1"/>
          </p:cNvSpPr>
          <p:nvPr>
            <p:ph type="dt" sz="half" idx="10"/>
          </p:nvPr>
        </p:nvSpPr>
        <p:spPr/>
        <p:txBody>
          <a:bodyPr/>
          <a:lstStyle/>
          <a:p>
            <a:fld id="{86FA9985-5BEE-477E-9AAA-9DED60F43BBD}" type="datetimeFigureOut">
              <a:rPr lang="en-US" smtClean="0"/>
              <a:t>2/10/2019</a:t>
            </a:fld>
            <a:endParaRPr lang="en-US"/>
          </a:p>
        </p:txBody>
      </p:sp>
      <p:sp>
        <p:nvSpPr>
          <p:cNvPr id="5" name="Footer Placeholder 4">
            <a:extLst>
              <a:ext uri="{FF2B5EF4-FFF2-40B4-BE49-F238E27FC236}">
                <a16:creationId xmlns:a16="http://schemas.microsoft.com/office/drawing/2014/main" id="{81CEC424-474D-4389-A623-3C6D016029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3DDA3-658F-4D94-9042-D344663B20D5}"/>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166802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8ADE3-7A3B-4421-AF9E-AFA89760DA0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60BB3D3-E205-4873-AFA8-02E22713163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DAAAF8-9398-4E97-8159-6B9A94433DA5}"/>
              </a:ext>
            </a:extLst>
          </p:cNvPr>
          <p:cNvSpPr>
            <a:spLocks noGrp="1"/>
          </p:cNvSpPr>
          <p:nvPr>
            <p:ph type="dt" sz="half" idx="10"/>
          </p:nvPr>
        </p:nvSpPr>
        <p:spPr/>
        <p:txBody>
          <a:bodyPr/>
          <a:lstStyle/>
          <a:p>
            <a:fld id="{86FA9985-5BEE-477E-9AAA-9DED60F43BBD}" type="datetimeFigureOut">
              <a:rPr lang="en-US" smtClean="0"/>
              <a:t>2/10/2019</a:t>
            </a:fld>
            <a:endParaRPr lang="en-US"/>
          </a:p>
        </p:txBody>
      </p:sp>
      <p:sp>
        <p:nvSpPr>
          <p:cNvPr id="5" name="Footer Placeholder 4">
            <a:extLst>
              <a:ext uri="{FF2B5EF4-FFF2-40B4-BE49-F238E27FC236}">
                <a16:creationId xmlns:a16="http://schemas.microsoft.com/office/drawing/2014/main" id="{3D71370F-604B-4B33-A55E-D5BB070487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097F3C-C3B2-4C93-9E1E-BE926E756002}"/>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3712032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AF3C23-C966-438D-A01B-D97238FFA7F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C65947D-A287-4494-BBDC-EE831A8C112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6431AB-B7A5-4650-BD45-9BF1B224EF81}"/>
              </a:ext>
            </a:extLst>
          </p:cNvPr>
          <p:cNvSpPr>
            <a:spLocks noGrp="1"/>
          </p:cNvSpPr>
          <p:nvPr>
            <p:ph type="dt" sz="half" idx="10"/>
          </p:nvPr>
        </p:nvSpPr>
        <p:spPr/>
        <p:txBody>
          <a:bodyPr/>
          <a:lstStyle/>
          <a:p>
            <a:fld id="{86FA9985-5BEE-477E-9AAA-9DED60F43BBD}" type="datetimeFigureOut">
              <a:rPr lang="en-US" smtClean="0"/>
              <a:t>2/10/2019</a:t>
            </a:fld>
            <a:endParaRPr lang="en-US"/>
          </a:p>
        </p:txBody>
      </p:sp>
      <p:sp>
        <p:nvSpPr>
          <p:cNvPr id="5" name="Footer Placeholder 4">
            <a:extLst>
              <a:ext uri="{FF2B5EF4-FFF2-40B4-BE49-F238E27FC236}">
                <a16:creationId xmlns:a16="http://schemas.microsoft.com/office/drawing/2014/main" id="{F1E97DE7-41B3-463A-83D0-A80CAC70D2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1478C4-3BD7-4376-8B21-87A93B471441}"/>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3439191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38A00-ED20-4ED1-BC71-11A8BB1392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E4CBA6-6465-43A2-992C-6F78CB3E65C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969FBC-E95B-4E3B-9706-AEC52778D6C2}"/>
              </a:ext>
            </a:extLst>
          </p:cNvPr>
          <p:cNvSpPr>
            <a:spLocks noGrp="1"/>
          </p:cNvSpPr>
          <p:nvPr>
            <p:ph type="dt" sz="half" idx="10"/>
          </p:nvPr>
        </p:nvSpPr>
        <p:spPr/>
        <p:txBody>
          <a:bodyPr/>
          <a:lstStyle/>
          <a:p>
            <a:fld id="{86FA9985-5BEE-477E-9AAA-9DED60F43BBD}" type="datetimeFigureOut">
              <a:rPr lang="en-US" smtClean="0"/>
              <a:t>2/10/2019</a:t>
            </a:fld>
            <a:endParaRPr lang="en-US"/>
          </a:p>
        </p:txBody>
      </p:sp>
      <p:sp>
        <p:nvSpPr>
          <p:cNvPr id="5" name="Footer Placeholder 4">
            <a:extLst>
              <a:ext uri="{FF2B5EF4-FFF2-40B4-BE49-F238E27FC236}">
                <a16:creationId xmlns:a16="http://schemas.microsoft.com/office/drawing/2014/main" id="{D2E1B9FC-3892-4ACD-9CBE-F247DFEA40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C91758-9948-45D5-9393-F42D5F4B2BB0}"/>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1575700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181DD-80CA-445F-8818-F85D17194E2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5E919C9-F004-4283-993F-22C7CA53C6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62EF28C-D749-4DCF-9E52-1A55AA4AB18B}"/>
              </a:ext>
            </a:extLst>
          </p:cNvPr>
          <p:cNvSpPr>
            <a:spLocks noGrp="1"/>
          </p:cNvSpPr>
          <p:nvPr>
            <p:ph type="dt" sz="half" idx="10"/>
          </p:nvPr>
        </p:nvSpPr>
        <p:spPr/>
        <p:txBody>
          <a:bodyPr/>
          <a:lstStyle/>
          <a:p>
            <a:fld id="{86FA9985-5BEE-477E-9AAA-9DED60F43BBD}" type="datetimeFigureOut">
              <a:rPr lang="en-US" smtClean="0"/>
              <a:t>2/10/2019</a:t>
            </a:fld>
            <a:endParaRPr lang="en-US"/>
          </a:p>
        </p:txBody>
      </p:sp>
      <p:sp>
        <p:nvSpPr>
          <p:cNvPr id="5" name="Footer Placeholder 4">
            <a:extLst>
              <a:ext uri="{FF2B5EF4-FFF2-40B4-BE49-F238E27FC236}">
                <a16:creationId xmlns:a16="http://schemas.microsoft.com/office/drawing/2014/main" id="{F35B0E4A-B7C2-48A5-9DFA-5253C709E0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0F44EB-D23E-4140-87D9-306DA8E7B3B8}"/>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2196582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2616E-333A-4FA0-BB0D-47026C6E3D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30B7A6-70F0-43EC-B2F8-E5ADFBAE81B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0427622-A4E1-401E-8408-1ED14FF82AA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6F67000-E53D-4180-B620-69B3F9BEDFEC}"/>
              </a:ext>
            </a:extLst>
          </p:cNvPr>
          <p:cNvSpPr>
            <a:spLocks noGrp="1"/>
          </p:cNvSpPr>
          <p:nvPr>
            <p:ph type="dt" sz="half" idx="10"/>
          </p:nvPr>
        </p:nvSpPr>
        <p:spPr/>
        <p:txBody>
          <a:bodyPr/>
          <a:lstStyle/>
          <a:p>
            <a:fld id="{86FA9985-5BEE-477E-9AAA-9DED60F43BBD}" type="datetimeFigureOut">
              <a:rPr lang="en-US" smtClean="0"/>
              <a:t>2/10/2019</a:t>
            </a:fld>
            <a:endParaRPr lang="en-US"/>
          </a:p>
        </p:txBody>
      </p:sp>
      <p:sp>
        <p:nvSpPr>
          <p:cNvPr id="6" name="Footer Placeholder 5">
            <a:extLst>
              <a:ext uri="{FF2B5EF4-FFF2-40B4-BE49-F238E27FC236}">
                <a16:creationId xmlns:a16="http://schemas.microsoft.com/office/drawing/2014/main" id="{7E0416AF-723F-403C-9F2C-29F2BADF6F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2C3FCE-4E9F-4F1C-9D46-F9F0F6632C70}"/>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1810671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017D6-EC16-4918-81E6-8970108CBEB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87811DD-5C3B-4213-BB26-9E5A3368FE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379B2C4-2569-4CDC-B75C-C89EF64EAE9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8A4E1A0-7E86-4697-9469-30ED9259EE4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15A4641-E9AF-4CFF-A7B1-37C9891F9F3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2E5157B-0656-44BB-A820-9C68ACF771DD}"/>
              </a:ext>
            </a:extLst>
          </p:cNvPr>
          <p:cNvSpPr>
            <a:spLocks noGrp="1"/>
          </p:cNvSpPr>
          <p:nvPr>
            <p:ph type="dt" sz="half" idx="10"/>
          </p:nvPr>
        </p:nvSpPr>
        <p:spPr/>
        <p:txBody>
          <a:bodyPr/>
          <a:lstStyle/>
          <a:p>
            <a:fld id="{86FA9985-5BEE-477E-9AAA-9DED60F43BBD}" type="datetimeFigureOut">
              <a:rPr lang="en-US" smtClean="0"/>
              <a:t>2/10/2019</a:t>
            </a:fld>
            <a:endParaRPr lang="en-US"/>
          </a:p>
        </p:txBody>
      </p:sp>
      <p:sp>
        <p:nvSpPr>
          <p:cNvPr id="8" name="Footer Placeholder 7">
            <a:extLst>
              <a:ext uri="{FF2B5EF4-FFF2-40B4-BE49-F238E27FC236}">
                <a16:creationId xmlns:a16="http://schemas.microsoft.com/office/drawing/2014/main" id="{422DC5A4-B6A9-419D-8B4B-914E28ECC0D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4B6BECD-06DB-4121-9E55-B15A1601FE92}"/>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460324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4969B-1232-43DA-A1B4-9ED5F83FAEB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7F54EEA-F220-4DDA-B0C9-E5E5F2889293}"/>
              </a:ext>
            </a:extLst>
          </p:cNvPr>
          <p:cNvSpPr>
            <a:spLocks noGrp="1"/>
          </p:cNvSpPr>
          <p:nvPr>
            <p:ph type="dt" sz="half" idx="10"/>
          </p:nvPr>
        </p:nvSpPr>
        <p:spPr/>
        <p:txBody>
          <a:bodyPr/>
          <a:lstStyle/>
          <a:p>
            <a:fld id="{86FA9985-5BEE-477E-9AAA-9DED60F43BBD}" type="datetimeFigureOut">
              <a:rPr lang="en-US" smtClean="0"/>
              <a:t>2/10/2019</a:t>
            </a:fld>
            <a:endParaRPr lang="en-US"/>
          </a:p>
        </p:txBody>
      </p:sp>
      <p:sp>
        <p:nvSpPr>
          <p:cNvPr id="4" name="Footer Placeholder 3">
            <a:extLst>
              <a:ext uri="{FF2B5EF4-FFF2-40B4-BE49-F238E27FC236}">
                <a16:creationId xmlns:a16="http://schemas.microsoft.com/office/drawing/2014/main" id="{3F60DAD5-440C-4132-B0C5-63B0F154A1F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EC9683B-64F8-40C9-8415-115088F2AFC6}"/>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1625950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3B7B77D-07DA-4847-80CE-5FBD8BD77611}"/>
              </a:ext>
            </a:extLst>
          </p:cNvPr>
          <p:cNvSpPr>
            <a:spLocks noGrp="1"/>
          </p:cNvSpPr>
          <p:nvPr>
            <p:ph type="dt" sz="half" idx="10"/>
          </p:nvPr>
        </p:nvSpPr>
        <p:spPr/>
        <p:txBody>
          <a:bodyPr/>
          <a:lstStyle/>
          <a:p>
            <a:fld id="{86FA9985-5BEE-477E-9AAA-9DED60F43BBD}" type="datetimeFigureOut">
              <a:rPr lang="en-US" smtClean="0"/>
              <a:t>2/10/2019</a:t>
            </a:fld>
            <a:endParaRPr lang="en-US"/>
          </a:p>
        </p:txBody>
      </p:sp>
      <p:sp>
        <p:nvSpPr>
          <p:cNvPr id="3" name="Footer Placeholder 2">
            <a:extLst>
              <a:ext uri="{FF2B5EF4-FFF2-40B4-BE49-F238E27FC236}">
                <a16:creationId xmlns:a16="http://schemas.microsoft.com/office/drawing/2014/main" id="{04BAE2D0-424C-4C64-A592-9126CA1AA80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9EC0DE0-9F44-44D0-B1D3-44E6ADC08756}"/>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3438346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E5B4A-F585-4F51-8042-E779954C53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5EEC730-4E03-496C-887B-AAC4D1D595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5BBE154-166F-4F53-843C-62C676FB18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6E03EC5-C58C-4AC9-B312-3B1735EDADFC}"/>
              </a:ext>
            </a:extLst>
          </p:cNvPr>
          <p:cNvSpPr>
            <a:spLocks noGrp="1"/>
          </p:cNvSpPr>
          <p:nvPr>
            <p:ph type="dt" sz="half" idx="10"/>
          </p:nvPr>
        </p:nvSpPr>
        <p:spPr/>
        <p:txBody>
          <a:bodyPr/>
          <a:lstStyle/>
          <a:p>
            <a:fld id="{86FA9985-5BEE-477E-9AAA-9DED60F43BBD}" type="datetimeFigureOut">
              <a:rPr lang="en-US" smtClean="0"/>
              <a:t>2/10/2019</a:t>
            </a:fld>
            <a:endParaRPr lang="en-US"/>
          </a:p>
        </p:txBody>
      </p:sp>
      <p:sp>
        <p:nvSpPr>
          <p:cNvPr id="6" name="Footer Placeholder 5">
            <a:extLst>
              <a:ext uri="{FF2B5EF4-FFF2-40B4-BE49-F238E27FC236}">
                <a16:creationId xmlns:a16="http://schemas.microsoft.com/office/drawing/2014/main" id="{7C8C0BB5-61DF-4B1B-B1B2-1C7C400F49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4900DF-BBF4-4C0F-B2EB-D1562C6C2963}"/>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2732156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00DB4-9988-4127-8C20-DB89460989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5633172-33AC-4533-91B7-986C3A8D39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30E1F61-8CEB-4016-B7D1-438613E0A7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B2BF8A5-A666-4B9C-840F-93A06F51C42C}"/>
              </a:ext>
            </a:extLst>
          </p:cNvPr>
          <p:cNvSpPr>
            <a:spLocks noGrp="1"/>
          </p:cNvSpPr>
          <p:nvPr>
            <p:ph type="dt" sz="half" idx="10"/>
          </p:nvPr>
        </p:nvSpPr>
        <p:spPr/>
        <p:txBody>
          <a:bodyPr/>
          <a:lstStyle/>
          <a:p>
            <a:fld id="{86FA9985-5BEE-477E-9AAA-9DED60F43BBD}" type="datetimeFigureOut">
              <a:rPr lang="en-US" smtClean="0"/>
              <a:t>2/10/2019</a:t>
            </a:fld>
            <a:endParaRPr lang="en-US"/>
          </a:p>
        </p:txBody>
      </p:sp>
      <p:sp>
        <p:nvSpPr>
          <p:cNvPr id="6" name="Footer Placeholder 5">
            <a:extLst>
              <a:ext uri="{FF2B5EF4-FFF2-40B4-BE49-F238E27FC236}">
                <a16:creationId xmlns:a16="http://schemas.microsoft.com/office/drawing/2014/main" id="{20F13851-1FB2-4CA9-AE62-415AC22557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3F1810-53A9-4A7C-A90C-B78E49A6A482}"/>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4113465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3437F0-8E6B-480B-B06F-7B3C5EE02A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38EBCF7-42A6-44DA-89F1-950C0E8F11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07AF0A-52AB-428C-A546-75EFC41190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FA9985-5BEE-477E-9AAA-9DED60F43BBD}" type="datetimeFigureOut">
              <a:rPr lang="en-US" smtClean="0"/>
              <a:t>2/10/2019</a:t>
            </a:fld>
            <a:endParaRPr lang="en-US"/>
          </a:p>
        </p:txBody>
      </p:sp>
      <p:sp>
        <p:nvSpPr>
          <p:cNvPr id="5" name="Footer Placeholder 4">
            <a:extLst>
              <a:ext uri="{FF2B5EF4-FFF2-40B4-BE49-F238E27FC236}">
                <a16:creationId xmlns:a16="http://schemas.microsoft.com/office/drawing/2014/main" id="{6B5AC56E-9DDD-44B3-ACAB-6332F15062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0BF0D4B-7717-4603-AE69-F9CD99CF43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2D38F3-0792-4BD8-AC61-79382326DDD7}" type="slidenum">
              <a:rPr lang="en-US" smtClean="0"/>
              <a:t>‹#›</a:t>
            </a:fld>
            <a:endParaRPr lang="en-US"/>
          </a:p>
        </p:txBody>
      </p:sp>
    </p:spTree>
    <p:extLst>
      <p:ext uri="{BB962C8B-B14F-4D97-AF65-F5344CB8AC3E}">
        <p14:creationId xmlns:p14="http://schemas.microsoft.com/office/powerpoint/2010/main" val="15840841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biblegateway.com/passage/?search=Revelation+4&amp;version=NIV#fen-NIV-30774a"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biblegateway.com/passage/?search=Revelation+5&amp;version=NIV#fen-NIV-30786a"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5032BBF-7057-4D2F-8675-8D372C6361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9188"/>
            <a:ext cx="12192000" cy="6838812"/>
          </a:xfrm>
          <a:prstGeom prst="rect">
            <a:avLst/>
          </a:prstGeom>
        </p:spPr>
      </p:pic>
      <p:sp>
        <p:nvSpPr>
          <p:cNvPr id="2" name="Title 1">
            <a:extLst>
              <a:ext uri="{FF2B5EF4-FFF2-40B4-BE49-F238E27FC236}">
                <a16:creationId xmlns:a16="http://schemas.microsoft.com/office/drawing/2014/main" id="{699DA984-E7F0-47DB-BF36-1A9018073109}"/>
              </a:ext>
            </a:extLst>
          </p:cNvPr>
          <p:cNvSpPr>
            <a:spLocks noGrp="1"/>
          </p:cNvSpPr>
          <p:nvPr>
            <p:ph type="ctrTitle"/>
          </p:nvPr>
        </p:nvSpPr>
        <p:spPr>
          <a:xfrm>
            <a:off x="198782" y="195537"/>
            <a:ext cx="9144000" cy="3047932"/>
          </a:xfrm>
        </p:spPr>
        <p:txBody>
          <a:bodyPr>
            <a:normAutofit fontScale="90000"/>
          </a:bodyPr>
          <a:lstStyle/>
          <a:p>
            <a:pPr algn="l"/>
            <a:r>
              <a:rPr lang="en-US" sz="11500" b="1" dirty="0">
                <a:solidFill>
                  <a:srgbClr val="FF9933"/>
                </a:solidFill>
                <a:effectLst>
                  <a:outerShdw blurRad="38100" dist="38100" dir="2700000" algn="tl">
                    <a:srgbClr val="000000">
                      <a:alpha val="43137"/>
                    </a:srgbClr>
                  </a:outerShdw>
                </a:effectLst>
              </a:rPr>
              <a:t>The Seven-Fold</a:t>
            </a:r>
            <a:br>
              <a:rPr lang="en-US" sz="11500" b="1" dirty="0">
                <a:solidFill>
                  <a:srgbClr val="FF9933"/>
                </a:solidFill>
                <a:effectLst>
                  <a:outerShdw blurRad="38100" dist="38100" dir="2700000" algn="tl">
                    <a:srgbClr val="000000">
                      <a:alpha val="43137"/>
                    </a:srgbClr>
                  </a:outerShdw>
                </a:effectLst>
              </a:rPr>
            </a:br>
            <a:r>
              <a:rPr lang="en-US" sz="11500" b="1" dirty="0">
                <a:solidFill>
                  <a:srgbClr val="FF9933"/>
                </a:solidFill>
                <a:effectLst>
                  <a:outerShdw blurRad="38100" dist="38100" dir="2700000" algn="tl">
                    <a:srgbClr val="000000">
                      <a:alpha val="43137"/>
                    </a:srgbClr>
                  </a:outerShdw>
                </a:effectLst>
              </a:rPr>
              <a:t>Spirit of God</a:t>
            </a:r>
          </a:p>
        </p:txBody>
      </p:sp>
    </p:spTree>
    <p:extLst>
      <p:ext uri="{BB962C8B-B14F-4D97-AF65-F5344CB8AC3E}">
        <p14:creationId xmlns:p14="http://schemas.microsoft.com/office/powerpoint/2010/main" val="7150311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INTRODUCTION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The Heart of the FATHER</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5208105" y="1321123"/>
            <a:ext cx="6361042" cy="3785652"/>
          </a:xfrm>
          <a:prstGeom prst="rect">
            <a:avLst/>
          </a:prstGeom>
          <a:noFill/>
        </p:spPr>
        <p:txBody>
          <a:bodyPr wrap="square" rtlCol="0">
            <a:spAutoFit/>
          </a:bodyPr>
          <a:lstStyle/>
          <a:p>
            <a:pPr algn="ctr"/>
            <a:r>
              <a:rPr lang="en-US" sz="4000" dirty="0"/>
              <a:t>The Enemy has placed his targeting systems and all of his resources against the role of man and the influence of a Father because it is ultimately about THE FATHER</a:t>
            </a:r>
            <a:r>
              <a:rPr lang="en-US" sz="3200" dirty="0"/>
              <a:t>	</a:t>
            </a:r>
          </a:p>
        </p:txBody>
      </p:sp>
    </p:spTree>
    <p:extLst>
      <p:ext uri="{BB962C8B-B14F-4D97-AF65-F5344CB8AC3E}">
        <p14:creationId xmlns:p14="http://schemas.microsoft.com/office/powerpoint/2010/main" val="1256041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i="1" dirty="0">
                  <a:effectLst>
                    <a:outerShdw blurRad="38100" dist="38100" dir="2700000" algn="tl">
                      <a:srgbClr val="000000">
                        <a:alpha val="43137"/>
                      </a:srgbClr>
                    </a:outerShdw>
                  </a:effectLst>
                </a:rPr>
                <a:t>Luke 14:11-32</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The Heart of the FATHER</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38659" y="458956"/>
            <a:ext cx="7453341" cy="5940088"/>
          </a:xfrm>
          <a:prstGeom prst="rect">
            <a:avLst/>
          </a:prstGeom>
          <a:noFill/>
        </p:spPr>
        <p:txBody>
          <a:bodyPr wrap="square" rtlCol="0">
            <a:spAutoFit/>
          </a:bodyPr>
          <a:lstStyle/>
          <a:p>
            <a:r>
              <a:rPr lang="en-US" sz="3800" b="1" baseline="30000" dirty="0"/>
              <a:t>11 </a:t>
            </a:r>
            <a:r>
              <a:rPr lang="en-US" sz="3800" dirty="0"/>
              <a:t>Jesus continued: “There was a man who had two sons. </a:t>
            </a:r>
            <a:r>
              <a:rPr lang="en-US" sz="3800" b="1" baseline="30000" dirty="0"/>
              <a:t>12 </a:t>
            </a:r>
            <a:r>
              <a:rPr lang="en-US" sz="3800" dirty="0"/>
              <a:t>The younger one said to his father, ‘Father, give me my share of the estate.’ So he divided his property between them.</a:t>
            </a:r>
          </a:p>
          <a:p>
            <a:r>
              <a:rPr lang="en-US" sz="3800" b="1" baseline="30000" dirty="0"/>
              <a:t>13 </a:t>
            </a:r>
            <a:r>
              <a:rPr lang="en-US" sz="3800" dirty="0"/>
              <a:t>“Not long after that, the younger son got together all he had, set off for a distant country and there squandered his wealth in wild living.</a:t>
            </a:r>
          </a:p>
        </p:txBody>
      </p:sp>
    </p:spTree>
    <p:extLst>
      <p:ext uri="{BB962C8B-B14F-4D97-AF65-F5344CB8AC3E}">
        <p14:creationId xmlns:p14="http://schemas.microsoft.com/office/powerpoint/2010/main" val="10180424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#1</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The Heart of the FATHER</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6845754" y="1289953"/>
            <a:ext cx="2841585" cy="584775"/>
          </a:xfrm>
          <a:prstGeom prst="rect">
            <a:avLst/>
          </a:prstGeom>
          <a:noFill/>
        </p:spPr>
        <p:txBody>
          <a:bodyPr wrap="square" rtlCol="0">
            <a:spAutoFit/>
          </a:bodyPr>
          <a:lstStyle/>
          <a:p>
            <a:pPr algn="ctr"/>
            <a:r>
              <a:rPr lang="en-US" sz="3200" dirty="0"/>
              <a:t>	</a:t>
            </a:r>
          </a:p>
        </p:txBody>
      </p:sp>
      <p:sp>
        <p:nvSpPr>
          <p:cNvPr id="2" name="TextBox 1">
            <a:extLst>
              <a:ext uri="{FF2B5EF4-FFF2-40B4-BE49-F238E27FC236}">
                <a16:creationId xmlns:a16="http://schemas.microsoft.com/office/drawing/2014/main" id="{45A52C19-E418-4044-BAF9-0A267DD3DB65}"/>
              </a:ext>
            </a:extLst>
          </p:cNvPr>
          <p:cNvSpPr txBox="1"/>
          <p:nvPr/>
        </p:nvSpPr>
        <p:spPr>
          <a:xfrm>
            <a:off x="4996070" y="1488220"/>
            <a:ext cx="6135756" cy="2862322"/>
          </a:xfrm>
          <a:prstGeom prst="rect">
            <a:avLst/>
          </a:prstGeom>
          <a:noFill/>
        </p:spPr>
        <p:txBody>
          <a:bodyPr wrap="square" rtlCol="0">
            <a:spAutoFit/>
          </a:bodyPr>
          <a:lstStyle/>
          <a:p>
            <a:r>
              <a:rPr lang="en-US" sz="6000" dirty="0"/>
              <a:t>The Father has FACED prodigals before.</a:t>
            </a:r>
          </a:p>
        </p:txBody>
      </p:sp>
    </p:spTree>
    <p:extLst>
      <p:ext uri="{BB962C8B-B14F-4D97-AF65-F5344CB8AC3E}">
        <p14:creationId xmlns:p14="http://schemas.microsoft.com/office/powerpoint/2010/main" val="42670871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#1</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The Heart of the FATHER</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6845754" y="1289953"/>
            <a:ext cx="2841585" cy="584775"/>
          </a:xfrm>
          <a:prstGeom prst="rect">
            <a:avLst/>
          </a:prstGeom>
          <a:noFill/>
        </p:spPr>
        <p:txBody>
          <a:bodyPr wrap="square" rtlCol="0">
            <a:spAutoFit/>
          </a:bodyPr>
          <a:lstStyle/>
          <a:p>
            <a:pPr algn="ctr"/>
            <a:r>
              <a:rPr lang="en-US" sz="3200" dirty="0"/>
              <a:t>	</a:t>
            </a:r>
          </a:p>
        </p:txBody>
      </p:sp>
      <p:sp>
        <p:nvSpPr>
          <p:cNvPr id="2" name="TextBox 1">
            <a:extLst>
              <a:ext uri="{FF2B5EF4-FFF2-40B4-BE49-F238E27FC236}">
                <a16:creationId xmlns:a16="http://schemas.microsoft.com/office/drawing/2014/main" id="{45A52C19-E418-4044-BAF9-0A267DD3DB65}"/>
              </a:ext>
            </a:extLst>
          </p:cNvPr>
          <p:cNvSpPr txBox="1"/>
          <p:nvPr/>
        </p:nvSpPr>
        <p:spPr>
          <a:xfrm>
            <a:off x="4996070" y="1289953"/>
            <a:ext cx="6135756" cy="3785652"/>
          </a:xfrm>
          <a:prstGeom prst="rect">
            <a:avLst/>
          </a:prstGeom>
          <a:noFill/>
        </p:spPr>
        <p:txBody>
          <a:bodyPr wrap="square" rtlCol="0">
            <a:spAutoFit/>
          </a:bodyPr>
          <a:lstStyle/>
          <a:p>
            <a:r>
              <a:rPr lang="en-US" sz="6000" dirty="0"/>
              <a:t>The Prodigal Son considered his father as good as dead to him.</a:t>
            </a:r>
          </a:p>
        </p:txBody>
      </p:sp>
    </p:spTree>
    <p:extLst>
      <p:ext uri="{BB962C8B-B14F-4D97-AF65-F5344CB8AC3E}">
        <p14:creationId xmlns:p14="http://schemas.microsoft.com/office/powerpoint/2010/main" val="34844799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#1</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The Heart of the FATHER</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6845754" y="1289953"/>
            <a:ext cx="2841585" cy="584775"/>
          </a:xfrm>
          <a:prstGeom prst="rect">
            <a:avLst/>
          </a:prstGeom>
          <a:noFill/>
        </p:spPr>
        <p:txBody>
          <a:bodyPr wrap="square" rtlCol="0">
            <a:spAutoFit/>
          </a:bodyPr>
          <a:lstStyle/>
          <a:p>
            <a:pPr algn="ctr"/>
            <a:r>
              <a:rPr lang="en-US" sz="3200" dirty="0"/>
              <a:t>	</a:t>
            </a:r>
          </a:p>
        </p:txBody>
      </p:sp>
      <p:sp>
        <p:nvSpPr>
          <p:cNvPr id="2" name="TextBox 1">
            <a:extLst>
              <a:ext uri="{FF2B5EF4-FFF2-40B4-BE49-F238E27FC236}">
                <a16:creationId xmlns:a16="http://schemas.microsoft.com/office/drawing/2014/main" id="{45A52C19-E418-4044-BAF9-0A267DD3DB65}"/>
              </a:ext>
            </a:extLst>
          </p:cNvPr>
          <p:cNvSpPr txBox="1"/>
          <p:nvPr/>
        </p:nvSpPr>
        <p:spPr>
          <a:xfrm>
            <a:off x="4996070" y="1289953"/>
            <a:ext cx="6135756" cy="2862322"/>
          </a:xfrm>
          <a:prstGeom prst="rect">
            <a:avLst/>
          </a:prstGeom>
          <a:noFill/>
        </p:spPr>
        <p:txBody>
          <a:bodyPr wrap="square" rtlCol="0">
            <a:spAutoFit/>
          </a:bodyPr>
          <a:lstStyle/>
          <a:p>
            <a:r>
              <a:rPr lang="en-US" sz="6000" dirty="0"/>
              <a:t>This process happened before Adam with Lucifer</a:t>
            </a:r>
          </a:p>
        </p:txBody>
      </p:sp>
    </p:spTree>
    <p:extLst>
      <p:ext uri="{BB962C8B-B14F-4D97-AF65-F5344CB8AC3E}">
        <p14:creationId xmlns:p14="http://schemas.microsoft.com/office/powerpoint/2010/main" val="41864277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#1</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The Heart of the FATHER</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6845754" y="1289953"/>
            <a:ext cx="2841585" cy="584775"/>
          </a:xfrm>
          <a:prstGeom prst="rect">
            <a:avLst/>
          </a:prstGeom>
          <a:noFill/>
        </p:spPr>
        <p:txBody>
          <a:bodyPr wrap="square" rtlCol="0">
            <a:spAutoFit/>
          </a:bodyPr>
          <a:lstStyle/>
          <a:p>
            <a:pPr algn="ctr"/>
            <a:r>
              <a:rPr lang="en-US" sz="3200" dirty="0"/>
              <a:t>	</a:t>
            </a:r>
          </a:p>
        </p:txBody>
      </p:sp>
      <p:sp>
        <p:nvSpPr>
          <p:cNvPr id="2" name="TextBox 1">
            <a:extLst>
              <a:ext uri="{FF2B5EF4-FFF2-40B4-BE49-F238E27FC236}">
                <a16:creationId xmlns:a16="http://schemas.microsoft.com/office/drawing/2014/main" id="{45A52C19-E418-4044-BAF9-0A267DD3DB65}"/>
              </a:ext>
            </a:extLst>
          </p:cNvPr>
          <p:cNvSpPr txBox="1"/>
          <p:nvPr/>
        </p:nvSpPr>
        <p:spPr>
          <a:xfrm>
            <a:off x="4996070" y="1488220"/>
            <a:ext cx="6135756" cy="2862322"/>
          </a:xfrm>
          <a:prstGeom prst="rect">
            <a:avLst/>
          </a:prstGeom>
          <a:noFill/>
        </p:spPr>
        <p:txBody>
          <a:bodyPr wrap="square" rtlCol="0">
            <a:spAutoFit/>
          </a:bodyPr>
          <a:lstStyle/>
          <a:p>
            <a:r>
              <a:rPr lang="en-US" sz="6000" dirty="0"/>
              <a:t>This process happened with Adam</a:t>
            </a:r>
          </a:p>
        </p:txBody>
      </p:sp>
    </p:spTree>
    <p:extLst>
      <p:ext uri="{BB962C8B-B14F-4D97-AF65-F5344CB8AC3E}">
        <p14:creationId xmlns:p14="http://schemas.microsoft.com/office/powerpoint/2010/main" val="37031974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i="1" dirty="0">
                  <a:effectLst>
                    <a:outerShdw blurRad="38100" dist="38100" dir="2700000" algn="tl">
                      <a:srgbClr val="000000">
                        <a:alpha val="43137"/>
                      </a:srgbClr>
                    </a:outerShdw>
                  </a:effectLst>
                </a:rPr>
                <a:t>Luke 14:11-32</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The Heart of the FATHER</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611757" y="356347"/>
            <a:ext cx="7175045" cy="6247864"/>
          </a:xfrm>
          <a:prstGeom prst="rect">
            <a:avLst/>
          </a:prstGeom>
          <a:noFill/>
        </p:spPr>
        <p:txBody>
          <a:bodyPr wrap="square" rtlCol="0">
            <a:spAutoFit/>
          </a:bodyPr>
          <a:lstStyle/>
          <a:p>
            <a:r>
              <a:rPr lang="en-US" sz="4000" b="1" baseline="30000" dirty="0"/>
              <a:t>14</a:t>
            </a:r>
            <a:r>
              <a:rPr lang="en-US" sz="4000" b="1" u="sng" baseline="30000" dirty="0"/>
              <a:t> </a:t>
            </a:r>
            <a:r>
              <a:rPr lang="en-US" sz="4000" u="sng" dirty="0"/>
              <a:t>After he had spent everything</a:t>
            </a:r>
            <a:r>
              <a:rPr lang="en-US" sz="4000" dirty="0"/>
              <a:t>, there was a severe famine in that whole country, and he began to be in need. </a:t>
            </a:r>
            <a:r>
              <a:rPr lang="en-US" sz="4000" b="1" baseline="30000" dirty="0"/>
              <a:t>15 </a:t>
            </a:r>
            <a:r>
              <a:rPr lang="en-US" sz="4000" dirty="0"/>
              <a:t>So he went and hired himself out to a citizen of that country, who sent him to his fields to feed pigs. </a:t>
            </a:r>
            <a:r>
              <a:rPr lang="en-US" sz="4000" b="1" baseline="30000" dirty="0"/>
              <a:t>16 </a:t>
            </a:r>
            <a:r>
              <a:rPr lang="en-US" sz="4000" dirty="0"/>
              <a:t>He longed to fill his stomach with the pods that the pigs were eating, but </a:t>
            </a:r>
            <a:r>
              <a:rPr lang="en-US" sz="4000" u="sng" dirty="0"/>
              <a:t>no one gave him anything.</a:t>
            </a:r>
          </a:p>
        </p:txBody>
      </p:sp>
    </p:spTree>
    <p:extLst>
      <p:ext uri="{BB962C8B-B14F-4D97-AF65-F5344CB8AC3E}">
        <p14:creationId xmlns:p14="http://schemas.microsoft.com/office/powerpoint/2010/main" val="8281920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#2</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The Heart of the FATHER</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6845754" y="1289953"/>
            <a:ext cx="2841585" cy="584775"/>
          </a:xfrm>
          <a:prstGeom prst="rect">
            <a:avLst/>
          </a:prstGeom>
          <a:noFill/>
        </p:spPr>
        <p:txBody>
          <a:bodyPr wrap="square" rtlCol="0">
            <a:spAutoFit/>
          </a:bodyPr>
          <a:lstStyle/>
          <a:p>
            <a:pPr algn="ctr"/>
            <a:r>
              <a:rPr lang="en-US" sz="3200" dirty="0"/>
              <a:t>	</a:t>
            </a:r>
          </a:p>
        </p:txBody>
      </p:sp>
      <p:sp>
        <p:nvSpPr>
          <p:cNvPr id="2" name="TextBox 1">
            <a:extLst>
              <a:ext uri="{FF2B5EF4-FFF2-40B4-BE49-F238E27FC236}">
                <a16:creationId xmlns:a16="http://schemas.microsoft.com/office/drawing/2014/main" id="{45A52C19-E418-4044-BAF9-0A267DD3DB65}"/>
              </a:ext>
            </a:extLst>
          </p:cNvPr>
          <p:cNvSpPr txBox="1"/>
          <p:nvPr/>
        </p:nvSpPr>
        <p:spPr>
          <a:xfrm>
            <a:off x="4996070" y="1289953"/>
            <a:ext cx="6135756" cy="4708981"/>
          </a:xfrm>
          <a:prstGeom prst="rect">
            <a:avLst/>
          </a:prstGeom>
          <a:noFill/>
        </p:spPr>
        <p:txBody>
          <a:bodyPr wrap="square" rtlCol="0">
            <a:spAutoFit/>
          </a:bodyPr>
          <a:lstStyle/>
          <a:p>
            <a:r>
              <a:rPr lang="en-US" sz="6000" dirty="0"/>
              <a:t>The Fathers FIRE burns long and steady – Selfish fire burns hot and quick.</a:t>
            </a:r>
          </a:p>
        </p:txBody>
      </p:sp>
    </p:spTree>
    <p:extLst>
      <p:ext uri="{BB962C8B-B14F-4D97-AF65-F5344CB8AC3E}">
        <p14:creationId xmlns:p14="http://schemas.microsoft.com/office/powerpoint/2010/main" val="28956974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#2</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The Heart of the FATHER</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6845754" y="1289953"/>
            <a:ext cx="2841585" cy="584775"/>
          </a:xfrm>
          <a:prstGeom prst="rect">
            <a:avLst/>
          </a:prstGeom>
          <a:noFill/>
        </p:spPr>
        <p:txBody>
          <a:bodyPr wrap="square" rtlCol="0">
            <a:spAutoFit/>
          </a:bodyPr>
          <a:lstStyle/>
          <a:p>
            <a:pPr algn="ctr"/>
            <a:r>
              <a:rPr lang="en-US" sz="3200" dirty="0"/>
              <a:t>	</a:t>
            </a:r>
          </a:p>
        </p:txBody>
      </p:sp>
      <p:sp>
        <p:nvSpPr>
          <p:cNvPr id="2" name="TextBox 1">
            <a:extLst>
              <a:ext uri="{FF2B5EF4-FFF2-40B4-BE49-F238E27FC236}">
                <a16:creationId xmlns:a16="http://schemas.microsoft.com/office/drawing/2014/main" id="{45A52C19-E418-4044-BAF9-0A267DD3DB65}"/>
              </a:ext>
            </a:extLst>
          </p:cNvPr>
          <p:cNvSpPr txBox="1"/>
          <p:nvPr/>
        </p:nvSpPr>
        <p:spPr>
          <a:xfrm>
            <a:off x="4996070" y="1289953"/>
            <a:ext cx="6135756" cy="4524315"/>
          </a:xfrm>
          <a:prstGeom prst="rect">
            <a:avLst/>
          </a:prstGeom>
          <a:noFill/>
        </p:spPr>
        <p:txBody>
          <a:bodyPr wrap="square" rtlCol="0">
            <a:spAutoFit/>
          </a:bodyPr>
          <a:lstStyle/>
          <a:p>
            <a:r>
              <a:rPr lang="en-US" sz="4800" dirty="0"/>
              <a:t>“Sin takes us further than we want to go.  Costs us more than what we wanted to pay.  Keeps us longer than we wanted to stay.”</a:t>
            </a:r>
          </a:p>
        </p:txBody>
      </p:sp>
    </p:spTree>
    <p:extLst>
      <p:ext uri="{BB962C8B-B14F-4D97-AF65-F5344CB8AC3E}">
        <p14:creationId xmlns:p14="http://schemas.microsoft.com/office/powerpoint/2010/main" val="39464651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i="1" dirty="0">
                  <a:effectLst>
                    <a:outerShdw blurRad="38100" dist="38100" dir="2700000" algn="tl">
                      <a:srgbClr val="000000">
                        <a:alpha val="43137"/>
                      </a:srgbClr>
                    </a:outerShdw>
                  </a:effectLst>
                </a:rPr>
                <a:t>Luke 14:11-32</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The Heart of the FATHER</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611757" y="356347"/>
            <a:ext cx="7175045" cy="6186309"/>
          </a:xfrm>
          <a:prstGeom prst="rect">
            <a:avLst/>
          </a:prstGeom>
          <a:noFill/>
        </p:spPr>
        <p:txBody>
          <a:bodyPr wrap="square" rtlCol="0">
            <a:spAutoFit/>
          </a:bodyPr>
          <a:lstStyle/>
          <a:p>
            <a:r>
              <a:rPr lang="en-US" sz="3600" b="1" baseline="30000" dirty="0"/>
              <a:t>17 </a:t>
            </a:r>
            <a:r>
              <a:rPr lang="en-US" sz="3600" dirty="0"/>
              <a:t>“</a:t>
            </a:r>
            <a:r>
              <a:rPr lang="en-US" sz="3600" u="sng" dirty="0"/>
              <a:t>When he came to his senses</a:t>
            </a:r>
            <a:r>
              <a:rPr lang="en-US" sz="3600" dirty="0"/>
              <a:t>, he said, ‘How many of my father’s hired </a:t>
            </a:r>
            <a:r>
              <a:rPr lang="en-US" sz="3600" u="sng" dirty="0"/>
              <a:t>servants have food to spare</a:t>
            </a:r>
            <a:r>
              <a:rPr lang="en-US" sz="3600" dirty="0"/>
              <a:t>, and here I am starving to death! </a:t>
            </a:r>
            <a:r>
              <a:rPr lang="en-US" sz="3600" b="1" baseline="30000" dirty="0"/>
              <a:t>18 </a:t>
            </a:r>
            <a:r>
              <a:rPr lang="en-US" sz="3600" dirty="0"/>
              <a:t>I will set out and go back to my father and say to him: Father, I have sinned against heaven and against you. </a:t>
            </a:r>
            <a:r>
              <a:rPr lang="en-US" sz="3600" b="1" baseline="30000" dirty="0"/>
              <a:t>19 </a:t>
            </a:r>
            <a:r>
              <a:rPr lang="en-US" sz="3600" dirty="0"/>
              <a:t>I am no longer worthy to be called your son; make me like one of your hired servants.’ </a:t>
            </a:r>
            <a:r>
              <a:rPr lang="en-US" sz="3600" b="1" baseline="30000" dirty="0"/>
              <a:t>20 </a:t>
            </a:r>
            <a:r>
              <a:rPr lang="en-US" sz="3600" dirty="0"/>
              <a:t>So he got up and went to his father.</a:t>
            </a:r>
          </a:p>
        </p:txBody>
      </p:sp>
    </p:spTree>
    <p:extLst>
      <p:ext uri="{BB962C8B-B14F-4D97-AF65-F5344CB8AC3E}">
        <p14:creationId xmlns:p14="http://schemas.microsoft.com/office/powerpoint/2010/main" val="2069144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REVIEW</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The Heart of the FATHER</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92885" y="1074509"/>
            <a:ext cx="7175045" cy="4708981"/>
          </a:xfrm>
          <a:prstGeom prst="rect">
            <a:avLst/>
          </a:prstGeom>
          <a:noFill/>
        </p:spPr>
        <p:txBody>
          <a:bodyPr wrap="square" rtlCol="0">
            <a:spAutoFit/>
          </a:bodyPr>
          <a:lstStyle/>
          <a:p>
            <a:r>
              <a:rPr lang="en-US" sz="6000" dirty="0"/>
              <a:t>In front of the throne, seven lamps were blazing. These are the seven spirits</a:t>
            </a:r>
            <a:r>
              <a:rPr lang="en-US" sz="6000" baseline="30000" dirty="0"/>
              <a:t>[</a:t>
            </a:r>
            <a:r>
              <a:rPr lang="en-US" sz="6000" baseline="30000" dirty="0">
                <a:hlinkClick r:id="rId3" tooltip="See footnote a"/>
              </a:rPr>
              <a:t>a</a:t>
            </a:r>
            <a:r>
              <a:rPr lang="en-US" sz="6000" baseline="30000" dirty="0"/>
              <a:t>]</a:t>
            </a:r>
            <a:r>
              <a:rPr lang="en-US" sz="6000" dirty="0"/>
              <a:t> of God</a:t>
            </a:r>
          </a:p>
          <a:p>
            <a:endParaRPr lang="en-US" sz="2400" dirty="0"/>
          </a:p>
          <a:p>
            <a:r>
              <a:rPr lang="en-US" sz="2400" dirty="0"/>
              <a:t>					</a:t>
            </a:r>
            <a:r>
              <a:rPr lang="en-US" sz="3600" dirty="0"/>
              <a:t>Rev 5:5b</a:t>
            </a:r>
            <a:endParaRPr lang="en-US" sz="2400" dirty="0"/>
          </a:p>
        </p:txBody>
      </p:sp>
    </p:spTree>
    <p:extLst>
      <p:ext uri="{BB962C8B-B14F-4D97-AF65-F5344CB8AC3E}">
        <p14:creationId xmlns:p14="http://schemas.microsoft.com/office/powerpoint/2010/main" val="26676082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#3</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The Heart of the FATHER</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6845754" y="1289953"/>
            <a:ext cx="2841585" cy="584775"/>
          </a:xfrm>
          <a:prstGeom prst="rect">
            <a:avLst/>
          </a:prstGeom>
          <a:noFill/>
        </p:spPr>
        <p:txBody>
          <a:bodyPr wrap="square" rtlCol="0">
            <a:spAutoFit/>
          </a:bodyPr>
          <a:lstStyle/>
          <a:p>
            <a:pPr algn="ctr"/>
            <a:r>
              <a:rPr lang="en-US" sz="3200" dirty="0"/>
              <a:t>	</a:t>
            </a:r>
          </a:p>
        </p:txBody>
      </p:sp>
      <p:sp>
        <p:nvSpPr>
          <p:cNvPr id="2" name="TextBox 1">
            <a:extLst>
              <a:ext uri="{FF2B5EF4-FFF2-40B4-BE49-F238E27FC236}">
                <a16:creationId xmlns:a16="http://schemas.microsoft.com/office/drawing/2014/main" id="{45A52C19-E418-4044-BAF9-0A267DD3DB65}"/>
              </a:ext>
            </a:extLst>
          </p:cNvPr>
          <p:cNvSpPr txBox="1"/>
          <p:nvPr/>
        </p:nvSpPr>
        <p:spPr>
          <a:xfrm>
            <a:off x="5035826" y="859066"/>
            <a:ext cx="6135756" cy="3785652"/>
          </a:xfrm>
          <a:prstGeom prst="rect">
            <a:avLst/>
          </a:prstGeom>
          <a:noFill/>
        </p:spPr>
        <p:txBody>
          <a:bodyPr wrap="square" rtlCol="0">
            <a:spAutoFit/>
          </a:bodyPr>
          <a:lstStyle/>
          <a:p>
            <a:r>
              <a:rPr lang="en-US" sz="6000" dirty="0"/>
              <a:t>The Father has FACTORED humility into his creation.</a:t>
            </a:r>
          </a:p>
        </p:txBody>
      </p:sp>
    </p:spTree>
    <p:extLst>
      <p:ext uri="{BB962C8B-B14F-4D97-AF65-F5344CB8AC3E}">
        <p14:creationId xmlns:p14="http://schemas.microsoft.com/office/powerpoint/2010/main" val="13435444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#3</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The Heart of the FATHER</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6845754" y="1289953"/>
            <a:ext cx="2841585" cy="584775"/>
          </a:xfrm>
          <a:prstGeom prst="rect">
            <a:avLst/>
          </a:prstGeom>
          <a:noFill/>
        </p:spPr>
        <p:txBody>
          <a:bodyPr wrap="square" rtlCol="0">
            <a:spAutoFit/>
          </a:bodyPr>
          <a:lstStyle/>
          <a:p>
            <a:pPr algn="ctr"/>
            <a:r>
              <a:rPr lang="en-US" sz="3200" dirty="0"/>
              <a:t>	</a:t>
            </a:r>
          </a:p>
        </p:txBody>
      </p:sp>
      <p:sp>
        <p:nvSpPr>
          <p:cNvPr id="2" name="TextBox 1">
            <a:extLst>
              <a:ext uri="{FF2B5EF4-FFF2-40B4-BE49-F238E27FC236}">
                <a16:creationId xmlns:a16="http://schemas.microsoft.com/office/drawing/2014/main" id="{45A52C19-E418-4044-BAF9-0A267DD3DB65}"/>
              </a:ext>
            </a:extLst>
          </p:cNvPr>
          <p:cNvSpPr txBox="1"/>
          <p:nvPr/>
        </p:nvSpPr>
        <p:spPr>
          <a:xfrm>
            <a:off x="5035826" y="859066"/>
            <a:ext cx="6135756" cy="4708981"/>
          </a:xfrm>
          <a:prstGeom prst="rect">
            <a:avLst/>
          </a:prstGeom>
          <a:noFill/>
        </p:spPr>
        <p:txBody>
          <a:bodyPr wrap="square" rtlCol="0">
            <a:spAutoFit/>
          </a:bodyPr>
          <a:lstStyle/>
          <a:p>
            <a:r>
              <a:rPr lang="en-US" sz="6000" dirty="0"/>
              <a:t>Life has a way of humiliating you.  Take advantage of the clear thinking it can bring you to!</a:t>
            </a:r>
          </a:p>
        </p:txBody>
      </p:sp>
    </p:spTree>
    <p:extLst>
      <p:ext uri="{BB962C8B-B14F-4D97-AF65-F5344CB8AC3E}">
        <p14:creationId xmlns:p14="http://schemas.microsoft.com/office/powerpoint/2010/main" val="19602616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#3</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The Heart of the FATHER</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6845754" y="1289953"/>
            <a:ext cx="2841585" cy="584775"/>
          </a:xfrm>
          <a:prstGeom prst="rect">
            <a:avLst/>
          </a:prstGeom>
          <a:noFill/>
        </p:spPr>
        <p:txBody>
          <a:bodyPr wrap="square" rtlCol="0">
            <a:spAutoFit/>
          </a:bodyPr>
          <a:lstStyle/>
          <a:p>
            <a:pPr algn="ctr"/>
            <a:r>
              <a:rPr lang="en-US" sz="3200" dirty="0"/>
              <a:t>	</a:t>
            </a:r>
          </a:p>
        </p:txBody>
      </p:sp>
      <p:sp>
        <p:nvSpPr>
          <p:cNvPr id="2" name="TextBox 1">
            <a:extLst>
              <a:ext uri="{FF2B5EF4-FFF2-40B4-BE49-F238E27FC236}">
                <a16:creationId xmlns:a16="http://schemas.microsoft.com/office/drawing/2014/main" id="{45A52C19-E418-4044-BAF9-0A267DD3DB65}"/>
              </a:ext>
            </a:extLst>
          </p:cNvPr>
          <p:cNvSpPr txBox="1"/>
          <p:nvPr/>
        </p:nvSpPr>
        <p:spPr>
          <a:xfrm>
            <a:off x="5035826" y="859066"/>
            <a:ext cx="6135756" cy="4708981"/>
          </a:xfrm>
          <a:prstGeom prst="rect">
            <a:avLst/>
          </a:prstGeom>
          <a:noFill/>
        </p:spPr>
        <p:txBody>
          <a:bodyPr wrap="square" rtlCol="0">
            <a:spAutoFit/>
          </a:bodyPr>
          <a:lstStyle/>
          <a:p>
            <a:r>
              <a:rPr lang="en-US" sz="6000" dirty="0"/>
              <a:t>Pride will reject humility but wisdom starts when you embrace it.</a:t>
            </a:r>
          </a:p>
        </p:txBody>
      </p:sp>
    </p:spTree>
    <p:extLst>
      <p:ext uri="{BB962C8B-B14F-4D97-AF65-F5344CB8AC3E}">
        <p14:creationId xmlns:p14="http://schemas.microsoft.com/office/powerpoint/2010/main" val="24243791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i="1" dirty="0">
                  <a:effectLst>
                    <a:outerShdw blurRad="38100" dist="38100" dir="2700000" algn="tl">
                      <a:srgbClr val="000000">
                        <a:alpha val="43137"/>
                      </a:srgbClr>
                    </a:outerShdw>
                  </a:effectLst>
                </a:rPr>
                <a:t>Luke 14:11-32</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The Heart of the FATHER</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611757" y="356347"/>
            <a:ext cx="7175045" cy="6124754"/>
          </a:xfrm>
          <a:prstGeom prst="rect">
            <a:avLst/>
          </a:prstGeom>
          <a:noFill/>
        </p:spPr>
        <p:txBody>
          <a:bodyPr wrap="square" rtlCol="0">
            <a:spAutoFit/>
          </a:bodyPr>
          <a:lstStyle/>
          <a:p>
            <a:r>
              <a:rPr lang="en-US" sz="2800" dirty="0"/>
              <a:t>“But </a:t>
            </a:r>
            <a:r>
              <a:rPr lang="en-US" sz="2800" u="sng" dirty="0"/>
              <a:t>while he was still a long way off</a:t>
            </a:r>
            <a:r>
              <a:rPr lang="en-US" sz="2800" dirty="0"/>
              <a:t>, his father saw him and was </a:t>
            </a:r>
            <a:r>
              <a:rPr lang="en-US" sz="2800" u="sng" dirty="0"/>
              <a:t>filled with compassion</a:t>
            </a:r>
            <a:r>
              <a:rPr lang="en-US" sz="2800" dirty="0"/>
              <a:t> for him; he </a:t>
            </a:r>
            <a:r>
              <a:rPr lang="en-US" sz="2800" u="sng" dirty="0"/>
              <a:t>ran</a:t>
            </a:r>
            <a:r>
              <a:rPr lang="en-US" sz="2800" dirty="0"/>
              <a:t> to his son, </a:t>
            </a:r>
            <a:r>
              <a:rPr lang="en-US" sz="2800" u="sng" dirty="0"/>
              <a:t>threw</a:t>
            </a:r>
            <a:r>
              <a:rPr lang="en-US" sz="2800" dirty="0"/>
              <a:t> his arms around him and </a:t>
            </a:r>
            <a:r>
              <a:rPr lang="en-US" sz="2800" u="sng" dirty="0"/>
              <a:t>kissed</a:t>
            </a:r>
            <a:r>
              <a:rPr lang="en-US" sz="2800" dirty="0"/>
              <a:t> him.</a:t>
            </a:r>
          </a:p>
          <a:p>
            <a:r>
              <a:rPr lang="en-US" sz="2800" b="1" baseline="30000" dirty="0"/>
              <a:t>21 </a:t>
            </a:r>
            <a:r>
              <a:rPr lang="en-US" sz="2800" dirty="0"/>
              <a:t>“The son said to him, ‘Father, I have sinned against heaven and against you. I am no longer worthy to be called your son.’</a:t>
            </a:r>
          </a:p>
          <a:p>
            <a:r>
              <a:rPr lang="en-US" sz="2800" b="1" baseline="30000" dirty="0"/>
              <a:t>22 </a:t>
            </a:r>
            <a:r>
              <a:rPr lang="en-US" sz="2800" dirty="0"/>
              <a:t>“</a:t>
            </a:r>
            <a:r>
              <a:rPr lang="en-US" sz="2800" u="sng" dirty="0"/>
              <a:t>But the father said to his servants, ‘Quick</a:t>
            </a:r>
            <a:r>
              <a:rPr lang="en-US" sz="2800" dirty="0"/>
              <a:t>! Bring the best robe and put it on him. Put a ring on his finger and sandals on his feet. </a:t>
            </a:r>
            <a:r>
              <a:rPr lang="en-US" sz="2800" b="1" baseline="30000" dirty="0"/>
              <a:t>23 </a:t>
            </a:r>
            <a:r>
              <a:rPr lang="en-US" sz="2800" dirty="0"/>
              <a:t>Bring the fattened calf and kill it. Let’s have a feast and celebrate. </a:t>
            </a:r>
            <a:r>
              <a:rPr lang="en-US" sz="2800" b="1" baseline="30000" dirty="0"/>
              <a:t>24 </a:t>
            </a:r>
            <a:r>
              <a:rPr lang="en-US" sz="2800" dirty="0"/>
              <a:t>For this son of mine was dead and is alive again; he was lost and is found.’ So they began to celebrate.</a:t>
            </a:r>
          </a:p>
        </p:txBody>
      </p:sp>
    </p:spTree>
    <p:extLst>
      <p:ext uri="{BB962C8B-B14F-4D97-AF65-F5344CB8AC3E}">
        <p14:creationId xmlns:p14="http://schemas.microsoft.com/office/powerpoint/2010/main" val="25854087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#4</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The Heart of the FATHER</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6845754" y="1289953"/>
            <a:ext cx="2841585" cy="584775"/>
          </a:xfrm>
          <a:prstGeom prst="rect">
            <a:avLst/>
          </a:prstGeom>
          <a:noFill/>
        </p:spPr>
        <p:txBody>
          <a:bodyPr wrap="square" rtlCol="0">
            <a:spAutoFit/>
          </a:bodyPr>
          <a:lstStyle/>
          <a:p>
            <a:pPr algn="ctr"/>
            <a:r>
              <a:rPr lang="en-US" sz="3200" dirty="0"/>
              <a:t>	</a:t>
            </a:r>
          </a:p>
        </p:txBody>
      </p:sp>
      <p:sp>
        <p:nvSpPr>
          <p:cNvPr id="2" name="TextBox 1">
            <a:extLst>
              <a:ext uri="{FF2B5EF4-FFF2-40B4-BE49-F238E27FC236}">
                <a16:creationId xmlns:a16="http://schemas.microsoft.com/office/drawing/2014/main" id="{45A52C19-E418-4044-BAF9-0A267DD3DB65}"/>
              </a:ext>
            </a:extLst>
          </p:cNvPr>
          <p:cNvSpPr txBox="1"/>
          <p:nvPr/>
        </p:nvSpPr>
        <p:spPr>
          <a:xfrm>
            <a:off x="5198668" y="859066"/>
            <a:ext cx="6135756" cy="5632311"/>
          </a:xfrm>
          <a:prstGeom prst="rect">
            <a:avLst/>
          </a:prstGeom>
          <a:noFill/>
        </p:spPr>
        <p:txBody>
          <a:bodyPr wrap="square" rtlCol="0">
            <a:spAutoFit/>
          </a:bodyPr>
          <a:lstStyle/>
          <a:p>
            <a:r>
              <a:rPr lang="en-US" sz="6000" dirty="0"/>
              <a:t>The Father is FOCUSED on the edge of his presence eagerly looking for us to show up.</a:t>
            </a:r>
          </a:p>
        </p:txBody>
      </p:sp>
    </p:spTree>
    <p:extLst>
      <p:ext uri="{BB962C8B-B14F-4D97-AF65-F5344CB8AC3E}">
        <p14:creationId xmlns:p14="http://schemas.microsoft.com/office/powerpoint/2010/main" val="6759131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#5</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The Heart of the FATHER</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6845754" y="1289953"/>
            <a:ext cx="2841585" cy="584775"/>
          </a:xfrm>
          <a:prstGeom prst="rect">
            <a:avLst/>
          </a:prstGeom>
          <a:noFill/>
        </p:spPr>
        <p:txBody>
          <a:bodyPr wrap="square" rtlCol="0">
            <a:spAutoFit/>
          </a:bodyPr>
          <a:lstStyle/>
          <a:p>
            <a:pPr algn="ctr"/>
            <a:r>
              <a:rPr lang="en-US" sz="3200" dirty="0"/>
              <a:t>	</a:t>
            </a:r>
          </a:p>
        </p:txBody>
      </p:sp>
      <p:sp>
        <p:nvSpPr>
          <p:cNvPr id="2" name="TextBox 1">
            <a:extLst>
              <a:ext uri="{FF2B5EF4-FFF2-40B4-BE49-F238E27FC236}">
                <a16:creationId xmlns:a16="http://schemas.microsoft.com/office/drawing/2014/main" id="{45A52C19-E418-4044-BAF9-0A267DD3DB65}"/>
              </a:ext>
            </a:extLst>
          </p:cNvPr>
          <p:cNvSpPr txBox="1"/>
          <p:nvPr/>
        </p:nvSpPr>
        <p:spPr>
          <a:xfrm>
            <a:off x="5049078" y="1488220"/>
            <a:ext cx="6135756" cy="2862322"/>
          </a:xfrm>
          <a:prstGeom prst="rect">
            <a:avLst/>
          </a:prstGeom>
          <a:noFill/>
        </p:spPr>
        <p:txBody>
          <a:bodyPr wrap="square" rtlCol="0">
            <a:spAutoFit/>
          </a:bodyPr>
          <a:lstStyle/>
          <a:p>
            <a:r>
              <a:rPr lang="en-US" sz="6000" dirty="0"/>
              <a:t>The Father is FILLED with compassion.</a:t>
            </a:r>
          </a:p>
        </p:txBody>
      </p:sp>
    </p:spTree>
    <p:extLst>
      <p:ext uri="{BB962C8B-B14F-4D97-AF65-F5344CB8AC3E}">
        <p14:creationId xmlns:p14="http://schemas.microsoft.com/office/powerpoint/2010/main" val="1118048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#5</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The Heart of the FATHER</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6845754" y="1289953"/>
            <a:ext cx="2841585" cy="584775"/>
          </a:xfrm>
          <a:prstGeom prst="rect">
            <a:avLst/>
          </a:prstGeom>
          <a:noFill/>
        </p:spPr>
        <p:txBody>
          <a:bodyPr wrap="square" rtlCol="0">
            <a:spAutoFit/>
          </a:bodyPr>
          <a:lstStyle/>
          <a:p>
            <a:pPr algn="ctr"/>
            <a:r>
              <a:rPr lang="en-US" sz="3200" dirty="0"/>
              <a:t>	</a:t>
            </a:r>
          </a:p>
        </p:txBody>
      </p:sp>
      <p:sp>
        <p:nvSpPr>
          <p:cNvPr id="2" name="TextBox 1">
            <a:extLst>
              <a:ext uri="{FF2B5EF4-FFF2-40B4-BE49-F238E27FC236}">
                <a16:creationId xmlns:a16="http://schemas.microsoft.com/office/drawing/2014/main" id="{45A52C19-E418-4044-BAF9-0A267DD3DB65}"/>
              </a:ext>
            </a:extLst>
          </p:cNvPr>
          <p:cNvSpPr txBox="1"/>
          <p:nvPr/>
        </p:nvSpPr>
        <p:spPr>
          <a:xfrm>
            <a:off x="5049078" y="1488220"/>
            <a:ext cx="6135756" cy="4708981"/>
          </a:xfrm>
          <a:prstGeom prst="rect">
            <a:avLst/>
          </a:prstGeom>
          <a:noFill/>
        </p:spPr>
        <p:txBody>
          <a:bodyPr wrap="square" rtlCol="0">
            <a:spAutoFit/>
          </a:bodyPr>
          <a:lstStyle/>
          <a:p>
            <a:r>
              <a:rPr lang="en-US" sz="6000" dirty="0"/>
              <a:t>The Father FLOODS the repentant one with FORGIVENESS.</a:t>
            </a:r>
          </a:p>
        </p:txBody>
      </p:sp>
    </p:spTree>
    <p:extLst>
      <p:ext uri="{BB962C8B-B14F-4D97-AF65-F5344CB8AC3E}">
        <p14:creationId xmlns:p14="http://schemas.microsoft.com/office/powerpoint/2010/main" val="32994467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#6</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The Heart of the FATHER</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6845754" y="1289953"/>
            <a:ext cx="2841585" cy="584775"/>
          </a:xfrm>
          <a:prstGeom prst="rect">
            <a:avLst/>
          </a:prstGeom>
          <a:noFill/>
        </p:spPr>
        <p:txBody>
          <a:bodyPr wrap="square" rtlCol="0">
            <a:spAutoFit/>
          </a:bodyPr>
          <a:lstStyle/>
          <a:p>
            <a:pPr algn="ctr"/>
            <a:r>
              <a:rPr lang="en-US" sz="3200" dirty="0"/>
              <a:t>	</a:t>
            </a:r>
          </a:p>
        </p:txBody>
      </p:sp>
      <p:sp>
        <p:nvSpPr>
          <p:cNvPr id="2" name="TextBox 1">
            <a:extLst>
              <a:ext uri="{FF2B5EF4-FFF2-40B4-BE49-F238E27FC236}">
                <a16:creationId xmlns:a16="http://schemas.microsoft.com/office/drawing/2014/main" id="{45A52C19-E418-4044-BAF9-0A267DD3DB65}"/>
              </a:ext>
            </a:extLst>
          </p:cNvPr>
          <p:cNvSpPr txBox="1"/>
          <p:nvPr/>
        </p:nvSpPr>
        <p:spPr>
          <a:xfrm>
            <a:off x="5049078" y="1488220"/>
            <a:ext cx="6135756" cy="3785652"/>
          </a:xfrm>
          <a:prstGeom prst="rect">
            <a:avLst/>
          </a:prstGeom>
          <a:noFill/>
        </p:spPr>
        <p:txBody>
          <a:bodyPr wrap="square" rtlCol="0">
            <a:spAutoFit/>
          </a:bodyPr>
          <a:lstStyle/>
          <a:p>
            <a:r>
              <a:rPr lang="en-US" sz="6000" dirty="0"/>
              <a:t>The Father is a FANATIC for restoration and celebration.</a:t>
            </a:r>
          </a:p>
        </p:txBody>
      </p:sp>
    </p:spTree>
    <p:extLst>
      <p:ext uri="{BB962C8B-B14F-4D97-AF65-F5344CB8AC3E}">
        <p14:creationId xmlns:p14="http://schemas.microsoft.com/office/powerpoint/2010/main" val="17557720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i="1" dirty="0">
                  <a:effectLst>
                    <a:outerShdw blurRad="38100" dist="38100" dir="2700000" algn="tl">
                      <a:srgbClr val="000000">
                        <a:alpha val="43137"/>
                      </a:srgbClr>
                    </a:outerShdw>
                  </a:effectLst>
                </a:rPr>
                <a:t>Luke 14:11-32</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The Heart of the FATHER</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611757" y="356347"/>
            <a:ext cx="7175045" cy="6186309"/>
          </a:xfrm>
          <a:prstGeom prst="rect">
            <a:avLst/>
          </a:prstGeom>
          <a:noFill/>
        </p:spPr>
        <p:txBody>
          <a:bodyPr wrap="square" rtlCol="0">
            <a:spAutoFit/>
          </a:bodyPr>
          <a:lstStyle/>
          <a:p>
            <a:r>
              <a:rPr lang="en-US" sz="3600" b="1" baseline="30000" dirty="0"/>
              <a:t>25 </a:t>
            </a:r>
            <a:r>
              <a:rPr lang="en-US" sz="3600" dirty="0"/>
              <a:t>“</a:t>
            </a:r>
            <a:r>
              <a:rPr lang="en-US" sz="3600" u="sng" dirty="0"/>
              <a:t>Meanwhile</a:t>
            </a:r>
            <a:r>
              <a:rPr lang="en-US" sz="3600" dirty="0"/>
              <a:t>, the older son was in the field. When he came near the house, he heard music and dancing. </a:t>
            </a:r>
            <a:r>
              <a:rPr lang="en-US" sz="3600" b="1" baseline="30000" dirty="0"/>
              <a:t>26 </a:t>
            </a:r>
            <a:r>
              <a:rPr lang="en-US" sz="3600" dirty="0"/>
              <a:t>So he called one of the servants and asked him what was going on. </a:t>
            </a:r>
            <a:r>
              <a:rPr lang="en-US" sz="3600" b="1" baseline="30000" dirty="0"/>
              <a:t>27 </a:t>
            </a:r>
            <a:r>
              <a:rPr lang="en-US" sz="3600" dirty="0"/>
              <a:t>‘Your brother has come,’ he replied, ‘and your father has killed the fattened calf because he has him back safe and sound.’</a:t>
            </a:r>
          </a:p>
          <a:p>
            <a:r>
              <a:rPr lang="en-US" sz="3600" b="1" baseline="30000" dirty="0"/>
              <a:t>28 </a:t>
            </a:r>
            <a:r>
              <a:rPr lang="en-US" sz="3600" dirty="0"/>
              <a:t>“The older brother became </a:t>
            </a:r>
            <a:r>
              <a:rPr lang="en-US" sz="3600" u="sng" dirty="0"/>
              <a:t>angry and refused</a:t>
            </a:r>
            <a:r>
              <a:rPr lang="en-US" sz="3600" dirty="0"/>
              <a:t> to go in</a:t>
            </a:r>
          </a:p>
        </p:txBody>
      </p:sp>
    </p:spTree>
    <p:extLst>
      <p:ext uri="{BB962C8B-B14F-4D97-AF65-F5344CB8AC3E}">
        <p14:creationId xmlns:p14="http://schemas.microsoft.com/office/powerpoint/2010/main" val="33835384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i="1" dirty="0">
                  <a:effectLst>
                    <a:outerShdw blurRad="38100" dist="38100" dir="2700000" algn="tl">
                      <a:srgbClr val="000000">
                        <a:alpha val="43137"/>
                      </a:srgbClr>
                    </a:outerShdw>
                  </a:effectLst>
                </a:rPr>
                <a:t>Luke 14:11-32</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The Heart of the FATHER</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611757" y="356347"/>
            <a:ext cx="7175045" cy="6124754"/>
          </a:xfrm>
          <a:prstGeom prst="rect">
            <a:avLst/>
          </a:prstGeom>
          <a:noFill/>
        </p:spPr>
        <p:txBody>
          <a:bodyPr wrap="square" rtlCol="0">
            <a:spAutoFit/>
          </a:bodyPr>
          <a:lstStyle/>
          <a:p>
            <a:r>
              <a:rPr lang="en-US" sz="2800" dirty="0"/>
              <a:t>So his father went out and pleaded with him. </a:t>
            </a:r>
            <a:r>
              <a:rPr lang="en-US" sz="2800" b="1" baseline="30000" dirty="0"/>
              <a:t>29 </a:t>
            </a:r>
            <a:r>
              <a:rPr lang="en-US" sz="2800" dirty="0"/>
              <a:t>But he answered his father, ‘Look! All these years I’ve been slaving for you and never disobeyed your orders. Yet you never gave me even a young goat so I could celebrate with my friends. </a:t>
            </a:r>
            <a:r>
              <a:rPr lang="en-US" sz="2800" b="1" baseline="30000" dirty="0"/>
              <a:t>30 </a:t>
            </a:r>
            <a:r>
              <a:rPr lang="en-US" sz="2800" dirty="0"/>
              <a:t>But when this son of yours who has squandered your property with prostitutes comes home, you kill the fattened calf for him!’</a:t>
            </a:r>
          </a:p>
          <a:p>
            <a:r>
              <a:rPr lang="en-US" sz="2800" b="1" baseline="30000" dirty="0"/>
              <a:t>31 </a:t>
            </a:r>
            <a:r>
              <a:rPr lang="en-US" sz="2800" dirty="0"/>
              <a:t>“‘My son,’ the father said, ‘you are always with me, and everything I have is yours. </a:t>
            </a:r>
            <a:r>
              <a:rPr lang="en-US" sz="2800" b="1" baseline="30000" dirty="0"/>
              <a:t>32 </a:t>
            </a:r>
            <a:r>
              <a:rPr lang="en-US" sz="2800" dirty="0"/>
              <a:t>But we had to celebrate and be glad, because this brother of yours was dead and is alive again; he was lost and is found.’”</a:t>
            </a:r>
          </a:p>
        </p:txBody>
      </p:sp>
    </p:spTree>
    <p:extLst>
      <p:ext uri="{BB962C8B-B14F-4D97-AF65-F5344CB8AC3E}">
        <p14:creationId xmlns:p14="http://schemas.microsoft.com/office/powerpoint/2010/main" val="3768673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REVIEW</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The Heart of the FATHER</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611757" y="1169653"/>
            <a:ext cx="7175045" cy="5016758"/>
          </a:xfrm>
          <a:prstGeom prst="rect">
            <a:avLst/>
          </a:prstGeom>
          <a:noFill/>
        </p:spPr>
        <p:txBody>
          <a:bodyPr wrap="square" rtlCol="0">
            <a:spAutoFit/>
          </a:bodyPr>
          <a:lstStyle/>
          <a:p>
            <a:r>
              <a:rPr lang="en-US" sz="4800" dirty="0">
                <a:solidFill>
                  <a:srgbClr val="000000"/>
                </a:solidFill>
              </a:rPr>
              <a:t>…The Lamb had seven horns and seven eyes, which are the seven spirits</a:t>
            </a:r>
            <a:r>
              <a:rPr lang="en-US" sz="4800" baseline="30000" dirty="0">
                <a:solidFill>
                  <a:srgbClr val="000000"/>
                </a:solidFill>
              </a:rPr>
              <a:t>[</a:t>
            </a:r>
            <a:r>
              <a:rPr lang="en-US" sz="4800" baseline="30000" dirty="0">
                <a:solidFill>
                  <a:srgbClr val="B34B2C"/>
                </a:solidFill>
                <a:hlinkClick r:id="rId3" tooltip="See footnote a">
                  <a:extLst>
                    <a:ext uri="{A12FA001-AC4F-418D-AE19-62706E023703}">
                      <ahyp:hlinkClr xmlns:ahyp="http://schemas.microsoft.com/office/drawing/2018/hyperlinkcolor" val="tx"/>
                    </a:ext>
                  </a:extLst>
                </a:hlinkClick>
              </a:rPr>
              <a:t>a</a:t>
            </a:r>
            <a:r>
              <a:rPr lang="en-US" sz="4800" baseline="30000" dirty="0">
                <a:solidFill>
                  <a:srgbClr val="000000"/>
                </a:solidFill>
              </a:rPr>
              <a:t>]</a:t>
            </a:r>
            <a:r>
              <a:rPr lang="en-US" sz="4800" dirty="0">
                <a:solidFill>
                  <a:srgbClr val="000000"/>
                </a:solidFill>
              </a:rPr>
              <a:t> of God sent out into all the earth.</a:t>
            </a:r>
            <a:endParaRPr lang="en-US" sz="3600" dirty="0"/>
          </a:p>
          <a:p>
            <a:r>
              <a:rPr lang="en-US" sz="2400" dirty="0"/>
              <a:t>						</a:t>
            </a:r>
          </a:p>
          <a:p>
            <a:endParaRPr lang="en-US" sz="2400" dirty="0"/>
          </a:p>
          <a:p>
            <a:r>
              <a:rPr lang="en-US" sz="2400" dirty="0"/>
              <a:t>					</a:t>
            </a:r>
            <a:r>
              <a:rPr lang="en-US" sz="3200" dirty="0"/>
              <a:t>Rev 6:6b</a:t>
            </a:r>
            <a:endParaRPr lang="en-US" sz="2400" dirty="0"/>
          </a:p>
        </p:txBody>
      </p:sp>
    </p:spTree>
    <p:extLst>
      <p:ext uri="{BB962C8B-B14F-4D97-AF65-F5344CB8AC3E}">
        <p14:creationId xmlns:p14="http://schemas.microsoft.com/office/powerpoint/2010/main" val="8518820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1"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#7</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The Heart of the FATHER</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6845754" y="1289953"/>
            <a:ext cx="2841585" cy="584775"/>
          </a:xfrm>
          <a:prstGeom prst="rect">
            <a:avLst/>
          </a:prstGeom>
          <a:noFill/>
        </p:spPr>
        <p:txBody>
          <a:bodyPr wrap="square" rtlCol="0">
            <a:spAutoFit/>
          </a:bodyPr>
          <a:lstStyle/>
          <a:p>
            <a:pPr algn="ctr"/>
            <a:r>
              <a:rPr lang="en-US" sz="3200" dirty="0"/>
              <a:t>	</a:t>
            </a:r>
          </a:p>
        </p:txBody>
      </p:sp>
      <p:sp>
        <p:nvSpPr>
          <p:cNvPr id="2" name="TextBox 1">
            <a:extLst>
              <a:ext uri="{FF2B5EF4-FFF2-40B4-BE49-F238E27FC236}">
                <a16:creationId xmlns:a16="http://schemas.microsoft.com/office/drawing/2014/main" id="{45A52C19-E418-4044-BAF9-0A267DD3DB65}"/>
              </a:ext>
            </a:extLst>
          </p:cNvPr>
          <p:cNvSpPr txBox="1"/>
          <p:nvPr/>
        </p:nvSpPr>
        <p:spPr>
          <a:xfrm>
            <a:off x="5049078" y="1488220"/>
            <a:ext cx="6135756" cy="3785652"/>
          </a:xfrm>
          <a:prstGeom prst="rect">
            <a:avLst/>
          </a:prstGeom>
          <a:noFill/>
        </p:spPr>
        <p:txBody>
          <a:bodyPr wrap="square" rtlCol="0">
            <a:spAutoFit/>
          </a:bodyPr>
          <a:lstStyle/>
          <a:p>
            <a:r>
              <a:rPr lang="en-US" sz="6000" dirty="0"/>
              <a:t>The FATHER FINDS triumph in mercy more than in justice.</a:t>
            </a:r>
          </a:p>
        </p:txBody>
      </p:sp>
    </p:spTree>
    <p:extLst>
      <p:ext uri="{BB962C8B-B14F-4D97-AF65-F5344CB8AC3E}">
        <p14:creationId xmlns:p14="http://schemas.microsoft.com/office/powerpoint/2010/main" val="23892593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CONCLUSION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The Heart of the FATHER</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996070" y="612844"/>
            <a:ext cx="6612834" cy="4708981"/>
          </a:xfrm>
          <a:prstGeom prst="rect">
            <a:avLst/>
          </a:prstGeom>
          <a:noFill/>
        </p:spPr>
        <p:txBody>
          <a:bodyPr wrap="square" rtlCol="0">
            <a:spAutoFit/>
          </a:bodyPr>
          <a:lstStyle/>
          <a:p>
            <a:pPr algn="ctr"/>
            <a:r>
              <a:rPr lang="en-US" sz="6000" dirty="0">
                <a:solidFill>
                  <a:srgbClr val="000000"/>
                </a:solidFill>
              </a:rPr>
              <a:t>Where are you today?</a:t>
            </a:r>
          </a:p>
          <a:p>
            <a:pPr algn="ctr"/>
            <a:endParaRPr lang="en-US" sz="6000" dirty="0">
              <a:solidFill>
                <a:srgbClr val="000000"/>
              </a:solidFill>
            </a:endParaRPr>
          </a:p>
          <a:p>
            <a:pPr algn="ctr"/>
            <a:r>
              <a:rPr lang="en-US" sz="6000" dirty="0">
                <a:solidFill>
                  <a:srgbClr val="000000"/>
                </a:solidFill>
              </a:rPr>
              <a:t>Who do you most identify with?</a:t>
            </a:r>
            <a:endParaRPr lang="en-US" sz="2000" dirty="0"/>
          </a:p>
        </p:txBody>
      </p:sp>
    </p:spTree>
    <p:extLst>
      <p:ext uri="{BB962C8B-B14F-4D97-AF65-F5344CB8AC3E}">
        <p14:creationId xmlns:p14="http://schemas.microsoft.com/office/powerpoint/2010/main" val="22355216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CONCLUSION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The Heart of the FATHER</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996070" y="612844"/>
            <a:ext cx="6612834" cy="4708981"/>
          </a:xfrm>
          <a:prstGeom prst="rect">
            <a:avLst/>
          </a:prstGeom>
          <a:noFill/>
        </p:spPr>
        <p:txBody>
          <a:bodyPr wrap="square" rtlCol="0">
            <a:spAutoFit/>
          </a:bodyPr>
          <a:lstStyle/>
          <a:p>
            <a:pPr algn="ctr"/>
            <a:r>
              <a:rPr lang="en-US" sz="6000" dirty="0">
                <a:solidFill>
                  <a:srgbClr val="000000"/>
                </a:solidFill>
              </a:rPr>
              <a:t>Would you dare to believe that this is exactly how the Father feels about you?</a:t>
            </a:r>
            <a:endParaRPr lang="en-US" sz="2000" dirty="0"/>
          </a:p>
        </p:txBody>
      </p:sp>
    </p:spTree>
    <p:extLst>
      <p:ext uri="{BB962C8B-B14F-4D97-AF65-F5344CB8AC3E}">
        <p14:creationId xmlns:p14="http://schemas.microsoft.com/office/powerpoint/2010/main" val="9918430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CONCLUSION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The Heart of the FATHER</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956313" y="1321123"/>
            <a:ext cx="6612834" cy="3785652"/>
          </a:xfrm>
          <a:prstGeom prst="rect">
            <a:avLst/>
          </a:prstGeom>
          <a:noFill/>
        </p:spPr>
        <p:txBody>
          <a:bodyPr wrap="square" rtlCol="0">
            <a:spAutoFit/>
          </a:bodyPr>
          <a:lstStyle/>
          <a:p>
            <a:pPr algn="ctr"/>
            <a:r>
              <a:rPr lang="en-US" sz="6000" dirty="0">
                <a:solidFill>
                  <a:srgbClr val="000000"/>
                </a:solidFill>
              </a:rPr>
              <a:t>Run toward the Father and lose yourself in His embrace.</a:t>
            </a:r>
            <a:endParaRPr lang="en-US" sz="2000" dirty="0"/>
          </a:p>
        </p:txBody>
      </p:sp>
    </p:spTree>
    <p:extLst>
      <p:ext uri="{BB962C8B-B14F-4D97-AF65-F5344CB8AC3E}">
        <p14:creationId xmlns:p14="http://schemas.microsoft.com/office/powerpoint/2010/main" val="3411029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REVIEW</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The Heart of the FATHER</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00916" y="1169653"/>
            <a:ext cx="7175045" cy="4031873"/>
          </a:xfrm>
          <a:prstGeom prst="rect">
            <a:avLst/>
          </a:prstGeom>
          <a:noFill/>
        </p:spPr>
        <p:txBody>
          <a:bodyPr wrap="square" rtlCol="0">
            <a:spAutoFit/>
          </a:bodyPr>
          <a:lstStyle/>
          <a:p>
            <a:r>
              <a:rPr lang="en-US" sz="5400" b="1" baseline="30000" dirty="0"/>
              <a:t>37 </a:t>
            </a:r>
            <a:r>
              <a:rPr lang="en-US" sz="5400" dirty="0"/>
              <a:t>“Then make its seven lamps and set them up on it so that they light the space in front of it.</a:t>
            </a:r>
          </a:p>
          <a:p>
            <a:r>
              <a:rPr lang="en-US" sz="4000" dirty="0"/>
              <a:t>				Exodus 25:37</a:t>
            </a:r>
          </a:p>
        </p:txBody>
      </p:sp>
    </p:spTree>
    <p:extLst>
      <p:ext uri="{BB962C8B-B14F-4D97-AF65-F5344CB8AC3E}">
        <p14:creationId xmlns:p14="http://schemas.microsoft.com/office/powerpoint/2010/main" val="4191807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REVIEW</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The Heart of the FATHER</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92885" y="1774330"/>
            <a:ext cx="7175045" cy="3662541"/>
          </a:xfrm>
          <a:prstGeom prst="rect">
            <a:avLst/>
          </a:prstGeom>
          <a:noFill/>
        </p:spPr>
        <p:txBody>
          <a:bodyPr wrap="square" rtlCol="0">
            <a:spAutoFit/>
          </a:bodyPr>
          <a:lstStyle/>
          <a:p>
            <a:r>
              <a:rPr lang="en-US" sz="4000" b="1" baseline="30000" dirty="0">
                <a:solidFill>
                  <a:srgbClr val="000000"/>
                </a:solidFill>
              </a:rPr>
              <a:t>19 </a:t>
            </a:r>
            <a:r>
              <a:rPr lang="en-US" sz="4000" dirty="0">
                <a:solidFill>
                  <a:srgbClr val="000000"/>
                </a:solidFill>
              </a:rPr>
              <a:t>Do you not know that your bodies are temples of the Holy Spirit, who is in you, whom you have received from God? You are not your own;</a:t>
            </a:r>
          </a:p>
          <a:p>
            <a:r>
              <a:rPr lang="en-US" sz="3200" dirty="0"/>
              <a:t>				1 Cor 6:19</a:t>
            </a:r>
          </a:p>
        </p:txBody>
      </p:sp>
    </p:spTree>
    <p:extLst>
      <p:ext uri="{BB962C8B-B14F-4D97-AF65-F5344CB8AC3E}">
        <p14:creationId xmlns:p14="http://schemas.microsoft.com/office/powerpoint/2010/main" val="1509803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Malachi 4:5,6</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The Heart of the FATHER</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00916" y="705570"/>
            <a:ext cx="7175045" cy="5016758"/>
          </a:xfrm>
          <a:prstGeom prst="rect">
            <a:avLst/>
          </a:prstGeom>
          <a:noFill/>
        </p:spPr>
        <p:txBody>
          <a:bodyPr wrap="square" rtlCol="0">
            <a:spAutoFit/>
          </a:bodyPr>
          <a:lstStyle/>
          <a:p>
            <a:r>
              <a:rPr lang="en-US" sz="4000" b="1" baseline="30000" dirty="0">
                <a:solidFill>
                  <a:srgbClr val="000000"/>
                </a:solidFill>
              </a:rPr>
              <a:t>5 </a:t>
            </a:r>
            <a:r>
              <a:rPr lang="en-US" sz="4000" dirty="0">
                <a:solidFill>
                  <a:srgbClr val="000000"/>
                </a:solidFill>
              </a:rPr>
              <a:t>Look, I will send you Elijah the prophet before the great and terrible day of the </a:t>
            </a:r>
            <a:r>
              <a:rPr lang="en-US" sz="4000" cap="small" dirty="0">
                <a:solidFill>
                  <a:srgbClr val="000000"/>
                </a:solidFill>
              </a:rPr>
              <a:t>Lord</a:t>
            </a:r>
            <a:r>
              <a:rPr lang="en-US" sz="4000" dirty="0">
                <a:solidFill>
                  <a:srgbClr val="000000"/>
                </a:solidFill>
              </a:rPr>
              <a:t> arrives. </a:t>
            </a:r>
            <a:r>
              <a:rPr lang="en-US" sz="4000" b="1" baseline="30000" dirty="0">
                <a:solidFill>
                  <a:srgbClr val="000000"/>
                </a:solidFill>
              </a:rPr>
              <a:t>6 </a:t>
            </a:r>
            <a:r>
              <a:rPr lang="en-US" sz="4000" dirty="0">
                <a:solidFill>
                  <a:srgbClr val="000000"/>
                </a:solidFill>
              </a:rPr>
              <a:t>He will encourage fathers and their children to return to me, so that I will not come and strike the earth with judgment.”</a:t>
            </a:r>
            <a:endParaRPr lang="en-US" sz="3200" dirty="0"/>
          </a:p>
        </p:txBody>
      </p:sp>
    </p:spTree>
    <p:extLst>
      <p:ext uri="{BB962C8B-B14F-4D97-AF65-F5344CB8AC3E}">
        <p14:creationId xmlns:p14="http://schemas.microsoft.com/office/powerpoint/2010/main" val="3573520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Luke 1:17</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The Heart of the FATHER</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00916" y="1013346"/>
            <a:ext cx="7175045" cy="4401205"/>
          </a:xfrm>
          <a:prstGeom prst="rect">
            <a:avLst/>
          </a:prstGeom>
          <a:noFill/>
        </p:spPr>
        <p:txBody>
          <a:bodyPr wrap="square" rtlCol="0">
            <a:spAutoFit/>
          </a:bodyPr>
          <a:lstStyle/>
          <a:p>
            <a:r>
              <a:rPr lang="en-US" sz="4000" dirty="0">
                <a:solidFill>
                  <a:srgbClr val="001320"/>
                </a:solidFill>
              </a:rPr>
              <a:t>And he will go on before the Lord, in the spirit and power of Elijah, to turn the hearts of the parents to their children and the disobedient to the wisdom of the righteous--to make ready a people prepared for the Lord."</a:t>
            </a:r>
            <a:endParaRPr lang="en-US" sz="3200" dirty="0"/>
          </a:p>
        </p:txBody>
      </p:sp>
    </p:spTree>
    <p:extLst>
      <p:ext uri="{BB962C8B-B14F-4D97-AF65-F5344CB8AC3E}">
        <p14:creationId xmlns:p14="http://schemas.microsoft.com/office/powerpoint/2010/main" val="1444789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INTRODUCTION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The Heart of the FATHER</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5102088" y="1707971"/>
            <a:ext cx="6361042" cy="3077766"/>
          </a:xfrm>
          <a:prstGeom prst="rect">
            <a:avLst/>
          </a:prstGeom>
          <a:noFill/>
        </p:spPr>
        <p:txBody>
          <a:bodyPr wrap="square" rtlCol="0">
            <a:spAutoFit/>
          </a:bodyPr>
          <a:lstStyle/>
          <a:p>
            <a:pPr algn="ctr"/>
            <a:r>
              <a:rPr lang="en-US" sz="5400" dirty="0"/>
              <a:t>Around the globe people are suffering from FATHER issues.</a:t>
            </a:r>
            <a:r>
              <a:rPr lang="en-US" sz="3200" dirty="0"/>
              <a:t>	</a:t>
            </a:r>
          </a:p>
        </p:txBody>
      </p:sp>
    </p:spTree>
    <p:extLst>
      <p:ext uri="{BB962C8B-B14F-4D97-AF65-F5344CB8AC3E}">
        <p14:creationId xmlns:p14="http://schemas.microsoft.com/office/powerpoint/2010/main" val="2754784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INTRODUCTION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The Heart of the FATHER</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5168349" y="1720840"/>
            <a:ext cx="6361042" cy="3416320"/>
          </a:xfrm>
          <a:prstGeom prst="rect">
            <a:avLst/>
          </a:prstGeom>
          <a:noFill/>
        </p:spPr>
        <p:txBody>
          <a:bodyPr wrap="square" rtlCol="0">
            <a:spAutoFit/>
          </a:bodyPr>
          <a:lstStyle/>
          <a:p>
            <a:pPr algn="ctr"/>
            <a:r>
              <a:rPr lang="en-US" sz="5400" dirty="0"/>
              <a:t>Social ills</a:t>
            </a:r>
          </a:p>
          <a:p>
            <a:pPr algn="ctr"/>
            <a:r>
              <a:rPr lang="en-US" sz="5400" dirty="0"/>
              <a:t>Poverty</a:t>
            </a:r>
          </a:p>
          <a:p>
            <a:pPr algn="ctr"/>
            <a:r>
              <a:rPr lang="en-US" sz="5400" dirty="0"/>
              <a:t>Injustice</a:t>
            </a:r>
          </a:p>
          <a:p>
            <a:pPr algn="ctr"/>
            <a:r>
              <a:rPr lang="en-US" sz="5400" dirty="0"/>
              <a:t>Lack of Defense</a:t>
            </a:r>
            <a:r>
              <a:rPr lang="en-US" sz="3200" dirty="0"/>
              <a:t>	</a:t>
            </a:r>
          </a:p>
        </p:txBody>
      </p:sp>
    </p:spTree>
    <p:extLst>
      <p:ext uri="{BB962C8B-B14F-4D97-AF65-F5344CB8AC3E}">
        <p14:creationId xmlns:p14="http://schemas.microsoft.com/office/powerpoint/2010/main" val="21768432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614</TotalTime>
  <Words>610</Words>
  <Application>Microsoft Office PowerPoint</Application>
  <PresentationFormat>Widescreen</PresentationFormat>
  <Paragraphs>128</Paragraphs>
  <Slides>33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Calibri</vt:lpstr>
      <vt:lpstr>Calibri Light</vt:lpstr>
      <vt:lpstr>Office Theme</vt:lpstr>
      <vt:lpstr>The Seven-Fold Spirit of God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Seven-Fold Spirit of God</dc:title>
  <dc:creator>Douglas Martin</dc:creator>
  <cp:lastModifiedBy>Douglas Martin</cp:lastModifiedBy>
  <cp:revision>14</cp:revision>
  <cp:lastPrinted>2019-02-03T15:06:43Z</cp:lastPrinted>
  <dcterms:created xsi:type="dcterms:W3CDTF">2019-02-03T14:01:23Z</dcterms:created>
  <dcterms:modified xsi:type="dcterms:W3CDTF">2019-02-10T14:56:15Z</dcterms:modified>
</cp:coreProperties>
</file>