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68" r:id="rId16"/>
    <p:sldId id="269" r:id="rId17"/>
    <p:sldId id="272" r:id="rId18"/>
    <p:sldId id="273"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2" d="100"/>
          <a:sy n="72" d="100"/>
        </p:scale>
        <p:origin x="4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2/3/2019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2/3/2019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biblegateway.com/passage/?search=matt+22%3A36-40&amp;version=NIV#fen-NIV-23910a"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biblegateway.com/passage/?search=matt+22%3A36-40&amp;version=NIV#fen-NIV-23912b"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Revelation+4&amp;version=NIV#fen-NIV-30774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iblegateway.com/passage/?search=Revelation+5&amp;version=NIV#fen-NIV-30786a"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88"/>
            <a:ext cx="12192000" cy="6838812"/>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198782" y="195537"/>
            <a:ext cx="9144000" cy="3047932"/>
          </a:xfrm>
        </p:spPr>
        <p:txBody>
          <a:bodyPr>
            <a:normAutofit fontScale="90000"/>
          </a:bodyPr>
          <a:lstStyle/>
          <a:p>
            <a:pPr algn="l"/>
            <a:r>
              <a:rPr lang="en-US" sz="11500" b="1" dirty="0">
                <a:solidFill>
                  <a:srgbClr val="FF9933"/>
                </a:solidFill>
                <a:effectLst>
                  <a:outerShdw blurRad="38100" dist="38100" dir="2700000" algn="tl">
                    <a:srgbClr val="000000">
                      <a:alpha val="43137"/>
                    </a:srgbClr>
                  </a:outerShdw>
                </a:effectLst>
              </a:rPr>
              <a:t>The Seven-Fold</a:t>
            </a:r>
            <a:br>
              <a:rPr lang="en-US" sz="11500" b="1" dirty="0">
                <a:solidFill>
                  <a:srgbClr val="FF9933"/>
                </a:solidFill>
                <a:effectLst>
                  <a:outerShdw blurRad="38100" dist="38100" dir="2700000" algn="tl">
                    <a:srgbClr val="000000">
                      <a:alpha val="43137"/>
                    </a:srgbClr>
                  </a:outerShdw>
                </a:effectLst>
              </a:rPr>
            </a:br>
            <a:r>
              <a:rPr lang="en-US" sz="115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009322" y="982176"/>
            <a:ext cx="6777480" cy="4893647"/>
          </a:xfrm>
          <a:prstGeom prst="rect">
            <a:avLst/>
          </a:prstGeom>
          <a:noFill/>
        </p:spPr>
        <p:txBody>
          <a:bodyPr wrap="square" rtlCol="0">
            <a:spAutoFit/>
          </a:bodyPr>
          <a:lstStyle/>
          <a:p>
            <a:r>
              <a:rPr lang="en-US" sz="4000" b="1" baseline="30000" dirty="0"/>
              <a:t>7 </a:t>
            </a:r>
            <a:r>
              <a:rPr lang="en-US" sz="4000" dirty="0"/>
              <a:t>Dear friends, let us love one another, for love comes from God. Everyone who loves has been born of God and knows God. </a:t>
            </a:r>
            <a:r>
              <a:rPr lang="en-US" sz="4000" b="1" baseline="30000" dirty="0"/>
              <a:t>8 </a:t>
            </a:r>
            <a:r>
              <a:rPr lang="en-US" sz="4000" dirty="0"/>
              <a:t>Whoever does not love does not know God, because God is love</a:t>
            </a:r>
            <a:r>
              <a:rPr lang="en-US" sz="2400" dirty="0"/>
              <a:t>.</a:t>
            </a:r>
            <a:r>
              <a:rPr lang="en-US" sz="3200" dirty="0"/>
              <a:t>		</a:t>
            </a:r>
          </a:p>
          <a:p>
            <a:r>
              <a:rPr lang="en-US" sz="3200" dirty="0"/>
              <a:t>				1 John 4:7,8</a:t>
            </a:r>
          </a:p>
        </p:txBody>
      </p:sp>
    </p:spTree>
    <p:extLst>
      <p:ext uri="{BB962C8B-B14F-4D97-AF65-F5344CB8AC3E}">
        <p14:creationId xmlns:p14="http://schemas.microsoft.com/office/powerpoint/2010/main" val="668787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50296" y="1289953"/>
            <a:ext cx="6612834" cy="3785652"/>
          </a:xfrm>
          <a:prstGeom prst="rect">
            <a:avLst/>
          </a:prstGeom>
          <a:noFill/>
        </p:spPr>
        <p:txBody>
          <a:bodyPr wrap="square" rtlCol="0">
            <a:spAutoFit/>
          </a:bodyPr>
          <a:lstStyle/>
          <a:p>
            <a:pPr algn="ctr"/>
            <a:r>
              <a:rPr lang="en-US" sz="8000" dirty="0">
                <a:solidFill>
                  <a:srgbClr val="000000"/>
                </a:solidFill>
              </a:rPr>
              <a:t>LOVE GOD</a:t>
            </a:r>
          </a:p>
          <a:p>
            <a:pPr algn="ctr"/>
            <a:endParaRPr lang="en-US" sz="8000" dirty="0">
              <a:solidFill>
                <a:srgbClr val="000000"/>
              </a:solidFill>
            </a:endParaRPr>
          </a:p>
          <a:p>
            <a:pPr algn="ctr"/>
            <a:r>
              <a:rPr lang="en-US" sz="8000" dirty="0">
                <a:solidFill>
                  <a:srgbClr val="000000"/>
                </a:solidFill>
              </a:rPr>
              <a:t>LOVE OTHERS</a:t>
            </a:r>
            <a:endParaRPr lang="en-US" sz="3200" dirty="0"/>
          </a:p>
        </p:txBody>
      </p:sp>
    </p:spTree>
    <p:extLst>
      <p:ext uri="{BB962C8B-B14F-4D97-AF65-F5344CB8AC3E}">
        <p14:creationId xmlns:p14="http://schemas.microsoft.com/office/powerpoint/2010/main" val="4069858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520904"/>
            <a:ext cx="7360576" cy="5386090"/>
          </a:xfrm>
          <a:prstGeom prst="rect">
            <a:avLst/>
          </a:prstGeom>
          <a:noFill/>
        </p:spPr>
        <p:txBody>
          <a:bodyPr wrap="square" rtlCol="0">
            <a:spAutoFit/>
          </a:bodyPr>
          <a:lstStyle/>
          <a:p>
            <a:r>
              <a:rPr lang="en-US" sz="3200" b="1" baseline="30000" dirty="0"/>
              <a:t>36 </a:t>
            </a:r>
            <a:r>
              <a:rPr lang="en-US" sz="3200" dirty="0"/>
              <a:t>“Teacher, which is the greatest commandment in the Law?”</a:t>
            </a:r>
          </a:p>
          <a:p>
            <a:r>
              <a:rPr lang="en-US" sz="3200" b="1" baseline="30000" dirty="0"/>
              <a:t>37 </a:t>
            </a:r>
            <a:r>
              <a:rPr lang="en-US" sz="3200" dirty="0"/>
              <a:t>Jesus replied: “‘Love the Lord your God with all your heart and with all your soul and with all your mind.’</a:t>
            </a:r>
            <a:r>
              <a:rPr lang="en-US" sz="3200" baseline="30000" dirty="0"/>
              <a:t>[</a:t>
            </a:r>
            <a:r>
              <a:rPr lang="en-US" sz="3200" baseline="30000" dirty="0">
                <a:hlinkClick r:id="rId3" tooltip="See footnote a"/>
              </a:rPr>
              <a:t>a</a:t>
            </a:r>
            <a:r>
              <a:rPr lang="en-US" sz="3200" baseline="30000" dirty="0"/>
              <a:t>]</a:t>
            </a:r>
            <a:r>
              <a:rPr lang="en-US" sz="3200" dirty="0"/>
              <a:t> </a:t>
            </a:r>
            <a:r>
              <a:rPr lang="en-US" sz="3200" b="1" baseline="30000" dirty="0"/>
              <a:t>38 </a:t>
            </a:r>
            <a:r>
              <a:rPr lang="en-US" sz="3200" dirty="0"/>
              <a:t>This is the first and greatest commandment. </a:t>
            </a:r>
            <a:r>
              <a:rPr lang="en-US" sz="3200" b="1" baseline="30000" dirty="0"/>
              <a:t>39 </a:t>
            </a:r>
            <a:r>
              <a:rPr lang="en-US" sz="3200" dirty="0"/>
              <a:t>And the second is like it: ‘Love your neighbor as yourself.’</a:t>
            </a:r>
            <a:r>
              <a:rPr lang="en-US" sz="3200" baseline="30000" dirty="0"/>
              <a:t>[</a:t>
            </a:r>
            <a:r>
              <a:rPr lang="en-US" sz="3200" baseline="30000" dirty="0">
                <a:hlinkClick r:id="rId4" tooltip="See footnote b"/>
              </a:rPr>
              <a:t>b</a:t>
            </a:r>
            <a:r>
              <a:rPr lang="en-US" sz="3200" baseline="30000" dirty="0"/>
              <a:t>]</a:t>
            </a:r>
            <a:r>
              <a:rPr lang="en-US" sz="3200" dirty="0"/>
              <a:t> </a:t>
            </a:r>
            <a:r>
              <a:rPr lang="en-US" sz="3200" b="1" baseline="30000" dirty="0"/>
              <a:t>40 </a:t>
            </a:r>
            <a:r>
              <a:rPr lang="en-US" sz="3200" dirty="0"/>
              <a:t>All the Law and the Prophets hang on these two commandments.”</a:t>
            </a:r>
          </a:p>
          <a:p>
            <a:endParaRPr lang="en-US" sz="2800" dirty="0"/>
          </a:p>
          <a:p>
            <a:r>
              <a:rPr lang="en-US" sz="2800" dirty="0"/>
              <a:t>				Matthew 22:36-40</a:t>
            </a:r>
          </a:p>
        </p:txBody>
      </p:sp>
    </p:spTree>
    <p:extLst>
      <p:ext uri="{BB962C8B-B14F-4D97-AF65-F5344CB8AC3E}">
        <p14:creationId xmlns:p14="http://schemas.microsoft.com/office/powerpoint/2010/main" val="3935229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991896"/>
            <a:ext cx="7360576" cy="4154984"/>
          </a:xfrm>
          <a:prstGeom prst="rect">
            <a:avLst/>
          </a:prstGeom>
          <a:noFill/>
        </p:spPr>
        <p:txBody>
          <a:bodyPr wrap="square" rtlCol="0">
            <a:spAutoFit/>
          </a:bodyPr>
          <a:lstStyle/>
          <a:p>
            <a:r>
              <a:rPr lang="en-US" sz="7200" b="1" baseline="30000" dirty="0"/>
              <a:t>The Quality of Love that God requests of us is merely a return on His Investment…it is a maximum.</a:t>
            </a:r>
            <a:endParaRPr lang="en-US" sz="6600" dirty="0"/>
          </a:p>
        </p:txBody>
      </p:sp>
    </p:spTree>
    <p:extLst>
      <p:ext uri="{BB962C8B-B14F-4D97-AF65-F5344CB8AC3E}">
        <p14:creationId xmlns:p14="http://schemas.microsoft.com/office/powerpoint/2010/main" val="981833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79235" y="982176"/>
            <a:ext cx="7360576" cy="4893647"/>
          </a:xfrm>
          <a:prstGeom prst="rect">
            <a:avLst/>
          </a:prstGeom>
          <a:noFill/>
        </p:spPr>
        <p:txBody>
          <a:bodyPr wrap="square" rtlCol="0">
            <a:spAutoFit/>
          </a:bodyPr>
          <a:lstStyle/>
          <a:p>
            <a:endParaRPr lang="en-US" sz="7200" b="1" baseline="30000" dirty="0"/>
          </a:p>
          <a:p>
            <a:r>
              <a:rPr lang="en-US" sz="7200" b="1" baseline="30000" dirty="0"/>
              <a:t>The Quality of Love that God requests of us towards others is what we naturally have for ourselves…it is a bare minimum.</a:t>
            </a:r>
            <a:endParaRPr lang="en-US" sz="6600" dirty="0"/>
          </a:p>
        </p:txBody>
      </p:sp>
    </p:spTree>
    <p:extLst>
      <p:ext uri="{BB962C8B-B14F-4D97-AF65-F5344CB8AC3E}">
        <p14:creationId xmlns:p14="http://schemas.microsoft.com/office/powerpoint/2010/main" val="2955026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50296" y="1289953"/>
            <a:ext cx="6612834" cy="5016758"/>
          </a:xfrm>
          <a:prstGeom prst="rect">
            <a:avLst/>
          </a:prstGeom>
          <a:noFill/>
        </p:spPr>
        <p:txBody>
          <a:bodyPr wrap="square" rtlCol="0">
            <a:spAutoFit/>
          </a:bodyPr>
          <a:lstStyle/>
          <a:p>
            <a:pPr algn="ctr"/>
            <a:r>
              <a:rPr lang="en-US" sz="8000" dirty="0">
                <a:solidFill>
                  <a:srgbClr val="000000"/>
                </a:solidFill>
              </a:rPr>
              <a:t>LOVE THOSE IN THE BODY WITH THE LOVE OF GOD</a:t>
            </a:r>
            <a:endParaRPr lang="en-US" sz="3200" dirty="0"/>
          </a:p>
        </p:txBody>
      </p:sp>
    </p:spTree>
    <p:extLst>
      <p:ext uri="{BB962C8B-B14F-4D97-AF65-F5344CB8AC3E}">
        <p14:creationId xmlns:p14="http://schemas.microsoft.com/office/powerpoint/2010/main" val="420502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026555"/>
            <a:ext cx="7360576" cy="4770537"/>
          </a:xfrm>
          <a:prstGeom prst="rect">
            <a:avLst/>
          </a:prstGeom>
          <a:noFill/>
        </p:spPr>
        <p:txBody>
          <a:bodyPr wrap="square" rtlCol="0">
            <a:spAutoFit/>
          </a:bodyPr>
          <a:lstStyle/>
          <a:p>
            <a:r>
              <a:rPr lang="en-US" sz="4000" b="1" baseline="30000" dirty="0">
                <a:solidFill>
                  <a:srgbClr val="000000"/>
                </a:solidFill>
              </a:rPr>
              <a:t>34 </a:t>
            </a:r>
            <a:r>
              <a:rPr lang="en-US" sz="4000" dirty="0">
                <a:solidFill>
                  <a:srgbClr val="000000"/>
                </a:solidFill>
              </a:rPr>
              <a:t>“A new command I give you: Love one another. As I have loved you, so you must love one another. </a:t>
            </a:r>
            <a:r>
              <a:rPr lang="en-US" sz="4000" b="1" baseline="30000" dirty="0">
                <a:solidFill>
                  <a:srgbClr val="000000"/>
                </a:solidFill>
              </a:rPr>
              <a:t>35 </a:t>
            </a:r>
            <a:r>
              <a:rPr lang="en-US" sz="4000" dirty="0">
                <a:solidFill>
                  <a:srgbClr val="000000"/>
                </a:solidFill>
              </a:rPr>
              <a:t>By this everyone will know that you are my disciples, if you love one another.”</a:t>
            </a:r>
          </a:p>
          <a:p>
            <a:endParaRPr lang="en-US" sz="3600" dirty="0"/>
          </a:p>
          <a:p>
            <a:r>
              <a:rPr lang="en-US" sz="2800" dirty="0"/>
              <a:t>				John 13:34-35</a:t>
            </a:r>
          </a:p>
        </p:txBody>
      </p:sp>
    </p:spTree>
    <p:extLst>
      <p:ext uri="{BB962C8B-B14F-4D97-AF65-F5344CB8AC3E}">
        <p14:creationId xmlns:p14="http://schemas.microsoft.com/office/powerpoint/2010/main" val="2157771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79235" y="982176"/>
            <a:ext cx="7360576" cy="4893647"/>
          </a:xfrm>
          <a:prstGeom prst="rect">
            <a:avLst/>
          </a:prstGeom>
          <a:noFill/>
        </p:spPr>
        <p:txBody>
          <a:bodyPr wrap="square" rtlCol="0">
            <a:spAutoFit/>
          </a:bodyPr>
          <a:lstStyle/>
          <a:p>
            <a:endParaRPr lang="en-US" sz="7200" b="1" baseline="30000" dirty="0"/>
          </a:p>
          <a:p>
            <a:r>
              <a:rPr lang="en-US" sz="7200" b="1" baseline="30000" dirty="0"/>
              <a:t>The Quality of Love that Jesus requests towards members of His family is the same as God’s investment in us – divine maximum!!</a:t>
            </a:r>
            <a:endParaRPr lang="en-US" sz="6600" dirty="0"/>
          </a:p>
        </p:txBody>
      </p:sp>
    </p:spTree>
    <p:extLst>
      <p:ext uri="{BB962C8B-B14F-4D97-AF65-F5344CB8AC3E}">
        <p14:creationId xmlns:p14="http://schemas.microsoft.com/office/powerpoint/2010/main" val="158206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996070" y="612844"/>
            <a:ext cx="6612834" cy="5632311"/>
          </a:xfrm>
          <a:prstGeom prst="rect">
            <a:avLst/>
          </a:prstGeom>
          <a:noFill/>
        </p:spPr>
        <p:txBody>
          <a:bodyPr wrap="square" rtlCol="0">
            <a:spAutoFit/>
          </a:bodyPr>
          <a:lstStyle/>
          <a:p>
            <a:pPr algn="ctr"/>
            <a:r>
              <a:rPr lang="en-US" sz="6000" dirty="0">
                <a:solidFill>
                  <a:srgbClr val="000000"/>
                </a:solidFill>
              </a:rPr>
              <a:t>The Holy Spirit is here to light a fire in each of us, to re-kindle a fire, or to bring our fire to a greater intensity.</a:t>
            </a:r>
            <a:endParaRPr lang="en-US" sz="2000" dirty="0"/>
          </a:p>
        </p:txBody>
      </p:sp>
    </p:spTree>
    <p:extLst>
      <p:ext uri="{BB962C8B-B14F-4D97-AF65-F5344CB8AC3E}">
        <p14:creationId xmlns:p14="http://schemas.microsoft.com/office/powerpoint/2010/main" val="2235521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291548"/>
            <a:ext cx="7175045" cy="6370975"/>
          </a:xfrm>
          <a:prstGeom prst="rect">
            <a:avLst/>
          </a:prstGeom>
          <a:noFill/>
        </p:spPr>
        <p:txBody>
          <a:bodyPr wrap="square" rtlCol="0">
            <a:spAutoFit/>
          </a:bodyPr>
          <a:lstStyle/>
          <a:p>
            <a:r>
              <a:rPr lang="en-US" sz="3200" dirty="0"/>
              <a:t>After this I looked, and there before me was a door standing open in heaven. And the voice I had first heard speaking to me like a trumpet said, “Come up here, and I will show you what must take place after this.” </a:t>
            </a:r>
            <a:r>
              <a:rPr lang="en-US" sz="3200" b="1" baseline="30000" dirty="0"/>
              <a:t>2 </a:t>
            </a:r>
            <a:r>
              <a:rPr lang="en-US" sz="3200" dirty="0"/>
              <a:t>At once I was in the Spirit, and there before me was a throne in heaven with someone sitting on it. </a:t>
            </a:r>
            <a:r>
              <a:rPr lang="en-US" sz="3200" b="1" baseline="30000" dirty="0"/>
              <a:t>3 </a:t>
            </a:r>
            <a:r>
              <a:rPr lang="en-US" sz="3200" dirty="0"/>
              <a:t>And the one who sat there had the appearance of jasper and ruby. A rainbow that shone like an emerald encircled the throne.</a:t>
            </a:r>
          </a:p>
          <a:p>
            <a:r>
              <a:rPr lang="en-US" sz="2400" dirty="0"/>
              <a:t>						Rev 5:1-5</a:t>
            </a:r>
          </a:p>
        </p:txBody>
      </p:sp>
    </p:spTree>
    <p:extLst>
      <p:ext uri="{BB962C8B-B14F-4D97-AF65-F5344CB8AC3E}">
        <p14:creationId xmlns:p14="http://schemas.microsoft.com/office/powerpoint/2010/main" val="3509108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291548"/>
            <a:ext cx="7175045" cy="6370975"/>
          </a:xfrm>
          <a:prstGeom prst="rect">
            <a:avLst/>
          </a:prstGeom>
          <a:noFill/>
        </p:spPr>
        <p:txBody>
          <a:bodyPr wrap="square" rtlCol="0">
            <a:spAutoFit/>
          </a:bodyPr>
          <a:lstStyle/>
          <a:p>
            <a:r>
              <a:rPr lang="en-US" sz="3600" b="1" baseline="30000" dirty="0"/>
              <a:t>4 </a:t>
            </a:r>
            <a:r>
              <a:rPr lang="en-US" sz="3600" dirty="0"/>
              <a:t>Surrounding the throne were twenty-four other thrones, and seated on them were twenty-four elders. They were dressed in white and had crowns of gold on their heads. </a:t>
            </a:r>
            <a:r>
              <a:rPr lang="en-US" sz="3600" b="1" baseline="30000" dirty="0"/>
              <a:t>5 </a:t>
            </a:r>
            <a:r>
              <a:rPr lang="en-US" sz="3600" dirty="0"/>
              <a:t>From the throne came flashes of lightning, rumblings and peals of thunder. In front of the throne, seven lamps were blazing. These are the seven spirits</a:t>
            </a:r>
            <a:r>
              <a:rPr lang="en-US" sz="3600" baseline="30000" dirty="0"/>
              <a:t>[</a:t>
            </a:r>
            <a:r>
              <a:rPr lang="en-US" sz="3600" baseline="30000" dirty="0">
                <a:hlinkClick r:id="rId3" tooltip="See footnote a"/>
              </a:rPr>
              <a:t>a</a:t>
            </a:r>
            <a:r>
              <a:rPr lang="en-US" sz="3600" baseline="30000" dirty="0"/>
              <a:t>]</a:t>
            </a:r>
            <a:r>
              <a:rPr lang="en-US" sz="3600" dirty="0"/>
              <a:t> of God</a:t>
            </a:r>
          </a:p>
          <a:p>
            <a:endParaRPr lang="en-US" sz="2400" dirty="0"/>
          </a:p>
          <a:p>
            <a:r>
              <a:rPr lang="en-US" sz="2400" dirty="0"/>
              <a:t>						Rev 5:1-5</a:t>
            </a:r>
          </a:p>
        </p:txBody>
      </p:sp>
    </p:spTree>
    <p:extLst>
      <p:ext uri="{BB962C8B-B14F-4D97-AF65-F5344CB8AC3E}">
        <p14:creationId xmlns:p14="http://schemas.microsoft.com/office/powerpoint/2010/main" val="2667608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1169653"/>
            <a:ext cx="7175045" cy="5078313"/>
          </a:xfrm>
          <a:prstGeom prst="rect">
            <a:avLst/>
          </a:prstGeom>
          <a:noFill/>
        </p:spPr>
        <p:txBody>
          <a:bodyPr wrap="square" rtlCol="0">
            <a:spAutoFit/>
          </a:bodyPr>
          <a:lstStyle/>
          <a:p>
            <a:r>
              <a:rPr lang="en-US" sz="3600" b="1" baseline="30000" dirty="0">
                <a:solidFill>
                  <a:srgbClr val="000000"/>
                </a:solidFill>
              </a:rPr>
              <a:t>6 </a:t>
            </a:r>
            <a:r>
              <a:rPr lang="en-US" sz="3600" dirty="0">
                <a:solidFill>
                  <a:srgbClr val="000000"/>
                </a:solidFill>
              </a:rPr>
              <a:t>Then I saw a Lamb, looking as if it had been slain, standing at the center of the throne, encircled by the four living creatures and the elders. The Lamb had seven horns and seven eyes, which are the seven spirits</a:t>
            </a:r>
            <a:r>
              <a:rPr lang="en-US" sz="3600" baseline="30000" dirty="0">
                <a:solidFill>
                  <a:srgbClr val="000000"/>
                </a:solidFill>
              </a:rPr>
              <a:t>[</a:t>
            </a:r>
            <a:r>
              <a:rPr lang="en-US" sz="3600" baseline="30000" dirty="0">
                <a:solidFill>
                  <a:srgbClr val="B34B2C"/>
                </a:solidFill>
                <a:hlinkClick r:id="rId3" tooltip="See footnote a">
                  <a:extLst>
                    <a:ext uri="{A12FA001-AC4F-418D-AE19-62706E023703}">
                      <ahyp:hlinkClr xmlns:ahyp="http://schemas.microsoft.com/office/drawing/2018/hyperlinkcolor" val="tx"/>
                    </a:ext>
                  </a:extLst>
                </a:hlinkClick>
              </a:rPr>
              <a:t>a</a:t>
            </a:r>
            <a:r>
              <a:rPr lang="en-US" sz="3600" baseline="30000" dirty="0">
                <a:solidFill>
                  <a:srgbClr val="000000"/>
                </a:solidFill>
              </a:rPr>
              <a:t>]</a:t>
            </a:r>
            <a:r>
              <a:rPr lang="en-US" sz="3600" dirty="0">
                <a:solidFill>
                  <a:srgbClr val="000000"/>
                </a:solidFill>
              </a:rPr>
              <a:t> of God sent out into all the earth.</a:t>
            </a:r>
            <a:endParaRPr lang="en-US" sz="2400" dirty="0"/>
          </a:p>
          <a:p>
            <a:r>
              <a:rPr lang="en-US" sz="2400" dirty="0"/>
              <a:t>						</a:t>
            </a:r>
          </a:p>
          <a:p>
            <a:endParaRPr lang="en-US" sz="2400" dirty="0"/>
          </a:p>
          <a:p>
            <a:r>
              <a:rPr lang="en-US" sz="2400" dirty="0"/>
              <a:t>						Rev 6:5-6</a:t>
            </a:r>
          </a:p>
        </p:txBody>
      </p:sp>
    </p:spTree>
    <p:extLst>
      <p:ext uri="{BB962C8B-B14F-4D97-AF65-F5344CB8AC3E}">
        <p14:creationId xmlns:p14="http://schemas.microsoft.com/office/powerpoint/2010/main" val="851882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1169653"/>
            <a:ext cx="7175045" cy="5078313"/>
          </a:xfrm>
          <a:prstGeom prst="rect">
            <a:avLst/>
          </a:prstGeom>
          <a:noFill/>
        </p:spPr>
        <p:txBody>
          <a:bodyPr wrap="square" rtlCol="0">
            <a:spAutoFit/>
          </a:bodyPr>
          <a:lstStyle/>
          <a:p>
            <a:r>
              <a:rPr lang="en-US" sz="3600" b="1" baseline="30000" dirty="0"/>
              <a:t>31 </a:t>
            </a:r>
            <a:r>
              <a:rPr lang="en-US" sz="3600" dirty="0"/>
              <a:t>“Make a lampstand of pure gold. Hammer out its base and shaft, and make its flowerlike cups, buds and blossoms of one piece with them.</a:t>
            </a:r>
            <a:r>
              <a:rPr lang="en-US" sz="3600" b="1" baseline="30000" dirty="0"/>
              <a:t>32 </a:t>
            </a:r>
            <a:r>
              <a:rPr lang="en-US" sz="3600" dirty="0"/>
              <a:t>Six branches are to extend from the sides of the lampstand—three on one side and three on the other. </a:t>
            </a:r>
          </a:p>
          <a:p>
            <a:r>
              <a:rPr lang="en-US" sz="3600" dirty="0"/>
              <a:t>				Exodus 25:31-37</a:t>
            </a:r>
          </a:p>
        </p:txBody>
      </p:sp>
    </p:spTree>
    <p:extLst>
      <p:ext uri="{BB962C8B-B14F-4D97-AF65-F5344CB8AC3E}">
        <p14:creationId xmlns:p14="http://schemas.microsoft.com/office/powerpoint/2010/main" val="1677777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520296"/>
            <a:ext cx="7175045" cy="6063198"/>
          </a:xfrm>
          <a:prstGeom prst="rect">
            <a:avLst/>
          </a:prstGeom>
          <a:noFill/>
        </p:spPr>
        <p:txBody>
          <a:bodyPr wrap="square" rtlCol="0">
            <a:spAutoFit/>
          </a:bodyPr>
          <a:lstStyle/>
          <a:p>
            <a:r>
              <a:rPr lang="en-US" dirty="0"/>
              <a:t> </a:t>
            </a:r>
            <a:r>
              <a:rPr lang="en-US" sz="3600" b="1" baseline="30000" dirty="0"/>
              <a:t>33 </a:t>
            </a:r>
            <a:r>
              <a:rPr lang="en-US" sz="3600" dirty="0"/>
              <a:t>Three cups shaped like almond flowers with buds and blossoms are to be on one branch, three on the next branch, and the same for all six branches extending from the lampstand. </a:t>
            </a:r>
            <a:r>
              <a:rPr lang="en-US" sz="3600" b="1" baseline="30000" dirty="0"/>
              <a:t>34 </a:t>
            </a:r>
            <a:r>
              <a:rPr lang="en-US" sz="3600" dirty="0"/>
              <a:t>And on the lampstand there are to be four cups shaped like almond flowers with buds and blossoms.</a:t>
            </a:r>
            <a:r>
              <a:rPr lang="en-US" sz="3200" dirty="0"/>
              <a:t> </a:t>
            </a:r>
          </a:p>
          <a:p>
            <a:endParaRPr lang="en-US" sz="3200" dirty="0"/>
          </a:p>
          <a:p>
            <a:r>
              <a:rPr lang="en-US" sz="3200" dirty="0"/>
              <a:t>				Exodus 25:31-37</a:t>
            </a:r>
            <a:endParaRPr lang="en-US" dirty="0"/>
          </a:p>
        </p:txBody>
      </p:sp>
    </p:spTree>
    <p:extLst>
      <p:ext uri="{BB962C8B-B14F-4D97-AF65-F5344CB8AC3E}">
        <p14:creationId xmlns:p14="http://schemas.microsoft.com/office/powerpoint/2010/main" val="2042944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1757" y="674400"/>
            <a:ext cx="7175045" cy="5509200"/>
          </a:xfrm>
          <a:prstGeom prst="rect">
            <a:avLst/>
          </a:prstGeom>
          <a:noFill/>
        </p:spPr>
        <p:txBody>
          <a:bodyPr wrap="square" rtlCol="0">
            <a:spAutoFit/>
          </a:bodyPr>
          <a:lstStyle/>
          <a:p>
            <a:r>
              <a:rPr lang="en-US" sz="3200" b="1" baseline="30000" dirty="0"/>
              <a:t>35 </a:t>
            </a:r>
            <a:r>
              <a:rPr lang="en-US" sz="3200" dirty="0"/>
              <a:t>One bud shall be under the first pair of branches extending from the lampstand, a second bud under the second pair, and a third bud under the third pair—six branches in all. </a:t>
            </a:r>
            <a:r>
              <a:rPr lang="en-US" sz="3200" b="1" baseline="30000" dirty="0"/>
              <a:t>36 </a:t>
            </a:r>
            <a:r>
              <a:rPr lang="en-US" sz="3200" dirty="0"/>
              <a:t>The buds and branches shall all be of one piece with the lampstand, hammered out of pure gold.</a:t>
            </a:r>
          </a:p>
          <a:p>
            <a:r>
              <a:rPr lang="en-US" sz="3200" b="1" baseline="30000" dirty="0"/>
              <a:t>37 </a:t>
            </a:r>
            <a:r>
              <a:rPr lang="en-US" sz="3200" dirty="0"/>
              <a:t>“Then make its seven lamps and set them up on it so that they light the space in front of it.</a:t>
            </a:r>
          </a:p>
          <a:p>
            <a:r>
              <a:rPr lang="en-US" sz="3200" dirty="0"/>
              <a:t>				Exodus 25:31-37</a:t>
            </a:r>
          </a:p>
        </p:txBody>
      </p:sp>
    </p:spTree>
    <p:extLst>
      <p:ext uri="{BB962C8B-B14F-4D97-AF65-F5344CB8AC3E}">
        <p14:creationId xmlns:p14="http://schemas.microsoft.com/office/powerpoint/2010/main" val="4191807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1774330"/>
            <a:ext cx="7175045" cy="3662541"/>
          </a:xfrm>
          <a:prstGeom prst="rect">
            <a:avLst/>
          </a:prstGeom>
          <a:noFill/>
        </p:spPr>
        <p:txBody>
          <a:bodyPr wrap="square" rtlCol="0">
            <a:spAutoFit/>
          </a:bodyPr>
          <a:lstStyle/>
          <a:p>
            <a:r>
              <a:rPr lang="en-US" sz="4000" b="1" baseline="30000" dirty="0">
                <a:solidFill>
                  <a:srgbClr val="000000"/>
                </a:solidFill>
              </a:rPr>
              <a:t>19 </a:t>
            </a:r>
            <a:r>
              <a:rPr lang="en-US" sz="4000" dirty="0">
                <a:solidFill>
                  <a:srgbClr val="000000"/>
                </a:solidFill>
              </a:rPr>
              <a:t>Do you not know that your bodies are temples of the Holy Spirit, who is in you, whom you have received from God? You are not your own;</a:t>
            </a:r>
          </a:p>
          <a:p>
            <a:r>
              <a:rPr lang="en-US" sz="3200" dirty="0"/>
              <a:t>				1 Cor 6:19</a:t>
            </a:r>
          </a:p>
        </p:txBody>
      </p:sp>
    </p:spTree>
    <p:extLst>
      <p:ext uri="{BB962C8B-B14F-4D97-AF65-F5344CB8AC3E}">
        <p14:creationId xmlns:p14="http://schemas.microsoft.com/office/powerpoint/2010/main" val="1509803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446550"/>
            </a:xfrm>
            <a:prstGeom prst="rect">
              <a:avLst/>
            </a:prstGeom>
            <a:grpFill/>
          </p:spPr>
          <p:txBody>
            <a:bodyPr wrap="square" rtlCol="0">
              <a:spAutoFit/>
            </a:bodyPr>
            <a:lstStyle/>
            <a:p>
              <a:pPr algn="ctr"/>
              <a:r>
                <a:rPr lang="en-US" sz="4400" dirty="0">
                  <a:solidFill>
                    <a:srgbClr val="FF9933"/>
                  </a:solidFill>
                </a:rPr>
                <a:t>A Vision For The HEART</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6845754" y="1289953"/>
            <a:ext cx="2841585" cy="4278094"/>
          </a:xfrm>
          <a:prstGeom prst="rect">
            <a:avLst/>
          </a:prstGeom>
          <a:noFill/>
        </p:spPr>
        <p:txBody>
          <a:bodyPr wrap="square" rtlCol="0">
            <a:spAutoFit/>
          </a:bodyPr>
          <a:lstStyle/>
          <a:p>
            <a:pPr algn="ctr"/>
            <a:r>
              <a:rPr lang="en-US" sz="8000" dirty="0">
                <a:solidFill>
                  <a:srgbClr val="000000"/>
                </a:solidFill>
              </a:rPr>
              <a:t>GOD IS LOVE</a:t>
            </a:r>
            <a:r>
              <a:rPr lang="en-US" sz="3200" dirty="0"/>
              <a:t>	</a:t>
            </a:r>
          </a:p>
        </p:txBody>
      </p:sp>
    </p:spTree>
    <p:extLst>
      <p:ext uri="{BB962C8B-B14F-4D97-AF65-F5344CB8AC3E}">
        <p14:creationId xmlns:p14="http://schemas.microsoft.com/office/powerpoint/2010/main" val="2754784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TotalTime>
  <Words>261</Words>
  <Application>Microsoft Office PowerPoint</Application>
  <PresentationFormat>Widescreen</PresentationFormat>
  <Paragraphs>74</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7</cp:revision>
  <cp:lastPrinted>2019-02-03T15:06:43Z</cp:lastPrinted>
  <dcterms:created xsi:type="dcterms:W3CDTF">2019-02-03T14:01:23Z</dcterms:created>
  <dcterms:modified xsi:type="dcterms:W3CDTF">2019-02-03T23:09:47Z</dcterms:modified>
</cp:coreProperties>
</file>