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326" r:id="rId4"/>
    <p:sldId id="259" r:id="rId5"/>
    <p:sldId id="332" r:id="rId6"/>
    <p:sldId id="333" r:id="rId7"/>
    <p:sldId id="334" r:id="rId8"/>
    <p:sldId id="260" r:id="rId9"/>
    <p:sldId id="335" r:id="rId10"/>
    <p:sldId id="336" r:id="rId11"/>
    <p:sldId id="337" r:id="rId12"/>
    <p:sldId id="261" r:id="rId13"/>
    <p:sldId id="264" r:id="rId14"/>
    <p:sldId id="327" r:id="rId15"/>
    <p:sldId id="329" r:id="rId16"/>
    <p:sldId id="328" r:id="rId17"/>
    <p:sldId id="262" r:id="rId18"/>
    <p:sldId id="338" r:id="rId19"/>
    <p:sldId id="339" r:id="rId20"/>
    <p:sldId id="340" r:id="rId21"/>
    <p:sldId id="341" r:id="rId22"/>
    <p:sldId id="342" r:id="rId23"/>
    <p:sldId id="343" r:id="rId24"/>
    <p:sldId id="344" r:id="rId25"/>
    <p:sldId id="345" r:id="rId26"/>
    <p:sldId id="346" r:id="rId27"/>
    <p:sldId id="347" r:id="rId28"/>
    <p:sldId id="348" r:id="rId29"/>
    <p:sldId id="349" r:id="rId30"/>
    <p:sldId id="350" r:id="rId31"/>
    <p:sldId id="351" r:id="rId32"/>
    <p:sldId id="272" r:id="rId33"/>
    <p:sldId id="352" r:id="rId34"/>
    <p:sldId id="305" r:id="rId35"/>
    <p:sldId id="266" r:id="rId36"/>
    <p:sldId id="354" r:id="rId37"/>
    <p:sldId id="355" r:id="rId38"/>
    <p:sldId id="356" r:id="rId39"/>
    <p:sldId id="306" r:id="rId40"/>
    <p:sldId id="357" r:id="rId41"/>
    <p:sldId id="358" r:id="rId42"/>
    <p:sldId id="359" r:id="rId43"/>
    <p:sldId id="353" r:id="rId44"/>
    <p:sldId id="360" r:id="rId45"/>
    <p:sldId id="361" r:id="rId46"/>
    <p:sldId id="362" r:id="rId47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EAD7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2" autoAdjust="0"/>
    <p:restoredTop sz="94660"/>
  </p:normalViewPr>
  <p:slideViewPr>
    <p:cSldViewPr snapToGrid="0">
      <p:cViewPr varScale="1">
        <p:scale>
          <a:sx n="72" d="100"/>
          <a:sy n="72" d="100"/>
        </p:scale>
        <p:origin x="43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0451D6-E04C-4B8C-B492-C34CF764AB5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991F62C-6EF7-4C90-82D0-E031C45DEAD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DAF10A3-E254-41EE-98EF-01FCC18F3F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BB00B-8B71-4F3C-9267-E3460841F070}" type="datetimeFigureOut">
              <a:rPr lang="en-US" smtClean="0"/>
              <a:t>12/14/2018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F5C9B1-1B1F-4298-BFCD-A055F65F8A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A1C4EC-4F33-43A1-944E-FBD323D9E1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20B13-0150-44A1-8EE3-AE2E98B862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91822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D99BEB-4E98-4B90-9918-37701CD751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1FB8D99-6B3D-4387-905A-6566EA66BDD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1A3FDB-AD54-460B-B062-75186DFF6F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BB00B-8B71-4F3C-9267-E3460841F070}" type="datetimeFigureOut">
              <a:rPr lang="en-US" smtClean="0"/>
              <a:t>12/14/2018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15BF8C-7073-4B6A-B772-172AD9CC27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6A672F-88A4-45AC-95D5-9608D94FAE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20B13-0150-44A1-8EE3-AE2E98B862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37834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A309391-683D-4201-94D3-2EBA750178C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C72CA8C-EAB7-40F2-AD88-E81A1786CE8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0A5012-8DC3-4AC3-B0E4-E290B5B208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BB00B-8B71-4F3C-9267-E3460841F070}" type="datetimeFigureOut">
              <a:rPr lang="en-US" smtClean="0"/>
              <a:t>12/14/2018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BE95CB-E9B2-46BD-B34E-5866EDA0EA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8D003E-5753-42C8-A8A2-A7462E897E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20B13-0150-44A1-8EE3-AE2E98B862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03497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C850E7-698E-461A-BD06-296278B148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E13A2D-56CB-4C39-8E38-9BC796F5A5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84C66BE-B1C3-4B10-93EC-7ACB942146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BB00B-8B71-4F3C-9267-E3460841F070}" type="datetimeFigureOut">
              <a:rPr lang="en-US" smtClean="0"/>
              <a:t>12/14/2018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943207-D242-4E86-9409-0F94D01F8B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C1DDA0F-D796-461F-BF74-4CD894E124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20B13-0150-44A1-8EE3-AE2E98B862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80780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752BC5-FBAF-4499-B039-5741A4E16F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4F27D62-D5A4-458C-BC16-2DF3A38FFE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D8AA51-7EB2-4E77-9E90-1F6C29795C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BB00B-8B71-4F3C-9267-E3460841F070}" type="datetimeFigureOut">
              <a:rPr lang="en-US" smtClean="0"/>
              <a:t>12/14/2018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279097-A325-4818-933F-0C35A2F739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DB4F7A-1024-4F28-A14D-287657AA20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20B13-0150-44A1-8EE3-AE2E98B862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64374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E967E0-6FFD-4531-9F11-B1E39B796E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7E78D5-2D7D-46D6-9D90-DDAC0698AE4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4810006-C14F-4524-86EC-6839AF34702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E12A0D9-2DC9-4474-8EE9-FCB5EFD51A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BB00B-8B71-4F3C-9267-E3460841F070}" type="datetimeFigureOut">
              <a:rPr lang="en-US" smtClean="0"/>
              <a:t>12/14/2018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41BF293-3B0D-4529-981F-3E503184C7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7D091BF-6903-4071-A202-522DDEC9D7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20B13-0150-44A1-8EE3-AE2E98B862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3935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C588BA-D758-4F3A-95A7-790C5B017D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5D581CF-E845-40C4-847B-8BD9BD84D4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121E80E-EE7D-4CBA-835B-66CA17CCEC0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D60D8A2-3EAD-424D-824C-EA2A5EF58EE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78338F8-5143-4251-AE4D-E2C5E503F72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C828B17-CB2E-496A-87DB-97CA129514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BB00B-8B71-4F3C-9267-E3460841F070}" type="datetimeFigureOut">
              <a:rPr lang="en-US" smtClean="0"/>
              <a:t>12/14/2018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CFA0178-2873-430D-90D0-76AF4D400C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9D8F0C1-F7CA-4416-9E33-1F1A403001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20B13-0150-44A1-8EE3-AE2E98B862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27462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EF3E75-14DA-424F-B343-C6A91312E7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9929E0C-3873-489A-9B87-9171033363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BB00B-8B71-4F3C-9267-E3460841F070}" type="datetimeFigureOut">
              <a:rPr lang="en-US" smtClean="0"/>
              <a:t>12/14/2018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F9BAE6C-C082-4FED-80C5-4902CE5EC1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79045FE-9753-4E0B-94FD-15BFEB053D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20B13-0150-44A1-8EE3-AE2E98B862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07842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B914BD6-AC56-44C1-84E1-EF8FDBBDCC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BB00B-8B71-4F3C-9267-E3460841F070}" type="datetimeFigureOut">
              <a:rPr lang="en-US" smtClean="0"/>
              <a:t>12/14/2018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F9E3042-F891-455F-BCB8-BAE0FF148B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C3D4907-3194-45D1-AFEE-21B0FAE3CA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20B13-0150-44A1-8EE3-AE2E98B862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30697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75A683-BE5F-4818-BF5F-59AF7B25D4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9DB49A-DE26-401B-A1A6-A31C1C3C48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7B280B5-7554-4C66-850D-9623210EF05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85EFE71-7871-4239-B675-FB72E39BCC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BB00B-8B71-4F3C-9267-E3460841F070}" type="datetimeFigureOut">
              <a:rPr lang="en-US" smtClean="0"/>
              <a:t>12/14/2018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6BB9BDD-FFE1-4AD0-8E64-193353A757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B14828A-FA9C-40D1-B32F-2D86CB8AB6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20B13-0150-44A1-8EE3-AE2E98B862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7816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6B4526-0C03-48B1-A05A-6923168087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27BA519-294D-45B4-AD31-F69EC638F2A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DB2529B-45A6-4E0C-B2CB-B8192C28552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75C6411-0CC5-49DD-8746-3624C87C96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BB00B-8B71-4F3C-9267-E3460841F070}" type="datetimeFigureOut">
              <a:rPr lang="en-US" smtClean="0"/>
              <a:t>12/14/2018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04A130F-C5B8-469C-97A0-2054A747BF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6C76B42-CF4F-489A-8F9D-22CEB210EB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20B13-0150-44A1-8EE3-AE2E98B862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87675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8FFAB51-B867-4C17-9CFF-CC210854BD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5A5224F-57BB-4A25-9682-68FD54CABC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B39C3D-EE6C-44B6-9B74-284E8BB7420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7BB00B-8B71-4F3C-9267-E3460841F070}" type="datetimeFigureOut">
              <a:rPr lang="en-US" smtClean="0"/>
              <a:t>12/14/2018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8DC063-8E59-457F-85B6-F214C01C41A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B63EAA-2AB9-4CC1-9560-AD991648968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620B13-0150-44A1-8EE3-AE2E98B862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69862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729148-6065-44AF-9E80-E8E2D83F5FB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0"/>
            <a:ext cx="12192000" cy="3688080"/>
          </a:xfrm>
          <a:solidFill>
            <a:schemeClr val="bg1">
              <a:alpha val="52000"/>
            </a:schemeClr>
          </a:solidFill>
        </p:spPr>
        <p:txBody>
          <a:bodyPr>
            <a:noAutofit/>
          </a:bodyPr>
          <a:lstStyle/>
          <a:p>
            <a:r>
              <a:rPr lang="en-US" sz="11300" dirty="0">
                <a:solidFill>
                  <a:srgbClr val="C00000"/>
                </a:solidFill>
                <a:latin typeface="Beyond Wonderland" panose="02000000000000000000" pitchFamily="2" charset="0"/>
              </a:rPr>
              <a:t>The Four Greatest </a:t>
            </a:r>
            <a:br>
              <a:rPr lang="en-US" sz="11300" dirty="0">
                <a:solidFill>
                  <a:srgbClr val="C00000"/>
                </a:solidFill>
                <a:latin typeface="Beyond Wonderland" panose="02000000000000000000" pitchFamily="2" charset="0"/>
              </a:rPr>
            </a:br>
            <a:r>
              <a:rPr lang="en-US" sz="12000" dirty="0">
                <a:solidFill>
                  <a:srgbClr val="C00000"/>
                </a:solidFill>
                <a:latin typeface="Beyond Wonderland" panose="02000000000000000000" pitchFamily="2" charset="0"/>
              </a:rPr>
              <a:t>Christmas Songs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9D9D2E0-C3AE-46A5-A82D-0AE4D983618F}"/>
              </a:ext>
            </a:extLst>
          </p:cNvPr>
          <p:cNvSpPr txBox="1"/>
          <p:nvPr/>
        </p:nvSpPr>
        <p:spPr>
          <a:xfrm>
            <a:off x="1539240" y="4495800"/>
            <a:ext cx="1264920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800" b="1" dirty="0">
                <a:solidFill>
                  <a:srgbClr val="BEAD7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yond Wonderland" panose="02000000000000000000" pitchFamily="2" charset="0"/>
              </a:rPr>
              <a:t>1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9058BEA-C83E-4912-B6A6-F8E8E4D35FAA}"/>
              </a:ext>
            </a:extLst>
          </p:cNvPr>
          <p:cNvSpPr txBox="1"/>
          <p:nvPr/>
        </p:nvSpPr>
        <p:spPr>
          <a:xfrm>
            <a:off x="4114799" y="4495800"/>
            <a:ext cx="1264920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800" b="1" dirty="0">
                <a:solidFill>
                  <a:srgbClr val="BEAD7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yond Wonderland" panose="02000000000000000000" pitchFamily="2" charset="0"/>
              </a:rPr>
              <a:t>2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3ECF059-F1E8-4EBF-A851-D15A709D5146}"/>
              </a:ext>
            </a:extLst>
          </p:cNvPr>
          <p:cNvSpPr txBox="1"/>
          <p:nvPr/>
        </p:nvSpPr>
        <p:spPr>
          <a:xfrm>
            <a:off x="6812282" y="4358640"/>
            <a:ext cx="1264920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800" b="1" dirty="0">
                <a:solidFill>
                  <a:srgbClr val="BEAD7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yond Wonderland" panose="02000000000000000000" pitchFamily="2" charset="0"/>
              </a:rPr>
              <a:t>?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7F34E0B-B02F-466C-9832-15353B23D8A4}"/>
              </a:ext>
            </a:extLst>
          </p:cNvPr>
          <p:cNvSpPr txBox="1"/>
          <p:nvPr/>
        </p:nvSpPr>
        <p:spPr>
          <a:xfrm>
            <a:off x="9509764" y="4358639"/>
            <a:ext cx="1264920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800" b="1" dirty="0">
                <a:solidFill>
                  <a:srgbClr val="BEAD7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yond Wonderland" panose="02000000000000000000" pitchFamily="2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421290372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8A862C14-E737-4B2B-A919-50A1FFC4C5CF}"/>
              </a:ext>
            </a:extLst>
          </p:cNvPr>
          <p:cNvSpPr/>
          <p:nvPr/>
        </p:nvSpPr>
        <p:spPr>
          <a:xfrm>
            <a:off x="0" y="3313043"/>
            <a:ext cx="4015409" cy="1060174"/>
          </a:xfrm>
          <a:prstGeom prst="rect">
            <a:avLst/>
          </a:prstGeom>
          <a:solidFill>
            <a:srgbClr val="BEAD75"/>
          </a:solidFill>
          <a:ln>
            <a:solidFill>
              <a:srgbClr val="BEAD7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5F5F594-54EF-46E8-9006-949669D25850}"/>
              </a:ext>
            </a:extLst>
          </p:cNvPr>
          <p:cNvSpPr/>
          <p:nvPr/>
        </p:nvSpPr>
        <p:spPr>
          <a:xfrm>
            <a:off x="0" y="0"/>
            <a:ext cx="4015409" cy="3313043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0B2CEEB-3FD2-46A0-95A3-628D6664366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4598504"/>
            <a:ext cx="4016882" cy="2259496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76E5D750-4AD6-46DA-A519-691FEF854D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" y="695565"/>
            <a:ext cx="4015408" cy="1921911"/>
          </a:xfrm>
        </p:spPr>
        <p:txBody>
          <a:bodyPr>
            <a:normAutofit/>
          </a:bodyPr>
          <a:lstStyle/>
          <a:p>
            <a:pPr algn="ctr"/>
            <a:r>
              <a:rPr lang="en-US" sz="7200" dirty="0">
                <a:solidFill>
                  <a:schemeClr val="bg1"/>
                </a:solidFill>
                <a:latin typeface="Beyond Wonderland" panose="02000000000000000000" pitchFamily="2" charset="0"/>
              </a:rPr>
              <a:t>Excelsis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396472-5862-4415-A75A-D97072016A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99722" y="813420"/>
            <a:ext cx="7487478" cy="4999245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4800" dirty="0">
                <a:solidFill>
                  <a:srgbClr val="C00000"/>
                </a:solidFill>
              </a:rPr>
              <a:t>TOP FOUR VOCAL</a:t>
            </a:r>
          </a:p>
          <a:p>
            <a:pPr marL="0" indent="0" algn="ctr">
              <a:buNone/>
            </a:pPr>
            <a:endParaRPr lang="en-US" sz="3600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en-US" sz="3600" dirty="0">
                <a:solidFill>
                  <a:srgbClr val="C00000"/>
                </a:solidFill>
              </a:rPr>
              <a:t>4.	O Come, O Come Emmanuel</a:t>
            </a:r>
          </a:p>
          <a:p>
            <a:pPr marL="0" indent="0">
              <a:buNone/>
            </a:pPr>
            <a:r>
              <a:rPr lang="en-US" sz="3600" dirty="0">
                <a:solidFill>
                  <a:srgbClr val="C00000"/>
                </a:solidFill>
              </a:rPr>
              <a:t>3.	What Child Is This</a:t>
            </a:r>
          </a:p>
          <a:p>
            <a:pPr marL="0" indent="0">
              <a:buNone/>
            </a:pPr>
            <a:r>
              <a:rPr lang="en-US" sz="3600" dirty="0">
                <a:solidFill>
                  <a:srgbClr val="C00000"/>
                </a:solidFill>
              </a:rPr>
              <a:t>2.	O Come All Ye Faithful</a:t>
            </a: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DEFEE9F2-2BFB-4026-B713-91A64063120D}"/>
              </a:ext>
            </a:extLst>
          </p:cNvPr>
          <p:cNvSpPr txBox="1">
            <a:spLocks/>
          </p:cNvSpPr>
          <p:nvPr/>
        </p:nvSpPr>
        <p:spPr>
          <a:xfrm>
            <a:off x="145772" y="2882174"/>
            <a:ext cx="3723861" cy="192191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5400" dirty="0">
                <a:solidFill>
                  <a:schemeClr val="bg1"/>
                </a:solidFill>
                <a:latin typeface="+mn-lt"/>
              </a:rPr>
              <a:t>Introduction</a:t>
            </a:r>
          </a:p>
        </p:txBody>
      </p:sp>
    </p:spTree>
    <p:extLst>
      <p:ext uri="{BB962C8B-B14F-4D97-AF65-F5344CB8AC3E}">
        <p14:creationId xmlns:p14="http://schemas.microsoft.com/office/powerpoint/2010/main" val="119086376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8A862C14-E737-4B2B-A919-50A1FFC4C5CF}"/>
              </a:ext>
            </a:extLst>
          </p:cNvPr>
          <p:cNvSpPr/>
          <p:nvPr/>
        </p:nvSpPr>
        <p:spPr>
          <a:xfrm>
            <a:off x="0" y="3313043"/>
            <a:ext cx="4015409" cy="1060174"/>
          </a:xfrm>
          <a:prstGeom prst="rect">
            <a:avLst/>
          </a:prstGeom>
          <a:solidFill>
            <a:srgbClr val="BEAD75"/>
          </a:solidFill>
          <a:ln>
            <a:solidFill>
              <a:srgbClr val="BEAD7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5F5F594-54EF-46E8-9006-949669D25850}"/>
              </a:ext>
            </a:extLst>
          </p:cNvPr>
          <p:cNvSpPr/>
          <p:nvPr/>
        </p:nvSpPr>
        <p:spPr>
          <a:xfrm>
            <a:off x="0" y="0"/>
            <a:ext cx="4015409" cy="3313043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0B2CEEB-3FD2-46A0-95A3-628D6664366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4598504"/>
            <a:ext cx="4016882" cy="2259496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76E5D750-4AD6-46DA-A519-691FEF854D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" y="695565"/>
            <a:ext cx="4015408" cy="1921911"/>
          </a:xfrm>
        </p:spPr>
        <p:txBody>
          <a:bodyPr>
            <a:normAutofit/>
          </a:bodyPr>
          <a:lstStyle/>
          <a:p>
            <a:pPr algn="ctr"/>
            <a:r>
              <a:rPr lang="en-US" sz="7200" dirty="0">
                <a:solidFill>
                  <a:schemeClr val="bg1"/>
                </a:solidFill>
                <a:latin typeface="Beyond Wonderland" panose="02000000000000000000" pitchFamily="2" charset="0"/>
              </a:rPr>
              <a:t>Excelsis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396472-5862-4415-A75A-D97072016A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99722" y="813420"/>
            <a:ext cx="7487478" cy="4999245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4800" dirty="0">
                <a:solidFill>
                  <a:srgbClr val="C00000"/>
                </a:solidFill>
              </a:rPr>
              <a:t>TOP FOUR VOCAL</a:t>
            </a:r>
          </a:p>
          <a:p>
            <a:pPr marL="0" indent="0" algn="ctr">
              <a:buNone/>
            </a:pPr>
            <a:endParaRPr lang="en-US" sz="3600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en-US" sz="3600" dirty="0">
                <a:solidFill>
                  <a:srgbClr val="C00000"/>
                </a:solidFill>
              </a:rPr>
              <a:t>4.	O Come, O Come Emmanuel</a:t>
            </a:r>
          </a:p>
          <a:p>
            <a:pPr marL="0" indent="0">
              <a:buNone/>
            </a:pPr>
            <a:r>
              <a:rPr lang="en-US" sz="3600" dirty="0">
                <a:solidFill>
                  <a:srgbClr val="C00000"/>
                </a:solidFill>
              </a:rPr>
              <a:t>3.	What Child Is This</a:t>
            </a:r>
          </a:p>
          <a:p>
            <a:pPr marL="0" indent="0">
              <a:buNone/>
            </a:pPr>
            <a:r>
              <a:rPr lang="en-US" sz="3600" dirty="0">
                <a:solidFill>
                  <a:srgbClr val="C00000"/>
                </a:solidFill>
              </a:rPr>
              <a:t>2.	O Come All Ye Faithful</a:t>
            </a:r>
          </a:p>
          <a:p>
            <a:pPr marL="0" indent="0">
              <a:buNone/>
            </a:pPr>
            <a:r>
              <a:rPr lang="en-US" sz="3600" dirty="0">
                <a:solidFill>
                  <a:srgbClr val="C00000"/>
                </a:solidFill>
              </a:rPr>
              <a:t>1.	O Holy Night</a:t>
            </a:r>
            <a:endParaRPr lang="en-US" sz="6000" dirty="0">
              <a:solidFill>
                <a:srgbClr val="C00000"/>
              </a:solidFill>
            </a:endParaRP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DEFEE9F2-2BFB-4026-B713-91A64063120D}"/>
              </a:ext>
            </a:extLst>
          </p:cNvPr>
          <p:cNvSpPr txBox="1">
            <a:spLocks/>
          </p:cNvSpPr>
          <p:nvPr/>
        </p:nvSpPr>
        <p:spPr>
          <a:xfrm>
            <a:off x="145772" y="2882174"/>
            <a:ext cx="3723861" cy="192191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5400" dirty="0">
                <a:solidFill>
                  <a:schemeClr val="bg1"/>
                </a:solidFill>
                <a:latin typeface="+mn-lt"/>
              </a:rPr>
              <a:t>Introduction</a:t>
            </a:r>
          </a:p>
        </p:txBody>
      </p:sp>
    </p:spTree>
    <p:extLst>
      <p:ext uri="{BB962C8B-B14F-4D97-AF65-F5344CB8AC3E}">
        <p14:creationId xmlns:p14="http://schemas.microsoft.com/office/powerpoint/2010/main" val="179221580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8A862C14-E737-4B2B-A919-50A1FFC4C5CF}"/>
              </a:ext>
            </a:extLst>
          </p:cNvPr>
          <p:cNvSpPr/>
          <p:nvPr/>
        </p:nvSpPr>
        <p:spPr>
          <a:xfrm>
            <a:off x="0" y="3313043"/>
            <a:ext cx="4015409" cy="1060174"/>
          </a:xfrm>
          <a:prstGeom prst="rect">
            <a:avLst/>
          </a:prstGeom>
          <a:solidFill>
            <a:srgbClr val="BEAD75"/>
          </a:solidFill>
          <a:ln>
            <a:solidFill>
              <a:srgbClr val="BEAD7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5F5F594-54EF-46E8-9006-949669D25850}"/>
              </a:ext>
            </a:extLst>
          </p:cNvPr>
          <p:cNvSpPr/>
          <p:nvPr/>
        </p:nvSpPr>
        <p:spPr>
          <a:xfrm>
            <a:off x="0" y="0"/>
            <a:ext cx="4015409" cy="3313043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0B2CEEB-3FD2-46A0-95A3-628D6664366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4598504"/>
            <a:ext cx="4016882" cy="2259496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76E5D750-4AD6-46DA-A519-691FEF854D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" y="695565"/>
            <a:ext cx="4015408" cy="1921911"/>
          </a:xfrm>
        </p:spPr>
        <p:txBody>
          <a:bodyPr>
            <a:normAutofit/>
          </a:bodyPr>
          <a:lstStyle/>
          <a:p>
            <a:pPr algn="ctr"/>
            <a:r>
              <a:rPr lang="en-US" sz="7200" dirty="0">
                <a:solidFill>
                  <a:schemeClr val="bg1"/>
                </a:solidFill>
                <a:latin typeface="Beyond Wonderland" panose="02000000000000000000" pitchFamily="2" charset="0"/>
              </a:rPr>
              <a:t>Excelsis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396472-5862-4415-A75A-D97072016A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78371" y="1965264"/>
            <a:ext cx="7593496" cy="292747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6600" dirty="0">
                <a:solidFill>
                  <a:srgbClr val="C00000"/>
                </a:solidFill>
              </a:rPr>
              <a:t>This is a time for things to be lifted up to the highest place</a:t>
            </a: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DEFEE9F2-2BFB-4026-B713-91A64063120D}"/>
              </a:ext>
            </a:extLst>
          </p:cNvPr>
          <p:cNvSpPr txBox="1">
            <a:spLocks/>
          </p:cNvSpPr>
          <p:nvPr/>
        </p:nvSpPr>
        <p:spPr>
          <a:xfrm>
            <a:off x="145772" y="2882174"/>
            <a:ext cx="3723861" cy="192191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5400" dirty="0">
                <a:solidFill>
                  <a:schemeClr val="bg1"/>
                </a:solidFill>
                <a:latin typeface="+mn-lt"/>
              </a:rPr>
              <a:t>Introduction</a:t>
            </a:r>
          </a:p>
        </p:txBody>
      </p:sp>
    </p:spTree>
    <p:extLst>
      <p:ext uri="{BB962C8B-B14F-4D97-AF65-F5344CB8AC3E}">
        <p14:creationId xmlns:p14="http://schemas.microsoft.com/office/powerpoint/2010/main" val="272594828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8A862C14-E737-4B2B-A919-50A1FFC4C5CF}"/>
              </a:ext>
            </a:extLst>
          </p:cNvPr>
          <p:cNvSpPr/>
          <p:nvPr/>
        </p:nvSpPr>
        <p:spPr>
          <a:xfrm>
            <a:off x="0" y="3313043"/>
            <a:ext cx="4015409" cy="1060174"/>
          </a:xfrm>
          <a:prstGeom prst="rect">
            <a:avLst/>
          </a:prstGeom>
          <a:solidFill>
            <a:srgbClr val="BEAD75"/>
          </a:solidFill>
          <a:ln>
            <a:solidFill>
              <a:srgbClr val="BEAD7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5F5F594-54EF-46E8-9006-949669D25850}"/>
              </a:ext>
            </a:extLst>
          </p:cNvPr>
          <p:cNvSpPr/>
          <p:nvPr/>
        </p:nvSpPr>
        <p:spPr>
          <a:xfrm>
            <a:off x="0" y="0"/>
            <a:ext cx="4015409" cy="3313043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0B2CEEB-3FD2-46A0-95A3-628D6664366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4598504"/>
            <a:ext cx="4016882" cy="2259496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76E5D750-4AD6-46DA-A519-691FEF854D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" y="695565"/>
            <a:ext cx="4015408" cy="1921911"/>
          </a:xfrm>
        </p:spPr>
        <p:txBody>
          <a:bodyPr>
            <a:normAutofit/>
          </a:bodyPr>
          <a:lstStyle/>
          <a:p>
            <a:pPr algn="ctr"/>
            <a:r>
              <a:rPr lang="en-US" sz="7200" dirty="0">
                <a:solidFill>
                  <a:schemeClr val="bg1"/>
                </a:solidFill>
                <a:latin typeface="Beyond Wonderland" panose="02000000000000000000" pitchFamily="2" charset="0"/>
              </a:rPr>
              <a:t>Excelsis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396472-5862-4415-A75A-D97072016A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52562" y="563042"/>
            <a:ext cx="6848061" cy="5678731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7200" dirty="0">
                <a:solidFill>
                  <a:srgbClr val="C00000"/>
                </a:solidFill>
              </a:rPr>
              <a:t>The Song of </a:t>
            </a:r>
          </a:p>
          <a:p>
            <a:pPr marL="0" indent="0" algn="ctr">
              <a:buNone/>
            </a:pPr>
            <a:r>
              <a:rPr lang="en-US" sz="7200" dirty="0">
                <a:solidFill>
                  <a:srgbClr val="C00000"/>
                </a:solidFill>
              </a:rPr>
              <a:t>The Angel Army</a:t>
            </a:r>
          </a:p>
          <a:p>
            <a:pPr marL="0" indent="0" algn="ctr">
              <a:buNone/>
            </a:pPr>
            <a:endParaRPr lang="en-US" sz="7200" dirty="0">
              <a:solidFill>
                <a:srgbClr val="C00000"/>
              </a:solidFill>
            </a:endParaRPr>
          </a:p>
          <a:p>
            <a:pPr marL="0" indent="0" algn="ctr">
              <a:buNone/>
            </a:pPr>
            <a:r>
              <a:rPr lang="en-US" sz="7200" i="1" dirty="0">
                <a:solidFill>
                  <a:srgbClr val="C00000"/>
                </a:solidFill>
              </a:rPr>
              <a:t>Gloria, In Excelsis Deo</a:t>
            </a: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DEFEE9F2-2BFB-4026-B713-91A64063120D}"/>
              </a:ext>
            </a:extLst>
          </p:cNvPr>
          <p:cNvSpPr txBox="1">
            <a:spLocks/>
          </p:cNvSpPr>
          <p:nvPr/>
        </p:nvSpPr>
        <p:spPr>
          <a:xfrm>
            <a:off x="145772" y="2882174"/>
            <a:ext cx="3723861" cy="192191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5400" dirty="0">
                <a:solidFill>
                  <a:schemeClr val="bg1"/>
                </a:solidFill>
                <a:latin typeface="+mn-lt"/>
              </a:rPr>
              <a:t>Introduction</a:t>
            </a:r>
          </a:p>
        </p:txBody>
      </p:sp>
    </p:spTree>
    <p:extLst>
      <p:ext uri="{BB962C8B-B14F-4D97-AF65-F5344CB8AC3E}">
        <p14:creationId xmlns:p14="http://schemas.microsoft.com/office/powerpoint/2010/main" val="366128984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8A862C14-E737-4B2B-A919-50A1FFC4C5CF}"/>
              </a:ext>
            </a:extLst>
          </p:cNvPr>
          <p:cNvSpPr/>
          <p:nvPr/>
        </p:nvSpPr>
        <p:spPr>
          <a:xfrm>
            <a:off x="0" y="3313043"/>
            <a:ext cx="4015409" cy="1060174"/>
          </a:xfrm>
          <a:prstGeom prst="rect">
            <a:avLst/>
          </a:prstGeom>
          <a:solidFill>
            <a:srgbClr val="BEAD75"/>
          </a:solidFill>
          <a:ln>
            <a:solidFill>
              <a:srgbClr val="BEAD7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5F5F594-54EF-46E8-9006-949669D25850}"/>
              </a:ext>
            </a:extLst>
          </p:cNvPr>
          <p:cNvSpPr/>
          <p:nvPr/>
        </p:nvSpPr>
        <p:spPr>
          <a:xfrm>
            <a:off x="0" y="0"/>
            <a:ext cx="4015409" cy="3313043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0B2CEEB-3FD2-46A0-95A3-628D6664366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4598504"/>
            <a:ext cx="4016882" cy="2259496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76E5D750-4AD6-46DA-A519-691FEF854D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" y="695565"/>
            <a:ext cx="4015408" cy="1921911"/>
          </a:xfrm>
        </p:spPr>
        <p:txBody>
          <a:bodyPr>
            <a:normAutofit/>
          </a:bodyPr>
          <a:lstStyle/>
          <a:p>
            <a:pPr algn="ctr"/>
            <a:r>
              <a:rPr lang="en-US" sz="7200" dirty="0">
                <a:solidFill>
                  <a:schemeClr val="bg1"/>
                </a:solidFill>
                <a:latin typeface="Beyond Wonderland" panose="02000000000000000000" pitchFamily="2" charset="0"/>
              </a:rPr>
              <a:t>Excelsis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396472-5862-4415-A75A-D97072016A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51088" y="1119635"/>
            <a:ext cx="6848061" cy="4857096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7200" dirty="0">
                <a:solidFill>
                  <a:srgbClr val="C00000"/>
                </a:solidFill>
              </a:rPr>
              <a:t>HIGHEST</a:t>
            </a:r>
          </a:p>
          <a:p>
            <a:pPr marL="0" indent="0" algn="ctr">
              <a:buNone/>
            </a:pPr>
            <a:endParaRPr lang="en-US" sz="7200" dirty="0">
              <a:solidFill>
                <a:srgbClr val="C00000"/>
              </a:solidFill>
            </a:endParaRPr>
          </a:p>
          <a:p>
            <a:pPr marL="0" indent="0" algn="ctr">
              <a:buNone/>
            </a:pPr>
            <a:r>
              <a:rPr lang="en-US" sz="4400" dirty="0">
                <a:solidFill>
                  <a:srgbClr val="C00000"/>
                </a:solidFill>
              </a:rPr>
              <a:t>To the greatest degree and in the highest order</a:t>
            </a: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DEFEE9F2-2BFB-4026-B713-91A64063120D}"/>
              </a:ext>
            </a:extLst>
          </p:cNvPr>
          <p:cNvSpPr txBox="1">
            <a:spLocks/>
          </p:cNvSpPr>
          <p:nvPr/>
        </p:nvSpPr>
        <p:spPr>
          <a:xfrm>
            <a:off x="145772" y="2882174"/>
            <a:ext cx="3723861" cy="192191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5400" dirty="0">
                <a:solidFill>
                  <a:schemeClr val="bg1"/>
                </a:solidFill>
                <a:latin typeface="+mn-lt"/>
              </a:rPr>
              <a:t>Introduction</a:t>
            </a:r>
          </a:p>
        </p:txBody>
      </p:sp>
    </p:spTree>
    <p:extLst>
      <p:ext uri="{BB962C8B-B14F-4D97-AF65-F5344CB8AC3E}">
        <p14:creationId xmlns:p14="http://schemas.microsoft.com/office/powerpoint/2010/main" val="298115349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8A862C14-E737-4B2B-A919-50A1FFC4C5CF}"/>
              </a:ext>
            </a:extLst>
          </p:cNvPr>
          <p:cNvSpPr/>
          <p:nvPr/>
        </p:nvSpPr>
        <p:spPr>
          <a:xfrm>
            <a:off x="0" y="3313043"/>
            <a:ext cx="4015409" cy="1060174"/>
          </a:xfrm>
          <a:prstGeom prst="rect">
            <a:avLst/>
          </a:prstGeom>
          <a:solidFill>
            <a:srgbClr val="BEAD75"/>
          </a:solidFill>
          <a:ln>
            <a:solidFill>
              <a:srgbClr val="BEAD7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5F5F594-54EF-46E8-9006-949669D25850}"/>
              </a:ext>
            </a:extLst>
          </p:cNvPr>
          <p:cNvSpPr/>
          <p:nvPr/>
        </p:nvSpPr>
        <p:spPr>
          <a:xfrm>
            <a:off x="0" y="0"/>
            <a:ext cx="4015409" cy="3313043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0B2CEEB-3FD2-46A0-95A3-628D6664366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4598504"/>
            <a:ext cx="4016882" cy="2259496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76E5D750-4AD6-46DA-A519-691FEF854D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" y="695565"/>
            <a:ext cx="4015408" cy="1921911"/>
          </a:xfrm>
        </p:spPr>
        <p:txBody>
          <a:bodyPr>
            <a:normAutofit/>
          </a:bodyPr>
          <a:lstStyle/>
          <a:p>
            <a:pPr algn="ctr"/>
            <a:r>
              <a:rPr lang="en-US" sz="7200" dirty="0">
                <a:solidFill>
                  <a:schemeClr val="bg1"/>
                </a:solidFill>
                <a:latin typeface="Beyond Wonderland" panose="02000000000000000000" pitchFamily="2" charset="0"/>
              </a:rPr>
              <a:t>Excelsis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396472-5862-4415-A75A-D97072016A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52562" y="695565"/>
            <a:ext cx="6848061" cy="4857096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7200" dirty="0">
                <a:solidFill>
                  <a:srgbClr val="C00000"/>
                </a:solidFill>
              </a:rPr>
              <a:t>HIGHEST</a:t>
            </a:r>
          </a:p>
          <a:p>
            <a:pPr marL="0" indent="0" algn="ctr">
              <a:buNone/>
            </a:pPr>
            <a:endParaRPr lang="en-US" sz="7200" dirty="0">
              <a:solidFill>
                <a:srgbClr val="C00000"/>
              </a:solidFill>
            </a:endParaRPr>
          </a:p>
          <a:p>
            <a:pPr marL="0" indent="0" algn="ctr">
              <a:buNone/>
            </a:pPr>
            <a:r>
              <a:rPr lang="en-US" sz="4400" dirty="0">
                <a:solidFill>
                  <a:srgbClr val="C00000"/>
                </a:solidFill>
              </a:rPr>
              <a:t>The greatest possible perspective and outlook offered by the highest vantage point.</a:t>
            </a: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DEFEE9F2-2BFB-4026-B713-91A64063120D}"/>
              </a:ext>
            </a:extLst>
          </p:cNvPr>
          <p:cNvSpPr txBox="1">
            <a:spLocks/>
          </p:cNvSpPr>
          <p:nvPr/>
        </p:nvSpPr>
        <p:spPr>
          <a:xfrm>
            <a:off x="145772" y="2882174"/>
            <a:ext cx="3723861" cy="192191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5400" dirty="0">
                <a:solidFill>
                  <a:schemeClr val="bg1"/>
                </a:solidFill>
                <a:latin typeface="+mn-lt"/>
              </a:rPr>
              <a:t>Introduction</a:t>
            </a:r>
          </a:p>
        </p:txBody>
      </p:sp>
    </p:spTree>
    <p:extLst>
      <p:ext uri="{BB962C8B-B14F-4D97-AF65-F5344CB8AC3E}">
        <p14:creationId xmlns:p14="http://schemas.microsoft.com/office/powerpoint/2010/main" val="57410697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8A862C14-E737-4B2B-A919-50A1FFC4C5CF}"/>
              </a:ext>
            </a:extLst>
          </p:cNvPr>
          <p:cNvSpPr/>
          <p:nvPr/>
        </p:nvSpPr>
        <p:spPr>
          <a:xfrm>
            <a:off x="0" y="3313043"/>
            <a:ext cx="4015409" cy="1060174"/>
          </a:xfrm>
          <a:prstGeom prst="rect">
            <a:avLst/>
          </a:prstGeom>
          <a:solidFill>
            <a:srgbClr val="BEAD75"/>
          </a:solidFill>
          <a:ln>
            <a:solidFill>
              <a:srgbClr val="BEAD7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5F5F594-54EF-46E8-9006-949669D25850}"/>
              </a:ext>
            </a:extLst>
          </p:cNvPr>
          <p:cNvSpPr/>
          <p:nvPr/>
        </p:nvSpPr>
        <p:spPr>
          <a:xfrm>
            <a:off x="0" y="0"/>
            <a:ext cx="4015409" cy="3313043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0B2CEEB-3FD2-46A0-95A3-628D6664366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4598504"/>
            <a:ext cx="4016882" cy="2259496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76E5D750-4AD6-46DA-A519-691FEF854D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" y="695565"/>
            <a:ext cx="4015408" cy="1921911"/>
          </a:xfrm>
        </p:spPr>
        <p:txBody>
          <a:bodyPr>
            <a:normAutofit/>
          </a:bodyPr>
          <a:lstStyle/>
          <a:p>
            <a:pPr algn="ctr"/>
            <a:r>
              <a:rPr lang="en-US" sz="7200" dirty="0">
                <a:solidFill>
                  <a:schemeClr val="bg1"/>
                </a:solidFill>
                <a:latin typeface="Beyond Wonderland" panose="02000000000000000000" pitchFamily="2" charset="0"/>
              </a:rPr>
              <a:t>Excelsis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396472-5862-4415-A75A-D97072016A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51088" y="675860"/>
            <a:ext cx="6848061" cy="5274365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7200" dirty="0">
                <a:solidFill>
                  <a:srgbClr val="C00000"/>
                </a:solidFill>
              </a:rPr>
              <a:t>ANGELS have the best possible vantage point of any created beings</a:t>
            </a:r>
          </a:p>
          <a:p>
            <a:pPr marL="0" indent="0" algn="ctr">
              <a:buNone/>
            </a:pPr>
            <a:endParaRPr lang="en-US" sz="7200" dirty="0">
              <a:solidFill>
                <a:srgbClr val="C00000"/>
              </a:solidFill>
            </a:endParaRP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DEFEE9F2-2BFB-4026-B713-91A64063120D}"/>
              </a:ext>
            </a:extLst>
          </p:cNvPr>
          <p:cNvSpPr txBox="1">
            <a:spLocks/>
          </p:cNvSpPr>
          <p:nvPr/>
        </p:nvSpPr>
        <p:spPr>
          <a:xfrm>
            <a:off x="145772" y="2882174"/>
            <a:ext cx="3723861" cy="192191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5400" dirty="0">
                <a:solidFill>
                  <a:schemeClr val="bg1"/>
                </a:solidFill>
                <a:latin typeface="+mn-lt"/>
              </a:rPr>
              <a:t>Introduction</a:t>
            </a:r>
          </a:p>
        </p:txBody>
      </p:sp>
    </p:spTree>
    <p:extLst>
      <p:ext uri="{BB962C8B-B14F-4D97-AF65-F5344CB8AC3E}">
        <p14:creationId xmlns:p14="http://schemas.microsoft.com/office/powerpoint/2010/main" val="414309823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8A862C14-E737-4B2B-A919-50A1FFC4C5CF}"/>
              </a:ext>
            </a:extLst>
          </p:cNvPr>
          <p:cNvSpPr/>
          <p:nvPr/>
        </p:nvSpPr>
        <p:spPr>
          <a:xfrm>
            <a:off x="0" y="3313043"/>
            <a:ext cx="4015409" cy="1060174"/>
          </a:xfrm>
          <a:prstGeom prst="rect">
            <a:avLst/>
          </a:prstGeom>
          <a:solidFill>
            <a:srgbClr val="BEAD75"/>
          </a:solidFill>
          <a:ln>
            <a:solidFill>
              <a:srgbClr val="BEAD7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5F5F594-54EF-46E8-9006-949669D25850}"/>
              </a:ext>
            </a:extLst>
          </p:cNvPr>
          <p:cNvSpPr/>
          <p:nvPr/>
        </p:nvSpPr>
        <p:spPr>
          <a:xfrm>
            <a:off x="0" y="0"/>
            <a:ext cx="4015409" cy="3313043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0B2CEEB-3FD2-46A0-95A3-628D6664366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4598504"/>
            <a:ext cx="4016882" cy="2259496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76E5D750-4AD6-46DA-A519-691FEF854D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" y="695565"/>
            <a:ext cx="4015408" cy="1921911"/>
          </a:xfrm>
        </p:spPr>
        <p:txBody>
          <a:bodyPr>
            <a:normAutofit/>
          </a:bodyPr>
          <a:lstStyle/>
          <a:p>
            <a:pPr algn="ctr"/>
            <a:r>
              <a:rPr lang="en-US" sz="7200" dirty="0">
                <a:solidFill>
                  <a:schemeClr val="bg1"/>
                </a:solidFill>
                <a:latin typeface="Beyond Wonderland" panose="02000000000000000000" pitchFamily="2" charset="0"/>
              </a:rPr>
              <a:t>Excelsis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396472-5862-4415-A75A-D97072016A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51088" y="1392737"/>
            <a:ext cx="6848061" cy="423943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6000" dirty="0">
                <a:solidFill>
                  <a:srgbClr val="C00000"/>
                </a:solidFill>
              </a:rPr>
              <a:t>And there were shepherds living out in the fields nearby, keeping watch over their flocks at night.</a:t>
            </a: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DEFEE9F2-2BFB-4026-B713-91A64063120D}"/>
              </a:ext>
            </a:extLst>
          </p:cNvPr>
          <p:cNvSpPr txBox="1">
            <a:spLocks/>
          </p:cNvSpPr>
          <p:nvPr/>
        </p:nvSpPr>
        <p:spPr>
          <a:xfrm>
            <a:off x="145772" y="2882174"/>
            <a:ext cx="3723861" cy="192191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4800" dirty="0">
                <a:solidFill>
                  <a:schemeClr val="bg1"/>
                </a:solidFill>
                <a:latin typeface="+mn-lt"/>
              </a:rPr>
              <a:t>Luke 2:8-20</a:t>
            </a:r>
          </a:p>
        </p:txBody>
      </p:sp>
    </p:spTree>
    <p:extLst>
      <p:ext uri="{BB962C8B-B14F-4D97-AF65-F5344CB8AC3E}">
        <p14:creationId xmlns:p14="http://schemas.microsoft.com/office/powerpoint/2010/main" val="221817739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8A862C14-E737-4B2B-A919-50A1FFC4C5CF}"/>
              </a:ext>
            </a:extLst>
          </p:cNvPr>
          <p:cNvSpPr/>
          <p:nvPr/>
        </p:nvSpPr>
        <p:spPr>
          <a:xfrm>
            <a:off x="0" y="3313043"/>
            <a:ext cx="4015409" cy="1060174"/>
          </a:xfrm>
          <a:prstGeom prst="rect">
            <a:avLst/>
          </a:prstGeom>
          <a:solidFill>
            <a:srgbClr val="BEAD75"/>
          </a:solidFill>
          <a:ln>
            <a:solidFill>
              <a:srgbClr val="BEAD7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5F5F594-54EF-46E8-9006-949669D25850}"/>
              </a:ext>
            </a:extLst>
          </p:cNvPr>
          <p:cNvSpPr/>
          <p:nvPr/>
        </p:nvSpPr>
        <p:spPr>
          <a:xfrm>
            <a:off x="0" y="0"/>
            <a:ext cx="4015409" cy="3313043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0B2CEEB-3FD2-46A0-95A3-628D6664366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4598504"/>
            <a:ext cx="4016882" cy="2259496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76E5D750-4AD6-46DA-A519-691FEF854D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" y="695565"/>
            <a:ext cx="4015408" cy="1921911"/>
          </a:xfrm>
        </p:spPr>
        <p:txBody>
          <a:bodyPr>
            <a:normAutofit/>
          </a:bodyPr>
          <a:lstStyle/>
          <a:p>
            <a:pPr algn="ctr"/>
            <a:r>
              <a:rPr lang="en-US" sz="7200" dirty="0">
                <a:solidFill>
                  <a:schemeClr val="bg1"/>
                </a:solidFill>
                <a:latin typeface="Beyond Wonderland" panose="02000000000000000000" pitchFamily="2" charset="0"/>
              </a:rPr>
              <a:t>Excelsis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396472-5862-4415-A75A-D97072016A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51088" y="1392737"/>
            <a:ext cx="6848061" cy="423943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6000" dirty="0">
                <a:solidFill>
                  <a:srgbClr val="C00000"/>
                </a:solidFill>
              </a:rPr>
              <a:t>An angel of the Lord appeared to them and the glory of the Lord shone around them, and they were terrified.</a:t>
            </a: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DEFEE9F2-2BFB-4026-B713-91A64063120D}"/>
              </a:ext>
            </a:extLst>
          </p:cNvPr>
          <p:cNvSpPr txBox="1">
            <a:spLocks/>
          </p:cNvSpPr>
          <p:nvPr/>
        </p:nvSpPr>
        <p:spPr>
          <a:xfrm>
            <a:off x="145772" y="2882174"/>
            <a:ext cx="3723861" cy="192191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4800" dirty="0">
                <a:solidFill>
                  <a:schemeClr val="bg1"/>
                </a:solidFill>
                <a:latin typeface="+mn-lt"/>
              </a:rPr>
              <a:t>Luke 2:8-20</a:t>
            </a:r>
          </a:p>
        </p:txBody>
      </p:sp>
    </p:spTree>
    <p:extLst>
      <p:ext uri="{BB962C8B-B14F-4D97-AF65-F5344CB8AC3E}">
        <p14:creationId xmlns:p14="http://schemas.microsoft.com/office/powerpoint/2010/main" val="77180263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8A862C14-E737-4B2B-A919-50A1FFC4C5CF}"/>
              </a:ext>
            </a:extLst>
          </p:cNvPr>
          <p:cNvSpPr/>
          <p:nvPr/>
        </p:nvSpPr>
        <p:spPr>
          <a:xfrm>
            <a:off x="0" y="3313043"/>
            <a:ext cx="4015409" cy="1060174"/>
          </a:xfrm>
          <a:prstGeom prst="rect">
            <a:avLst/>
          </a:prstGeom>
          <a:solidFill>
            <a:srgbClr val="BEAD75"/>
          </a:solidFill>
          <a:ln>
            <a:solidFill>
              <a:srgbClr val="BEAD7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5F5F594-54EF-46E8-9006-949669D25850}"/>
              </a:ext>
            </a:extLst>
          </p:cNvPr>
          <p:cNvSpPr/>
          <p:nvPr/>
        </p:nvSpPr>
        <p:spPr>
          <a:xfrm>
            <a:off x="0" y="0"/>
            <a:ext cx="4015409" cy="3313043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0B2CEEB-3FD2-46A0-95A3-628D6664366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4598504"/>
            <a:ext cx="4016882" cy="2259496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76E5D750-4AD6-46DA-A519-691FEF854D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" y="695565"/>
            <a:ext cx="4015408" cy="1921911"/>
          </a:xfrm>
        </p:spPr>
        <p:txBody>
          <a:bodyPr>
            <a:normAutofit/>
          </a:bodyPr>
          <a:lstStyle/>
          <a:p>
            <a:pPr algn="ctr"/>
            <a:r>
              <a:rPr lang="en-US" sz="7200" dirty="0">
                <a:solidFill>
                  <a:schemeClr val="bg1"/>
                </a:solidFill>
                <a:latin typeface="Beyond Wonderland" panose="02000000000000000000" pitchFamily="2" charset="0"/>
              </a:rPr>
              <a:t>Excelsis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396472-5862-4415-A75A-D97072016A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51088" y="695565"/>
            <a:ext cx="6848061" cy="493660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6000" dirty="0">
                <a:solidFill>
                  <a:srgbClr val="C00000"/>
                </a:solidFill>
              </a:rPr>
              <a:t>But the angel said to them, “Do not be afraid.  I bring you good news of great joy that will be for all people.</a:t>
            </a: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DEFEE9F2-2BFB-4026-B713-91A64063120D}"/>
              </a:ext>
            </a:extLst>
          </p:cNvPr>
          <p:cNvSpPr txBox="1">
            <a:spLocks/>
          </p:cNvSpPr>
          <p:nvPr/>
        </p:nvSpPr>
        <p:spPr>
          <a:xfrm>
            <a:off x="145772" y="2882174"/>
            <a:ext cx="3723861" cy="192191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4800" dirty="0">
                <a:solidFill>
                  <a:schemeClr val="bg1"/>
                </a:solidFill>
                <a:latin typeface="+mn-lt"/>
              </a:rPr>
              <a:t>Luke 2:8-20</a:t>
            </a:r>
          </a:p>
        </p:txBody>
      </p:sp>
    </p:spTree>
    <p:extLst>
      <p:ext uri="{BB962C8B-B14F-4D97-AF65-F5344CB8AC3E}">
        <p14:creationId xmlns:p14="http://schemas.microsoft.com/office/powerpoint/2010/main" val="14062192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8A862C14-E737-4B2B-A919-50A1FFC4C5CF}"/>
              </a:ext>
            </a:extLst>
          </p:cNvPr>
          <p:cNvSpPr/>
          <p:nvPr/>
        </p:nvSpPr>
        <p:spPr>
          <a:xfrm>
            <a:off x="0" y="3313043"/>
            <a:ext cx="4015409" cy="1060174"/>
          </a:xfrm>
          <a:prstGeom prst="rect">
            <a:avLst/>
          </a:prstGeom>
          <a:solidFill>
            <a:srgbClr val="BEAD75"/>
          </a:solidFill>
          <a:ln>
            <a:solidFill>
              <a:srgbClr val="BEAD7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5F5F594-54EF-46E8-9006-949669D25850}"/>
              </a:ext>
            </a:extLst>
          </p:cNvPr>
          <p:cNvSpPr/>
          <p:nvPr/>
        </p:nvSpPr>
        <p:spPr>
          <a:xfrm>
            <a:off x="0" y="0"/>
            <a:ext cx="4015409" cy="3313043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0B2CEEB-3FD2-46A0-95A3-628D6664366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4598504"/>
            <a:ext cx="4016882" cy="2259496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76E5D750-4AD6-46DA-A519-691FEF854D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" y="695565"/>
            <a:ext cx="4015408" cy="1921911"/>
          </a:xfrm>
        </p:spPr>
        <p:txBody>
          <a:bodyPr>
            <a:normAutofit/>
          </a:bodyPr>
          <a:lstStyle/>
          <a:p>
            <a:pPr algn="ctr"/>
            <a:r>
              <a:rPr lang="en-US" sz="7200" dirty="0">
                <a:solidFill>
                  <a:schemeClr val="bg1"/>
                </a:solidFill>
                <a:latin typeface="Beyond Wonderland" panose="02000000000000000000" pitchFamily="2" charset="0"/>
              </a:rPr>
              <a:t>Excelsis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396472-5862-4415-A75A-D97072016A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51088" y="813420"/>
            <a:ext cx="6848061" cy="499924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8000" dirty="0">
                <a:solidFill>
                  <a:srgbClr val="C00000"/>
                </a:solidFill>
              </a:rPr>
              <a:t>The FOUR greatest Christmas songs of all time?</a:t>
            </a: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DEFEE9F2-2BFB-4026-B713-91A64063120D}"/>
              </a:ext>
            </a:extLst>
          </p:cNvPr>
          <p:cNvSpPr txBox="1">
            <a:spLocks/>
          </p:cNvSpPr>
          <p:nvPr/>
        </p:nvSpPr>
        <p:spPr>
          <a:xfrm>
            <a:off x="145772" y="2882174"/>
            <a:ext cx="3723861" cy="192191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5400" dirty="0">
                <a:solidFill>
                  <a:schemeClr val="bg1"/>
                </a:solidFill>
                <a:latin typeface="+mn-lt"/>
              </a:rPr>
              <a:t>Introduction</a:t>
            </a:r>
          </a:p>
        </p:txBody>
      </p:sp>
    </p:spTree>
    <p:extLst>
      <p:ext uri="{BB962C8B-B14F-4D97-AF65-F5344CB8AC3E}">
        <p14:creationId xmlns:p14="http://schemas.microsoft.com/office/powerpoint/2010/main" val="257817656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8A862C14-E737-4B2B-A919-50A1FFC4C5CF}"/>
              </a:ext>
            </a:extLst>
          </p:cNvPr>
          <p:cNvSpPr/>
          <p:nvPr/>
        </p:nvSpPr>
        <p:spPr>
          <a:xfrm>
            <a:off x="0" y="3313043"/>
            <a:ext cx="4015409" cy="1060174"/>
          </a:xfrm>
          <a:prstGeom prst="rect">
            <a:avLst/>
          </a:prstGeom>
          <a:solidFill>
            <a:srgbClr val="BEAD75"/>
          </a:solidFill>
          <a:ln>
            <a:solidFill>
              <a:srgbClr val="BEAD7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5F5F594-54EF-46E8-9006-949669D25850}"/>
              </a:ext>
            </a:extLst>
          </p:cNvPr>
          <p:cNvSpPr/>
          <p:nvPr/>
        </p:nvSpPr>
        <p:spPr>
          <a:xfrm>
            <a:off x="0" y="0"/>
            <a:ext cx="4015409" cy="3313043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0B2CEEB-3FD2-46A0-95A3-628D6664366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4598504"/>
            <a:ext cx="4016882" cy="2259496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76E5D750-4AD6-46DA-A519-691FEF854D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" y="695565"/>
            <a:ext cx="4015408" cy="1921911"/>
          </a:xfrm>
        </p:spPr>
        <p:txBody>
          <a:bodyPr>
            <a:normAutofit/>
          </a:bodyPr>
          <a:lstStyle/>
          <a:p>
            <a:pPr algn="ctr"/>
            <a:r>
              <a:rPr lang="en-US" sz="7200" dirty="0">
                <a:solidFill>
                  <a:schemeClr val="bg1"/>
                </a:solidFill>
                <a:latin typeface="Beyond Wonderland" panose="02000000000000000000" pitchFamily="2" charset="0"/>
              </a:rPr>
              <a:t>Excelsis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396472-5862-4415-A75A-D97072016A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51088" y="437323"/>
            <a:ext cx="6848061" cy="585746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6000" dirty="0">
                <a:solidFill>
                  <a:srgbClr val="C00000"/>
                </a:solidFill>
              </a:rPr>
              <a:t>Today in the town of David a Savior has been born to you; he is Christ the Lord.  This will be a sign to you; he is Christ the Lord.</a:t>
            </a: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DEFEE9F2-2BFB-4026-B713-91A64063120D}"/>
              </a:ext>
            </a:extLst>
          </p:cNvPr>
          <p:cNvSpPr txBox="1">
            <a:spLocks/>
          </p:cNvSpPr>
          <p:nvPr/>
        </p:nvSpPr>
        <p:spPr>
          <a:xfrm>
            <a:off x="145772" y="2882174"/>
            <a:ext cx="3723861" cy="192191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4800" dirty="0">
                <a:solidFill>
                  <a:schemeClr val="bg1"/>
                </a:solidFill>
                <a:latin typeface="+mn-lt"/>
              </a:rPr>
              <a:t>Luke 2:8-20</a:t>
            </a:r>
          </a:p>
        </p:txBody>
      </p:sp>
    </p:spTree>
    <p:extLst>
      <p:ext uri="{BB962C8B-B14F-4D97-AF65-F5344CB8AC3E}">
        <p14:creationId xmlns:p14="http://schemas.microsoft.com/office/powerpoint/2010/main" val="205681298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8A862C14-E737-4B2B-A919-50A1FFC4C5CF}"/>
              </a:ext>
            </a:extLst>
          </p:cNvPr>
          <p:cNvSpPr/>
          <p:nvPr/>
        </p:nvSpPr>
        <p:spPr>
          <a:xfrm>
            <a:off x="0" y="3313043"/>
            <a:ext cx="4015409" cy="1060174"/>
          </a:xfrm>
          <a:prstGeom prst="rect">
            <a:avLst/>
          </a:prstGeom>
          <a:solidFill>
            <a:srgbClr val="BEAD75"/>
          </a:solidFill>
          <a:ln>
            <a:solidFill>
              <a:srgbClr val="BEAD7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5F5F594-54EF-46E8-9006-949669D25850}"/>
              </a:ext>
            </a:extLst>
          </p:cNvPr>
          <p:cNvSpPr/>
          <p:nvPr/>
        </p:nvSpPr>
        <p:spPr>
          <a:xfrm>
            <a:off x="0" y="0"/>
            <a:ext cx="4015409" cy="3313043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0B2CEEB-3FD2-46A0-95A3-628D6664366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4598504"/>
            <a:ext cx="4016882" cy="2259496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76E5D750-4AD6-46DA-A519-691FEF854D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" y="695565"/>
            <a:ext cx="4015408" cy="1921911"/>
          </a:xfrm>
        </p:spPr>
        <p:txBody>
          <a:bodyPr>
            <a:normAutofit/>
          </a:bodyPr>
          <a:lstStyle/>
          <a:p>
            <a:pPr algn="ctr"/>
            <a:r>
              <a:rPr lang="en-US" sz="7200" dirty="0">
                <a:solidFill>
                  <a:schemeClr val="bg1"/>
                </a:solidFill>
                <a:latin typeface="Beyond Wonderland" panose="02000000000000000000" pitchFamily="2" charset="0"/>
              </a:rPr>
              <a:t>Excelsis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396472-5862-4415-A75A-D97072016A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98338" y="1510748"/>
            <a:ext cx="6848061" cy="360459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6000" dirty="0">
                <a:solidFill>
                  <a:srgbClr val="C00000"/>
                </a:solidFill>
              </a:rPr>
              <a:t>Today in the town of David a Savior has been born to you; he is Christ the Lord.</a:t>
            </a: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DEFEE9F2-2BFB-4026-B713-91A64063120D}"/>
              </a:ext>
            </a:extLst>
          </p:cNvPr>
          <p:cNvSpPr txBox="1">
            <a:spLocks/>
          </p:cNvSpPr>
          <p:nvPr/>
        </p:nvSpPr>
        <p:spPr>
          <a:xfrm>
            <a:off x="145772" y="2882174"/>
            <a:ext cx="3723861" cy="192191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4800" dirty="0">
                <a:solidFill>
                  <a:schemeClr val="bg1"/>
                </a:solidFill>
                <a:latin typeface="+mn-lt"/>
              </a:rPr>
              <a:t>Luke 2:8-20</a:t>
            </a:r>
          </a:p>
        </p:txBody>
      </p:sp>
    </p:spTree>
    <p:extLst>
      <p:ext uri="{BB962C8B-B14F-4D97-AF65-F5344CB8AC3E}">
        <p14:creationId xmlns:p14="http://schemas.microsoft.com/office/powerpoint/2010/main" val="221517936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8A862C14-E737-4B2B-A919-50A1FFC4C5CF}"/>
              </a:ext>
            </a:extLst>
          </p:cNvPr>
          <p:cNvSpPr/>
          <p:nvPr/>
        </p:nvSpPr>
        <p:spPr>
          <a:xfrm>
            <a:off x="0" y="3313043"/>
            <a:ext cx="4015409" cy="1060174"/>
          </a:xfrm>
          <a:prstGeom prst="rect">
            <a:avLst/>
          </a:prstGeom>
          <a:solidFill>
            <a:srgbClr val="BEAD75"/>
          </a:solidFill>
          <a:ln>
            <a:solidFill>
              <a:srgbClr val="BEAD7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5F5F594-54EF-46E8-9006-949669D25850}"/>
              </a:ext>
            </a:extLst>
          </p:cNvPr>
          <p:cNvSpPr/>
          <p:nvPr/>
        </p:nvSpPr>
        <p:spPr>
          <a:xfrm>
            <a:off x="0" y="0"/>
            <a:ext cx="4015409" cy="3313043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0B2CEEB-3FD2-46A0-95A3-628D6664366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4598504"/>
            <a:ext cx="4016882" cy="2259496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76E5D750-4AD6-46DA-A519-691FEF854D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" y="695565"/>
            <a:ext cx="4015408" cy="1921911"/>
          </a:xfrm>
        </p:spPr>
        <p:txBody>
          <a:bodyPr>
            <a:normAutofit/>
          </a:bodyPr>
          <a:lstStyle/>
          <a:p>
            <a:pPr algn="ctr"/>
            <a:r>
              <a:rPr lang="en-US" sz="7200" dirty="0">
                <a:solidFill>
                  <a:schemeClr val="bg1"/>
                </a:solidFill>
                <a:latin typeface="Beyond Wonderland" panose="02000000000000000000" pitchFamily="2" charset="0"/>
              </a:rPr>
              <a:t>Excelsis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396472-5862-4415-A75A-D97072016A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51088" y="1033669"/>
            <a:ext cx="6848061" cy="526111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6000" dirty="0">
                <a:solidFill>
                  <a:srgbClr val="C00000"/>
                </a:solidFill>
              </a:rPr>
              <a:t>This will be a sign to you: you will find a baby wrapped in cloths and lying in a manger.</a:t>
            </a: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DEFEE9F2-2BFB-4026-B713-91A64063120D}"/>
              </a:ext>
            </a:extLst>
          </p:cNvPr>
          <p:cNvSpPr txBox="1">
            <a:spLocks/>
          </p:cNvSpPr>
          <p:nvPr/>
        </p:nvSpPr>
        <p:spPr>
          <a:xfrm>
            <a:off x="145772" y="2882174"/>
            <a:ext cx="3723861" cy="192191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4800" dirty="0">
                <a:solidFill>
                  <a:schemeClr val="bg1"/>
                </a:solidFill>
                <a:latin typeface="+mn-lt"/>
              </a:rPr>
              <a:t>Luke 2:8-20</a:t>
            </a:r>
          </a:p>
        </p:txBody>
      </p:sp>
    </p:spTree>
    <p:extLst>
      <p:ext uri="{BB962C8B-B14F-4D97-AF65-F5344CB8AC3E}">
        <p14:creationId xmlns:p14="http://schemas.microsoft.com/office/powerpoint/2010/main" val="205501937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8A862C14-E737-4B2B-A919-50A1FFC4C5CF}"/>
              </a:ext>
            </a:extLst>
          </p:cNvPr>
          <p:cNvSpPr/>
          <p:nvPr/>
        </p:nvSpPr>
        <p:spPr>
          <a:xfrm>
            <a:off x="0" y="3313043"/>
            <a:ext cx="4015409" cy="1060174"/>
          </a:xfrm>
          <a:prstGeom prst="rect">
            <a:avLst/>
          </a:prstGeom>
          <a:solidFill>
            <a:srgbClr val="BEAD75"/>
          </a:solidFill>
          <a:ln>
            <a:solidFill>
              <a:srgbClr val="BEAD7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5F5F594-54EF-46E8-9006-949669D25850}"/>
              </a:ext>
            </a:extLst>
          </p:cNvPr>
          <p:cNvSpPr/>
          <p:nvPr/>
        </p:nvSpPr>
        <p:spPr>
          <a:xfrm>
            <a:off x="0" y="0"/>
            <a:ext cx="4015409" cy="3313043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0B2CEEB-3FD2-46A0-95A3-628D6664366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4598504"/>
            <a:ext cx="4016882" cy="2259496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76E5D750-4AD6-46DA-A519-691FEF854D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" y="695565"/>
            <a:ext cx="4015408" cy="1921911"/>
          </a:xfrm>
        </p:spPr>
        <p:txBody>
          <a:bodyPr>
            <a:normAutofit/>
          </a:bodyPr>
          <a:lstStyle/>
          <a:p>
            <a:pPr algn="ctr"/>
            <a:r>
              <a:rPr lang="en-US" sz="7200" dirty="0">
                <a:solidFill>
                  <a:schemeClr val="bg1"/>
                </a:solidFill>
                <a:latin typeface="Beyond Wonderland" panose="02000000000000000000" pitchFamily="2" charset="0"/>
              </a:rPr>
              <a:t>Excelsis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396472-5862-4415-A75A-D97072016A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51088" y="1033669"/>
            <a:ext cx="6848061" cy="526111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6000" dirty="0">
                <a:solidFill>
                  <a:srgbClr val="C00000"/>
                </a:solidFill>
              </a:rPr>
              <a:t>Suddenly a great company of the heavenly host appeared with the angel, praising God and saying,</a:t>
            </a: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DEFEE9F2-2BFB-4026-B713-91A64063120D}"/>
              </a:ext>
            </a:extLst>
          </p:cNvPr>
          <p:cNvSpPr txBox="1">
            <a:spLocks/>
          </p:cNvSpPr>
          <p:nvPr/>
        </p:nvSpPr>
        <p:spPr>
          <a:xfrm>
            <a:off x="145772" y="2882174"/>
            <a:ext cx="3723861" cy="192191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4800" dirty="0">
                <a:solidFill>
                  <a:schemeClr val="bg1"/>
                </a:solidFill>
                <a:latin typeface="+mn-lt"/>
              </a:rPr>
              <a:t>Luke 2:8-20</a:t>
            </a:r>
          </a:p>
        </p:txBody>
      </p:sp>
    </p:spTree>
    <p:extLst>
      <p:ext uri="{BB962C8B-B14F-4D97-AF65-F5344CB8AC3E}">
        <p14:creationId xmlns:p14="http://schemas.microsoft.com/office/powerpoint/2010/main" val="76173732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8A862C14-E737-4B2B-A919-50A1FFC4C5CF}"/>
              </a:ext>
            </a:extLst>
          </p:cNvPr>
          <p:cNvSpPr/>
          <p:nvPr/>
        </p:nvSpPr>
        <p:spPr>
          <a:xfrm>
            <a:off x="0" y="3313043"/>
            <a:ext cx="4015409" cy="1060174"/>
          </a:xfrm>
          <a:prstGeom prst="rect">
            <a:avLst/>
          </a:prstGeom>
          <a:solidFill>
            <a:srgbClr val="BEAD75"/>
          </a:solidFill>
          <a:ln>
            <a:solidFill>
              <a:srgbClr val="BEAD7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5F5F594-54EF-46E8-9006-949669D25850}"/>
              </a:ext>
            </a:extLst>
          </p:cNvPr>
          <p:cNvSpPr/>
          <p:nvPr/>
        </p:nvSpPr>
        <p:spPr>
          <a:xfrm>
            <a:off x="0" y="0"/>
            <a:ext cx="4015409" cy="3313043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0B2CEEB-3FD2-46A0-95A3-628D6664366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4598504"/>
            <a:ext cx="4016882" cy="2259496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76E5D750-4AD6-46DA-A519-691FEF854D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" y="695565"/>
            <a:ext cx="4015408" cy="1921911"/>
          </a:xfrm>
        </p:spPr>
        <p:txBody>
          <a:bodyPr>
            <a:normAutofit/>
          </a:bodyPr>
          <a:lstStyle/>
          <a:p>
            <a:pPr algn="ctr"/>
            <a:r>
              <a:rPr lang="en-US" sz="7200" dirty="0">
                <a:solidFill>
                  <a:schemeClr val="bg1"/>
                </a:solidFill>
                <a:latin typeface="Beyond Wonderland" panose="02000000000000000000" pitchFamily="2" charset="0"/>
              </a:rPr>
              <a:t>Excelsis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396472-5862-4415-A75A-D97072016A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51088" y="1033669"/>
            <a:ext cx="6848061" cy="526111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6000" dirty="0">
                <a:solidFill>
                  <a:srgbClr val="C00000"/>
                </a:solidFill>
              </a:rPr>
              <a:t>“Glory to God in the highest, and on earth peace to men on whom his favor rests.”</a:t>
            </a: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DEFEE9F2-2BFB-4026-B713-91A64063120D}"/>
              </a:ext>
            </a:extLst>
          </p:cNvPr>
          <p:cNvSpPr txBox="1">
            <a:spLocks/>
          </p:cNvSpPr>
          <p:nvPr/>
        </p:nvSpPr>
        <p:spPr>
          <a:xfrm>
            <a:off x="145772" y="2882174"/>
            <a:ext cx="3723861" cy="192191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4800" dirty="0">
                <a:solidFill>
                  <a:schemeClr val="bg1"/>
                </a:solidFill>
                <a:latin typeface="+mn-lt"/>
              </a:rPr>
              <a:t>Luke 2:8-20</a:t>
            </a:r>
          </a:p>
        </p:txBody>
      </p:sp>
    </p:spTree>
    <p:extLst>
      <p:ext uri="{BB962C8B-B14F-4D97-AF65-F5344CB8AC3E}">
        <p14:creationId xmlns:p14="http://schemas.microsoft.com/office/powerpoint/2010/main" val="350728842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8A862C14-E737-4B2B-A919-50A1FFC4C5CF}"/>
              </a:ext>
            </a:extLst>
          </p:cNvPr>
          <p:cNvSpPr/>
          <p:nvPr/>
        </p:nvSpPr>
        <p:spPr>
          <a:xfrm>
            <a:off x="0" y="3313043"/>
            <a:ext cx="4015409" cy="1060174"/>
          </a:xfrm>
          <a:prstGeom prst="rect">
            <a:avLst/>
          </a:prstGeom>
          <a:solidFill>
            <a:srgbClr val="BEAD75"/>
          </a:solidFill>
          <a:ln>
            <a:solidFill>
              <a:srgbClr val="BEAD7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5F5F594-54EF-46E8-9006-949669D25850}"/>
              </a:ext>
            </a:extLst>
          </p:cNvPr>
          <p:cNvSpPr/>
          <p:nvPr/>
        </p:nvSpPr>
        <p:spPr>
          <a:xfrm>
            <a:off x="0" y="0"/>
            <a:ext cx="4015409" cy="3313043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0B2CEEB-3FD2-46A0-95A3-628D6664366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4598504"/>
            <a:ext cx="4016882" cy="2259496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76E5D750-4AD6-46DA-A519-691FEF854D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" y="695565"/>
            <a:ext cx="4015408" cy="1921911"/>
          </a:xfrm>
        </p:spPr>
        <p:txBody>
          <a:bodyPr>
            <a:normAutofit/>
          </a:bodyPr>
          <a:lstStyle/>
          <a:p>
            <a:pPr algn="ctr"/>
            <a:r>
              <a:rPr lang="en-US" sz="7200" dirty="0">
                <a:solidFill>
                  <a:schemeClr val="bg1"/>
                </a:solidFill>
                <a:latin typeface="Beyond Wonderland" panose="02000000000000000000" pitchFamily="2" charset="0"/>
              </a:rPr>
              <a:t>Excelsis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396472-5862-4415-A75A-D97072016A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51088" y="1033669"/>
            <a:ext cx="6848061" cy="526111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6000" dirty="0">
                <a:solidFill>
                  <a:srgbClr val="C00000"/>
                </a:solidFill>
              </a:rPr>
              <a:t>When the angels had left them and gone into heaven, the shepherds said to one another, </a:t>
            </a: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DEFEE9F2-2BFB-4026-B713-91A64063120D}"/>
              </a:ext>
            </a:extLst>
          </p:cNvPr>
          <p:cNvSpPr txBox="1">
            <a:spLocks/>
          </p:cNvSpPr>
          <p:nvPr/>
        </p:nvSpPr>
        <p:spPr>
          <a:xfrm>
            <a:off x="145772" y="2882174"/>
            <a:ext cx="3723861" cy="192191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4800" dirty="0">
                <a:solidFill>
                  <a:schemeClr val="bg1"/>
                </a:solidFill>
                <a:latin typeface="+mn-lt"/>
              </a:rPr>
              <a:t>Luke 2:8-20</a:t>
            </a:r>
          </a:p>
        </p:txBody>
      </p:sp>
    </p:spTree>
    <p:extLst>
      <p:ext uri="{BB962C8B-B14F-4D97-AF65-F5344CB8AC3E}">
        <p14:creationId xmlns:p14="http://schemas.microsoft.com/office/powerpoint/2010/main" val="137980480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8A862C14-E737-4B2B-A919-50A1FFC4C5CF}"/>
              </a:ext>
            </a:extLst>
          </p:cNvPr>
          <p:cNvSpPr/>
          <p:nvPr/>
        </p:nvSpPr>
        <p:spPr>
          <a:xfrm>
            <a:off x="0" y="3313043"/>
            <a:ext cx="4015409" cy="1060174"/>
          </a:xfrm>
          <a:prstGeom prst="rect">
            <a:avLst/>
          </a:prstGeom>
          <a:solidFill>
            <a:srgbClr val="BEAD75"/>
          </a:solidFill>
          <a:ln>
            <a:solidFill>
              <a:srgbClr val="BEAD7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5F5F594-54EF-46E8-9006-949669D25850}"/>
              </a:ext>
            </a:extLst>
          </p:cNvPr>
          <p:cNvSpPr/>
          <p:nvPr/>
        </p:nvSpPr>
        <p:spPr>
          <a:xfrm>
            <a:off x="0" y="0"/>
            <a:ext cx="4015409" cy="3313043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0B2CEEB-3FD2-46A0-95A3-628D6664366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4598504"/>
            <a:ext cx="4016882" cy="2259496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76E5D750-4AD6-46DA-A519-691FEF854D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" y="695565"/>
            <a:ext cx="4015408" cy="1921911"/>
          </a:xfrm>
        </p:spPr>
        <p:txBody>
          <a:bodyPr>
            <a:normAutofit/>
          </a:bodyPr>
          <a:lstStyle/>
          <a:p>
            <a:pPr algn="ctr"/>
            <a:r>
              <a:rPr lang="en-US" sz="7200" dirty="0">
                <a:solidFill>
                  <a:schemeClr val="bg1"/>
                </a:solidFill>
                <a:latin typeface="Beyond Wonderland" panose="02000000000000000000" pitchFamily="2" charset="0"/>
              </a:rPr>
              <a:t>Excelsis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396472-5862-4415-A75A-D97072016A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51088" y="1033669"/>
            <a:ext cx="6848061" cy="526111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6000" dirty="0">
                <a:solidFill>
                  <a:srgbClr val="C00000"/>
                </a:solidFill>
              </a:rPr>
              <a:t>“Let’s go to Bethlehem and see this thing that has happened, which the Lord has told us about.”</a:t>
            </a: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DEFEE9F2-2BFB-4026-B713-91A64063120D}"/>
              </a:ext>
            </a:extLst>
          </p:cNvPr>
          <p:cNvSpPr txBox="1">
            <a:spLocks/>
          </p:cNvSpPr>
          <p:nvPr/>
        </p:nvSpPr>
        <p:spPr>
          <a:xfrm>
            <a:off x="145772" y="2882174"/>
            <a:ext cx="3723861" cy="192191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4800" dirty="0">
                <a:solidFill>
                  <a:schemeClr val="bg1"/>
                </a:solidFill>
                <a:latin typeface="+mn-lt"/>
              </a:rPr>
              <a:t>Luke 2:8-20</a:t>
            </a:r>
          </a:p>
        </p:txBody>
      </p:sp>
    </p:spTree>
    <p:extLst>
      <p:ext uri="{BB962C8B-B14F-4D97-AF65-F5344CB8AC3E}">
        <p14:creationId xmlns:p14="http://schemas.microsoft.com/office/powerpoint/2010/main" val="205864749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8A862C14-E737-4B2B-A919-50A1FFC4C5CF}"/>
              </a:ext>
            </a:extLst>
          </p:cNvPr>
          <p:cNvSpPr/>
          <p:nvPr/>
        </p:nvSpPr>
        <p:spPr>
          <a:xfrm>
            <a:off x="0" y="3313043"/>
            <a:ext cx="4015409" cy="1060174"/>
          </a:xfrm>
          <a:prstGeom prst="rect">
            <a:avLst/>
          </a:prstGeom>
          <a:solidFill>
            <a:srgbClr val="BEAD75"/>
          </a:solidFill>
          <a:ln>
            <a:solidFill>
              <a:srgbClr val="BEAD7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5F5F594-54EF-46E8-9006-949669D25850}"/>
              </a:ext>
            </a:extLst>
          </p:cNvPr>
          <p:cNvSpPr/>
          <p:nvPr/>
        </p:nvSpPr>
        <p:spPr>
          <a:xfrm>
            <a:off x="0" y="0"/>
            <a:ext cx="4015409" cy="3313043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0B2CEEB-3FD2-46A0-95A3-628D6664366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4598504"/>
            <a:ext cx="4016882" cy="2259496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76E5D750-4AD6-46DA-A519-691FEF854D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" y="695565"/>
            <a:ext cx="4015408" cy="1921911"/>
          </a:xfrm>
        </p:spPr>
        <p:txBody>
          <a:bodyPr>
            <a:normAutofit/>
          </a:bodyPr>
          <a:lstStyle/>
          <a:p>
            <a:pPr algn="ctr"/>
            <a:r>
              <a:rPr lang="en-US" sz="7200" dirty="0">
                <a:solidFill>
                  <a:schemeClr val="bg1"/>
                </a:solidFill>
                <a:latin typeface="Beyond Wonderland" panose="02000000000000000000" pitchFamily="2" charset="0"/>
              </a:rPr>
              <a:t>Excelsis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396472-5862-4415-A75A-D97072016A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51088" y="1033669"/>
            <a:ext cx="6848061" cy="526111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6000" dirty="0">
                <a:solidFill>
                  <a:srgbClr val="C00000"/>
                </a:solidFill>
              </a:rPr>
              <a:t>So they hurried off and found Mary and Joseph, and the baby, who was lying in the manger.</a:t>
            </a: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DEFEE9F2-2BFB-4026-B713-91A64063120D}"/>
              </a:ext>
            </a:extLst>
          </p:cNvPr>
          <p:cNvSpPr txBox="1">
            <a:spLocks/>
          </p:cNvSpPr>
          <p:nvPr/>
        </p:nvSpPr>
        <p:spPr>
          <a:xfrm>
            <a:off x="145772" y="2882174"/>
            <a:ext cx="3723861" cy="192191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4800" dirty="0">
                <a:solidFill>
                  <a:schemeClr val="bg1"/>
                </a:solidFill>
                <a:latin typeface="+mn-lt"/>
              </a:rPr>
              <a:t>Luke 2:8-20</a:t>
            </a:r>
          </a:p>
        </p:txBody>
      </p:sp>
    </p:spTree>
    <p:extLst>
      <p:ext uri="{BB962C8B-B14F-4D97-AF65-F5344CB8AC3E}">
        <p14:creationId xmlns:p14="http://schemas.microsoft.com/office/powerpoint/2010/main" val="150118366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8A862C14-E737-4B2B-A919-50A1FFC4C5CF}"/>
              </a:ext>
            </a:extLst>
          </p:cNvPr>
          <p:cNvSpPr/>
          <p:nvPr/>
        </p:nvSpPr>
        <p:spPr>
          <a:xfrm>
            <a:off x="0" y="3313043"/>
            <a:ext cx="4015409" cy="1060174"/>
          </a:xfrm>
          <a:prstGeom prst="rect">
            <a:avLst/>
          </a:prstGeom>
          <a:solidFill>
            <a:srgbClr val="BEAD75"/>
          </a:solidFill>
          <a:ln>
            <a:solidFill>
              <a:srgbClr val="BEAD7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5F5F594-54EF-46E8-9006-949669D25850}"/>
              </a:ext>
            </a:extLst>
          </p:cNvPr>
          <p:cNvSpPr/>
          <p:nvPr/>
        </p:nvSpPr>
        <p:spPr>
          <a:xfrm>
            <a:off x="0" y="0"/>
            <a:ext cx="4015409" cy="3313043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0B2CEEB-3FD2-46A0-95A3-628D6664366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4598504"/>
            <a:ext cx="4016882" cy="2259496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76E5D750-4AD6-46DA-A519-691FEF854D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" y="695565"/>
            <a:ext cx="4015408" cy="1921911"/>
          </a:xfrm>
        </p:spPr>
        <p:txBody>
          <a:bodyPr>
            <a:normAutofit/>
          </a:bodyPr>
          <a:lstStyle/>
          <a:p>
            <a:pPr algn="ctr"/>
            <a:r>
              <a:rPr lang="en-US" sz="7200" dirty="0">
                <a:solidFill>
                  <a:schemeClr val="bg1"/>
                </a:solidFill>
                <a:latin typeface="Beyond Wonderland" panose="02000000000000000000" pitchFamily="2" charset="0"/>
              </a:rPr>
              <a:t>Excelsis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396472-5862-4415-A75A-D97072016A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51088" y="1033669"/>
            <a:ext cx="6848061" cy="526111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6000" dirty="0">
                <a:solidFill>
                  <a:srgbClr val="C00000"/>
                </a:solidFill>
              </a:rPr>
              <a:t>When they had seen him, they spread concerning what had been told them about this child,</a:t>
            </a: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DEFEE9F2-2BFB-4026-B713-91A64063120D}"/>
              </a:ext>
            </a:extLst>
          </p:cNvPr>
          <p:cNvSpPr txBox="1">
            <a:spLocks/>
          </p:cNvSpPr>
          <p:nvPr/>
        </p:nvSpPr>
        <p:spPr>
          <a:xfrm>
            <a:off x="145772" y="2882174"/>
            <a:ext cx="3723861" cy="192191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4800" dirty="0">
                <a:solidFill>
                  <a:schemeClr val="bg1"/>
                </a:solidFill>
                <a:latin typeface="+mn-lt"/>
              </a:rPr>
              <a:t>Luke 2:8-20</a:t>
            </a:r>
          </a:p>
        </p:txBody>
      </p:sp>
    </p:spTree>
    <p:extLst>
      <p:ext uri="{BB962C8B-B14F-4D97-AF65-F5344CB8AC3E}">
        <p14:creationId xmlns:p14="http://schemas.microsoft.com/office/powerpoint/2010/main" val="427990113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8A862C14-E737-4B2B-A919-50A1FFC4C5CF}"/>
              </a:ext>
            </a:extLst>
          </p:cNvPr>
          <p:cNvSpPr/>
          <p:nvPr/>
        </p:nvSpPr>
        <p:spPr>
          <a:xfrm>
            <a:off x="0" y="3313043"/>
            <a:ext cx="4015409" cy="1060174"/>
          </a:xfrm>
          <a:prstGeom prst="rect">
            <a:avLst/>
          </a:prstGeom>
          <a:solidFill>
            <a:srgbClr val="BEAD75"/>
          </a:solidFill>
          <a:ln>
            <a:solidFill>
              <a:srgbClr val="BEAD7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5F5F594-54EF-46E8-9006-949669D25850}"/>
              </a:ext>
            </a:extLst>
          </p:cNvPr>
          <p:cNvSpPr/>
          <p:nvPr/>
        </p:nvSpPr>
        <p:spPr>
          <a:xfrm>
            <a:off x="0" y="0"/>
            <a:ext cx="4015409" cy="3313043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0B2CEEB-3FD2-46A0-95A3-628D6664366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4598504"/>
            <a:ext cx="4016882" cy="2259496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76E5D750-4AD6-46DA-A519-691FEF854D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" y="695565"/>
            <a:ext cx="4015408" cy="1921911"/>
          </a:xfrm>
        </p:spPr>
        <p:txBody>
          <a:bodyPr>
            <a:normAutofit/>
          </a:bodyPr>
          <a:lstStyle/>
          <a:p>
            <a:pPr algn="ctr"/>
            <a:r>
              <a:rPr lang="en-US" sz="7200" dirty="0">
                <a:solidFill>
                  <a:schemeClr val="bg1"/>
                </a:solidFill>
                <a:latin typeface="Beyond Wonderland" panose="02000000000000000000" pitchFamily="2" charset="0"/>
              </a:rPr>
              <a:t>Excelsis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396472-5862-4415-A75A-D97072016A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51088" y="1033669"/>
            <a:ext cx="6848061" cy="526111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6000" dirty="0">
                <a:solidFill>
                  <a:srgbClr val="C00000"/>
                </a:solidFill>
              </a:rPr>
              <a:t>And all who heard it were amazed at what the shepherds said to them.</a:t>
            </a: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DEFEE9F2-2BFB-4026-B713-91A64063120D}"/>
              </a:ext>
            </a:extLst>
          </p:cNvPr>
          <p:cNvSpPr txBox="1">
            <a:spLocks/>
          </p:cNvSpPr>
          <p:nvPr/>
        </p:nvSpPr>
        <p:spPr>
          <a:xfrm>
            <a:off x="145772" y="2882174"/>
            <a:ext cx="3723861" cy="192191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4800" dirty="0">
                <a:solidFill>
                  <a:schemeClr val="bg1"/>
                </a:solidFill>
                <a:latin typeface="+mn-lt"/>
              </a:rPr>
              <a:t>Luke 2:8-20</a:t>
            </a:r>
          </a:p>
        </p:txBody>
      </p:sp>
    </p:spTree>
    <p:extLst>
      <p:ext uri="{BB962C8B-B14F-4D97-AF65-F5344CB8AC3E}">
        <p14:creationId xmlns:p14="http://schemas.microsoft.com/office/powerpoint/2010/main" val="4149827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8A862C14-E737-4B2B-A919-50A1FFC4C5CF}"/>
              </a:ext>
            </a:extLst>
          </p:cNvPr>
          <p:cNvSpPr/>
          <p:nvPr/>
        </p:nvSpPr>
        <p:spPr>
          <a:xfrm>
            <a:off x="0" y="3313043"/>
            <a:ext cx="4015409" cy="1060174"/>
          </a:xfrm>
          <a:prstGeom prst="rect">
            <a:avLst/>
          </a:prstGeom>
          <a:solidFill>
            <a:srgbClr val="BEAD75"/>
          </a:solidFill>
          <a:ln>
            <a:solidFill>
              <a:srgbClr val="BEAD7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5F5F594-54EF-46E8-9006-949669D25850}"/>
              </a:ext>
            </a:extLst>
          </p:cNvPr>
          <p:cNvSpPr/>
          <p:nvPr/>
        </p:nvSpPr>
        <p:spPr>
          <a:xfrm>
            <a:off x="0" y="0"/>
            <a:ext cx="4015409" cy="3313043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0B2CEEB-3FD2-46A0-95A3-628D6664366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4598504"/>
            <a:ext cx="4016882" cy="2259496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76E5D750-4AD6-46DA-A519-691FEF854D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" y="695565"/>
            <a:ext cx="4015408" cy="1921911"/>
          </a:xfrm>
        </p:spPr>
        <p:txBody>
          <a:bodyPr>
            <a:normAutofit/>
          </a:bodyPr>
          <a:lstStyle/>
          <a:p>
            <a:pPr algn="ctr"/>
            <a:r>
              <a:rPr lang="en-US" sz="7200" dirty="0">
                <a:solidFill>
                  <a:schemeClr val="bg1"/>
                </a:solidFill>
                <a:latin typeface="Beyond Wonderland" panose="02000000000000000000" pitchFamily="2" charset="0"/>
              </a:rPr>
              <a:t>Excelsis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396472-5862-4415-A75A-D97072016A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91623" y="578987"/>
            <a:ext cx="7566991" cy="546811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800" dirty="0">
                <a:solidFill>
                  <a:srgbClr val="C00000"/>
                </a:solidFill>
              </a:rPr>
              <a:t>So far we have discovered the songs by a Levitical priest by the name of Zechariah &amp; a teenage mother to be</a:t>
            </a:r>
          </a:p>
          <a:p>
            <a:pPr marL="0" indent="0">
              <a:buNone/>
            </a:pPr>
            <a:endParaRPr lang="en-US" sz="5400" dirty="0">
              <a:solidFill>
                <a:srgbClr val="C00000"/>
              </a:solidFill>
            </a:endParaRPr>
          </a:p>
          <a:p>
            <a:pPr marL="0" indent="0" algn="ctr">
              <a:buNone/>
            </a:pPr>
            <a:r>
              <a:rPr lang="en-US" sz="5400" dirty="0">
                <a:solidFill>
                  <a:srgbClr val="C00000"/>
                </a:solidFill>
              </a:rPr>
              <a:t>“BENEDICTUS” - BLESSED</a:t>
            </a:r>
          </a:p>
          <a:p>
            <a:pPr marL="0" indent="0" algn="ctr">
              <a:buNone/>
            </a:pPr>
            <a:r>
              <a:rPr lang="en-US" sz="5400" dirty="0">
                <a:solidFill>
                  <a:srgbClr val="C00000"/>
                </a:solidFill>
              </a:rPr>
              <a:t>“MAGNIFICAT” - MAGNIFY</a:t>
            </a: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DEFEE9F2-2BFB-4026-B713-91A64063120D}"/>
              </a:ext>
            </a:extLst>
          </p:cNvPr>
          <p:cNvSpPr txBox="1">
            <a:spLocks/>
          </p:cNvSpPr>
          <p:nvPr/>
        </p:nvSpPr>
        <p:spPr>
          <a:xfrm>
            <a:off x="145772" y="2882174"/>
            <a:ext cx="3723861" cy="192191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5400" dirty="0">
                <a:solidFill>
                  <a:schemeClr val="bg1"/>
                </a:solidFill>
                <a:latin typeface="+mn-lt"/>
              </a:rPr>
              <a:t>Introduction</a:t>
            </a:r>
          </a:p>
        </p:txBody>
      </p:sp>
    </p:spTree>
    <p:extLst>
      <p:ext uri="{BB962C8B-B14F-4D97-AF65-F5344CB8AC3E}">
        <p14:creationId xmlns:p14="http://schemas.microsoft.com/office/powerpoint/2010/main" val="119703383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8A862C14-E737-4B2B-A919-50A1FFC4C5CF}"/>
              </a:ext>
            </a:extLst>
          </p:cNvPr>
          <p:cNvSpPr/>
          <p:nvPr/>
        </p:nvSpPr>
        <p:spPr>
          <a:xfrm>
            <a:off x="0" y="3313043"/>
            <a:ext cx="4015409" cy="1060174"/>
          </a:xfrm>
          <a:prstGeom prst="rect">
            <a:avLst/>
          </a:prstGeom>
          <a:solidFill>
            <a:srgbClr val="BEAD75"/>
          </a:solidFill>
          <a:ln>
            <a:solidFill>
              <a:srgbClr val="BEAD7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5F5F594-54EF-46E8-9006-949669D25850}"/>
              </a:ext>
            </a:extLst>
          </p:cNvPr>
          <p:cNvSpPr/>
          <p:nvPr/>
        </p:nvSpPr>
        <p:spPr>
          <a:xfrm>
            <a:off x="0" y="0"/>
            <a:ext cx="4015409" cy="3313043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0B2CEEB-3FD2-46A0-95A3-628D6664366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4598504"/>
            <a:ext cx="4016882" cy="2259496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76E5D750-4AD6-46DA-A519-691FEF854D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" y="695565"/>
            <a:ext cx="4015408" cy="1921911"/>
          </a:xfrm>
        </p:spPr>
        <p:txBody>
          <a:bodyPr>
            <a:normAutofit/>
          </a:bodyPr>
          <a:lstStyle/>
          <a:p>
            <a:pPr algn="ctr"/>
            <a:r>
              <a:rPr lang="en-US" sz="7200" dirty="0">
                <a:solidFill>
                  <a:schemeClr val="bg1"/>
                </a:solidFill>
                <a:latin typeface="Beyond Wonderland" panose="02000000000000000000" pitchFamily="2" charset="0"/>
              </a:rPr>
              <a:t>Excelsis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396472-5862-4415-A75A-D97072016A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51088" y="1033669"/>
            <a:ext cx="6848061" cy="526111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6000" dirty="0">
                <a:solidFill>
                  <a:srgbClr val="C00000"/>
                </a:solidFill>
              </a:rPr>
              <a:t>But Mary treasured up all these things and pondered them in her heart.</a:t>
            </a: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DEFEE9F2-2BFB-4026-B713-91A64063120D}"/>
              </a:ext>
            </a:extLst>
          </p:cNvPr>
          <p:cNvSpPr txBox="1">
            <a:spLocks/>
          </p:cNvSpPr>
          <p:nvPr/>
        </p:nvSpPr>
        <p:spPr>
          <a:xfrm>
            <a:off x="145772" y="2882174"/>
            <a:ext cx="3723861" cy="192191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4800" dirty="0">
                <a:solidFill>
                  <a:schemeClr val="bg1"/>
                </a:solidFill>
                <a:latin typeface="+mn-lt"/>
              </a:rPr>
              <a:t>Luke 2:8-20</a:t>
            </a:r>
          </a:p>
        </p:txBody>
      </p:sp>
    </p:spTree>
    <p:extLst>
      <p:ext uri="{BB962C8B-B14F-4D97-AF65-F5344CB8AC3E}">
        <p14:creationId xmlns:p14="http://schemas.microsoft.com/office/powerpoint/2010/main" val="125347848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8A862C14-E737-4B2B-A919-50A1FFC4C5CF}"/>
              </a:ext>
            </a:extLst>
          </p:cNvPr>
          <p:cNvSpPr/>
          <p:nvPr/>
        </p:nvSpPr>
        <p:spPr>
          <a:xfrm>
            <a:off x="0" y="3313043"/>
            <a:ext cx="4015409" cy="1060174"/>
          </a:xfrm>
          <a:prstGeom prst="rect">
            <a:avLst/>
          </a:prstGeom>
          <a:solidFill>
            <a:srgbClr val="BEAD75"/>
          </a:solidFill>
          <a:ln>
            <a:solidFill>
              <a:srgbClr val="BEAD7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5F5F594-54EF-46E8-9006-949669D25850}"/>
              </a:ext>
            </a:extLst>
          </p:cNvPr>
          <p:cNvSpPr/>
          <p:nvPr/>
        </p:nvSpPr>
        <p:spPr>
          <a:xfrm>
            <a:off x="0" y="0"/>
            <a:ext cx="4015409" cy="3313043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0B2CEEB-3FD2-46A0-95A3-628D6664366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4598504"/>
            <a:ext cx="4016882" cy="2259496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76E5D750-4AD6-46DA-A519-691FEF854D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" y="695565"/>
            <a:ext cx="4015408" cy="1921911"/>
          </a:xfrm>
        </p:spPr>
        <p:txBody>
          <a:bodyPr>
            <a:normAutofit/>
          </a:bodyPr>
          <a:lstStyle/>
          <a:p>
            <a:pPr algn="ctr"/>
            <a:r>
              <a:rPr lang="en-US" sz="7200" dirty="0">
                <a:solidFill>
                  <a:schemeClr val="bg1"/>
                </a:solidFill>
                <a:latin typeface="Beyond Wonderland" panose="02000000000000000000" pitchFamily="2" charset="0"/>
              </a:rPr>
              <a:t>Excelsis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396472-5862-4415-A75A-D97072016A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51088" y="251791"/>
            <a:ext cx="6848061" cy="604299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6000" dirty="0">
                <a:solidFill>
                  <a:srgbClr val="C00000"/>
                </a:solidFill>
              </a:rPr>
              <a:t>The shepherds returned, glorifying and praising God for all the things they had heard and seen, which were just as they had been told.</a:t>
            </a: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DEFEE9F2-2BFB-4026-B713-91A64063120D}"/>
              </a:ext>
            </a:extLst>
          </p:cNvPr>
          <p:cNvSpPr txBox="1">
            <a:spLocks/>
          </p:cNvSpPr>
          <p:nvPr/>
        </p:nvSpPr>
        <p:spPr>
          <a:xfrm>
            <a:off x="145772" y="2882174"/>
            <a:ext cx="3723861" cy="192191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4800" dirty="0">
                <a:solidFill>
                  <a:schemeClr val="bg1"/>
                </a:solidFill>
                <a:latin typeface="+mn-lt"/>
              </a:rPr>
              <a:t>Luke 2:8-20</a:t>
            </a:r>
          </a:p>
        </p:txBody>
      </p:sp>
    </p:spTree>
    <p:extLst>
      <p:ext uri="{BB962C8B-B14F-4D97-AF65-F5344CB8AC3E}">
        <p14:creationId xmlns:p14="http://schemas.microsoft.com/office/powerpoint/2010/main" val="210253817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8A862C14-E737-4B2B-A919-50A1FFC4C5CF}"/>
              </a:ext>
            </a:extLst>
          </p:cNvPr>
          <p:cNvSpPr/>
          <p:nvPr/>
        </p:nvSpPr>
        <p:spPr>
          <a:xfrm>
            <a:off x="0" y="3313043"/>
            <a:ext cx="4015409" cy="1060174"/>
          </a:xfrm>
          <a:prstGeom prst="rect">
            <a:avLst/>
          </a:prstGeom>
          <a:solidFill>
            <a:srgbClr val="BEAD75"/>
          </a:solidFill>
          <a:ln>
            <a:solidFill>
              <a:srgbClr val="BEAD7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5F5F594-54EF-46E8-9006-949669D25850}"/>
              </a:ext>
            </a:extLst>
          </p:cNvPr>
          <p:cNvSpPr/>
          <p:nvPr/>
        </p:nvSpPr>
        <p:spPr>
          <a:xfrm>
            <a:off x="0" y="0"/>
            <a:ext cx="4015409" cy="3313043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0B2CEEB-3FD2-46A0-95A3-628D6664366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4598504"/>
            <a:ext cx="4016882" cy="2259496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76E5D750-4AD6-46DA-A519-691FEF854D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" y="695565"/>
            <a:ext cx="4015408" cy="1921911"/>
          </a:xfrm>
        </p:spPr>
        <p:txBody>
          <a:bodyPr>
            <a:normAutofit/>
          </a:bodyPr>
          <a:lstStyle/>
          <a:p>
            <a:pPr algn="ctr"/>
            <a:r>
              <a:rPr lang="en-US" sz="7200" dirty="0">
                <a:solidFill>
                  <a:schemeClr val="bg1"/>
                </a:solidFill>
                <a:latin typeface="Beyond Wonderland" panose="02000000000000000000" pitchFamily="2" charset="0"/>
              </a:rPr>
              <a:t>Excelsis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396472-5862-4415-A75A-D97072016A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51088" y="1358260"/>
            <a:ext cx="6848061" cy="3909565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5400" dirty="0">
                <a:solidFill>
                  <a:srgbClr val="C00000"/>
                </a:solidFill>
              </a:rPr>
              <a:t>This song is a classic, and has been mangled by untrained voices and tongues for a very long time</a:t>
            </a:r>
          </a:p>
          <a:p>
            <a:pPr marL="0" indent="0" algn="ctr">
              <a:buNone/>
            </a:pPr>
            <a:endParaRPr lang="en-US" sz="5400" dirty="0">
              <a:solidFill>
                <a:srgbClr val="C00000"/>
              </a:solidFill>
            </a:endParaRP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DEFEE9F2-2BFB-4026-B713-91A64063120D}"/>
              </a:ext>
            </a:extLst>
          </p:cNvPr>
          <p:cNvSpPr txBox="1">
            <a:spLocks/>
          </p:cNvSpPr>
          <p:nvPr/>
        </p:nvSpPr>
        <p:spPr>
          <a:xfrm>
            <a:off x="145772" y="2882174"/>
            <a:ext cx="3723861" cy="192191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5400" dirty="0">
                <a:solidFill>
                  <a:schemeClr val="bg1"/>
                </a:solidFill>
                <a:latin typeface="+mn-lt"/>
              </a:rPr>
              <a:t>Introduction</a:t>
            </a:r>
          </a:p>
        </p:txBody>
      </p:sp>
    </p:spTree>
    <p:extLst>
      <p:ext uri="{BB962C8B-B14F-4D97-AF65-F5344CB8AC3E}">
        <p14:creationId xmlns:p14="http://schemas.microsoft.com/office/powerpoint/2010/main" val="843114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8A862C14-E737-4B2B-A919-50A1FFC4C5CF}"/>
              </a:ext>
            </a:extLst>
          </p:cNvPr>
          <p:cNvSpPr/>
          <p:nvPr/>
        </p:nvSpPr>
        <p:spPr>
          <a:xfrm>
            <a:off x="0" y="3313043"/>
            <a:ext cx="4015409" cy="1060174"/>
          </a:xfrm>
          <a:prstGeom prst="rect">
            <a:avLst/>
          </a:prstGeom>
          <a:solidFill>
            <a:srgbClr val="BEAD75"/>
          </a:solidFill>
          <a:ln>
            <a:solidFill>
              <a:srgbClr val="BEAD7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5F5F594-54EF-46E8-9006-949669D25850}"/>
              </a:ext>
            </a:extLst>
          </p:cNvPr>
          <p:cNvSpPr/>
          <p:nvPr/>
        </p:nvSpPr>
        <p:spPr>
          <a:xfrm>
            <a:off x="0" y="0"/>
            <a:ext cx="4015409" cy="3313043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0B2CEEB-3FD2-46A0-95A3-628D6664366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4598504"/>
            <a:ext cx="4016882" cy="2259496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76E5D750-4AD6-46DA-A519-691FEF854D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" y="695565"/>
            <a:ext cx="4015408" cy="1921911"/>
          </a:xfrm>
        </p:spPr>
        <p:txBody>
          <a:bodyPr>
            <a:normAutofit/>
          </a:bodyPr>
          <a:lstStyle/>
          <a:p>
            <a:pPr algn="ctr"/>
            <a:r>
              <a:rPr lang="en-US" sz="7200" dirty="0">
                <a:solidFill>
                  <a:schemeClr val="bg1"/>
                </a:solidFill>
                <a:latin typeface="Beyond Wonderland" panose="02000000000000000000" pitchFamily="2" charset="0"/>
              </a:rPr>
              <a:t>Excelsis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396472-5862-4415-A75A-D97072016A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51088" y="198609"/>
            <a:ext cx="6848061" cy="6241948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5400" dirty="0">
                <a:solidFill>
                  <a:srgbClr val="C00000"/>
                </a:solidFill>
              </a:rPr>
              <a:t>The first time it was performed for shepherds</a:t>
            </a:r>
          </a:p>
          <a:p>
            <a:pPr marL="0" indent="0" algn="ctr">
              <a:buNone/>
            </a:pPr>
            <a:endParaRPr lang="en-US" sz="5400" dirty="0">
              <a:solidFill>
                <a:srgbClr val="C00000"/>
              </a:solidFill>
            </a:endParaRPr>
          </a:p>
          <a:p>
            <a:pPr marL="0" indent="0" algn="ctr">
              <a:buNone/>
            </a:pPr>
            <a:r>
              <a:rPr lang="en-US" sz="5400" dirty="0">
                <a:solidFill>
                  <a:srgbClr val="C00000"/>
                </a:solidFill>
              </a:rPr>
              <a:t>By Angels on a limited engagement from the highest heaven</a:t>
            </a: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DEFEE9F2-2BFB-4026-B713-91A64063120D}"/>
              </a:ext>
            </a:extLst>
          </p:cNvPr>
          <p:cNvSpPr txBox="1">
            <a:spLocks/>
          </p:cNvSpPr>
          <p:nvPr/>
        </p:nvSpPr>
        <p:spPr>
          <a:xfrm>
            <a:off x="145772" y="2882174"/>
            <a:ext cx="3723861" cy="192191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5400" dirty="0">
                <a:solidFill>
                  <a:schemeClr val="bg1"/>
                </a:solidFill>
                <a:latin typeface="+mn-lt"/>
              </a:rPr>
              <a:t>Introduction</a:t>
            </a:r>
          </a:p>
        </p:txBody>
      </p:sp>
    </p:spTree>
    <p:extLst>
      <p:ext uri="{BB962C8B-B14F-4D97-AF65-F5344CB8AC3E}">
        <p14:creationId xmlns:p14="http://schemas.microsoft.com/office/powerpoint/2010/main" val="137970990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8A862C14-E737-4B2B-A919-50A1FFC4C5CF}"/>
              </a:ext>
            </a:extLst>
          </p:cNvPr>
          <p:cNvSpPr/>
          <p:nvPr/>
        </p:nvSpPr>
        <p:spPr>
          <a:xfrm>
            <a:off x="0" y="3313043"/>
            <a:ext cx="4015409" cy="1060174"/>
          </a:xfrm>
          <a:prstGeom prst="rect">
            <a:avLst/>
          </a:prstGeom>
          <a:solidFill>
            <a:srgbClr val="BEAD75"/>
          </a:solidFill>
          <a:ln>
            <a:solidFill>
              <a:srgbClr val="BEAD7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5F5F594-54EF-46E8-9006-949669D25850}"/>
              </a:ext>
            </a:extLst>
          </p:cNvPr>
          <p:cNvSpPr/>
          <p:nvPr/>
        </p:nvSpPr>
        <p:spPr>
          <a:xfrm>
            <a:off x="0" y="0"/>
            <a:ext cx="4015409" cy="3313043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0B2CEEB-3FD2-46A0-95A3-628D6664366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4598504"/>
            <a:ext cx="4016882" cy="2259496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76E5D750-4AD6-46DA-A519-691FEF854D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" y="695565"/>
            <a:ext cx="4015408" cy="1921911"/>
          </a:xfrm>
        </p:spPr>
        <p:txBody>
          <a:bodyPr>
            <a:normAutofit/>
          </a:bodyPr>
          <a:lstStyle/>
          <a:p>
            <a:pPr algn="ctr"/>
            <a:r>
              <a:rPr lang="en-US" sz="7200" dirty="0">
                <a:solidFill>
                  <a:schemeClr val="bg1"/>
                </a:solidFill>
                <a:latin typeface="Beyond Wonderland" panose="02000000000000000000" pitchFamily="2" charset="0"/>
              </a:rPr>
              <a:t>Excelsis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396472-5862-4415-A75A-D97072016A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51088" y="490330"/>
            <a:ext cx="6848061" cy="5367129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6600" dirty="0">
                <a:solidFill>
                  <a:srgbClr val="C00000"/>
                </a:solidFill>
              </a:rPr>
              <a:t>The 3</a:t>
            </a:r>
            <a:r>
              <a:rPr lang="en-US" sz="6600" baseline="30000" dirty="0">
                <a:solidFill>
                  <a:srgbClr val="C00000"/>
                </a:solidFill>
              </a:rPr>
              <a:t>nd</a:t>
            </a:r>
            <a:r>
              <a:rPr lang="en-US" sz="6600" dirty="0">
                <a:solidFill>
                  <a:srgbClr val="C00000"/>
                </a:solidFill>
              </a:rPr>
              <a:t> Song of the Christmas</a:t>
            </a:r>
          </a:p>
          <a:p>
            <a:pPr marL="0" indent="0" algn="ctr">
              <a:buNone/>
            </a:pPr>
            <a:endParaRPr lang="en-US" sz="6600" dirty="0">
              <a:solidFill>
                <a:srgbClr val="C00000"/>
              </a:solidFill>
            </a:endParaRPr>
          </a:p>
          <a:p>
            <a:pPr marL="0" indent="0" algn="ctr">
              <a:buNone/>
            </a:pPr>
            <a:r>
              <a:rPr lang="en-US" sz="8800" dirty="0">
                <a:solidFill>
                  <a:srgbClr val="C00000"/>
                </a:solidFill>
              </a:rPr>
              <a:t>IN THE HIGHEST</a:t>
            </a: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DEFEE9F2-2BFB-4026-B713-91A64063120D}"/>
              </a:ext>
            </a:extLst>
          </p:cNvPr>
          <p:cNvSpPr txBox="1">
            <a:spLocks/>
          </p:cNvSpPr>
          <p:nvPr/>
        </p:nvSpPr>
        <p:spPr>
          <a:xfrm>
            <a:off x="145772" y="2882174"/>
            <a:ext cx="3723861" cy="192191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5400" dirty="0">
                <a:solidFill>
                  <a:schemeClr val="bg1"/>
                </a:solidFill>
                <a:latin typeface="+mn-lt"/>
              </a:rPr>
              <a:t>Introduction</a:t>
            </a:r>
          </a:p>
        </p:txBody>
      </p:sp>
    </p:spTree>
    <p:extLst>
      <p:ext uri="{BB962C8B-B14F-4D97-AF65-F5344CB8AC3E}">
        <p14:creationId xmlns:p14="http://schemas.microsoft.com/office/powerpoint/2010/main" val="757665122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8A862C14-E737-4B2B-A919-50A1FFC4C5CF}"/>
              </a:ext>
            </a:extLst>
          </p:cNvPr>
          <p:cNvSpPr/>
          <p:nvPr/>
        </p:nvSpPr>
        <p:spPr>
          <a:xfrm>
            <a:off x="0" y="3313043"/>
            <a:ext cx="4015409" cy="1060174"/>
          </a:xfrm>
          <a:prstGeom prst="rect">
            <a:avLst/>
          </a:prstGeom>
          <a:solidFill>
            <a:srgbClr val="BEAD75"/>
          </a:solidFill>
          <a:ln>
            <a:solidFill>
              <a:srgbClr val="BEAD7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5F5F594-54EF-46E8-9006-949669D25850}"/>
              </a:ext>
            </a:extLst>
          </p:cNvPr>
          <p:cNvSpPr/>
          <p:nvPr/>
        </p:nvSpPr>
        <p:spPr>
          <a:xfrm>
            <a:off x="0" y="0"/>
            <a:ext cx="4015409" cy="3313043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0B2CEEB-3FD2-46A0-95A3-628D6664366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4598504"/>
            <a:ext cx="4016882" cy="2259496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76E5D750-4AD6-46DA-A519-691FEF854D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" y="695565"/>
            <a:ext cx="4015408" cy="1921911"/>
          </a:xfrm>
        </p:spPr>
        <p:txBody>
          <a:bodyPr>
            <a:normAutofit/>
          </a:bodyPr>
          <a:lstStyle/>
          <a:p>
            <a:pPr algn="ctr"/>
            <a:r>
              <a:rPr lang="en-US" sz="7200" dirty="0">
                <a:solidFill>
                  <a:schemeClr val="bg1"/>
                </a:solidFill>
                <a:latin typeface="Beyond Wonderland" panose="02000000000000000000" pitchFamily="2" charset="0"/>
              </a:rPr>
              <a:t>Excelsis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396472-5862-4415-A75A-D97072016A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80452" y="856024"/>
            <a:ext cx="7765776" cy="4914037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5400" b="1" dirty="0">
                <a:solidFill>
                  <a:srgbClr val="C00000"/>
                </a:solidFill>
              </a:rPr>
              <a:t>THE HIGHEST KIND of MESSAGE</a:t>
            </a:r>
          </a:p>
          <a:p>
            <a:pPr marL="0" indent="0" algn="ctr">
              <a:buNone/>
            </a:pPr>
            <a:endParaRPr lang="en-US" sz="1800" dirty="0">
              <a:solidFill>
                <a:srgbClr val="C00000"/>
              </a:solidFill>
            </a:endParaRPr>
          </a:p>
          <a:p>
            <a:pPr marL="742950" indent="-742950">
              <a:buAutoNum type="arabicPeriod"/>
            </a:pPr>
            <a:r>
              <a:rPr lang="en-US" sz="3600" dirty="0">
                <a:solidFill>
                  <a:srgbClr val="C00000"/>
                </a:solidFill>
              </a:rPr>
              <a:t>Law from God was given by their hand.</a:t>
            </a:r>
          </a:p>
          <a:p>
            <a:pPr marL="0" indent="0" algn="ctr">
              <a:buNone/>
            </a:pPr>
            <a:endParaRPr lang="en-US" sz="5400" dirty="0">
              <a:solidFill>
                <a:srgbClr val="C00000"/>
              </a:solidFill>
            </a:endParaRP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DEFEE9F2-2BFB-4026-B713-91A64063120D}"/>
              </a:ext>
            </a:extLst>
          </p:cNvPr>
          <p:cNvSpPr txBox="1">
            <a:spLocks/>
          </p:cNvSpPr>
          <p:nvPr/>
        </p:nvSpPr>
        <p:spPr>
          <a:xfrm>
            <a:off x="145772" y="2882174"/>
            <a:ext cx="3723861" cy="192191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4800" dirty="0">
                <a:solidFill>
                  <a:schemeClr val="bg1"/>
                </a:solidFill>
                <a:latin typeface="+mn-lt"/>
              </a:rPr>
              <a:t>HIGHEST #1</a:t>
            </a:r>
          </a:p>
        </p:txBody>
      </p:sp>
    </p:spTree>
    <p:extLst>
      <p:ext uri="{BB962C8B-B14F-4D97-AF65-F5344CB8AC3E}">
        <p14:creationId xmlns:p14="http://schemas.microsoft.com/office/powerpoint/2010/main" val="11411093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8A862C14-E737-4B2B-A919-50A1FFC4C5CF}"/>
              </a:ext>
            </a:extLst>
          </p:cNvPr>
          <p:cNvSpPr/>
          <p:nvPr/>
        </p:nvSpPr>
        <p:spPr>
          <a:xfrm>
            <a:off x="0" y="3313043"/>
            <a:ext cx="4015409" cy="1060174"/>
          </a:xfrm>
          <a:prstGeom prst="rect">
            <a:avLst/>
          </a:prstGeom>
          <a:solidFill>
            <a:srgbClr val="BEAD75"/>
          </a:solidFill>
          <a:ln>
            <a:solidFill>
              <a:srgbClr val="BEAD7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5F5F594-54EF-46E8-9006-949669D25850}"/>
              </a:ext>
            </a:extLst>
          </p:cNvPr>
          <p:cNvSpPr/>
          <p:nvPr/>
        </p:nvSpPr>
        <p:spPr>
          <a:xfrm>
            <a:off x="0" y="0"/>
            <a:ext cx="4015409" cy="3313043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0B2CEEB-3FD2-46A0-95A3-628D6664366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4598504"/>
            <a:ext cx="4016882" cy="2259496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76E5D750-4AD6-46DA-A519-691FEF854D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" y="695565"/>
            <a:ext cx="4015408" cy="1921911"/>
          </a:xfrm>
        </p:spPr>
        <p:txBody>
          <a:bodyPr>
            <a:normAutofit/>
          </a:bodyPr>
          <a:lstStyle/>
          <a:p>
            <a:pPr algn="ctr"/>
            <a:r>
              <a:rPr lang="en-US" sz="7200" dirty="0">
                <a:solidFill>
                  <a:schemeClr val="bg1"/>
                </a:solidFill>
                <a:latin typeface="Beyond Wonderland" panose="02000000000000000000" pitchFamily="2" charset="0"/>
              </a:rPr>
              <a:t>Excelsis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396472-5862-4415-A75A-D97072016A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80452" y="856024"/>
            <a:ext cx="7765776" cy="4914037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5400" b="1" dirty="0">
                <a:solidFill>
                  <a:srgbClr val="C00000"/>
                </a:solidFill>
              </a:rPr>
              <a:t>THE HIGHEST KIND of MESSAGE</a:t>
            </a:r>
          </a:p>
          <a:p>
            <a:pPr marL="0" indent="0" algn="ctr">
              <a:buNone/>
            </a:pPr>
            <a:endParaRPr lang="en-US" sz="1800" dirty="0">
              <a:solidFill>
                <a:srgbClr val="C00000"/>
              </a:solidFill>
            </a:endParaRPr>
          </a:p>
          <a:p>
            <a:pPr marL="742950" indent="-742950">
              <a:buAutoNum type="arabicPeriod"/>
            </a:pPr>
            <a:r>
              <a:rPr lang="en-US" sz="3600" dirty="0">
                <a:solidFill>
                  <a:srgbClr val="C00000"/>
                </a:solidFill>
              </a:rPr>
              <a:t>Law from God was given by their hand.</a:t>
            </a:r>
          </a:p>
          <a:p>
            <a:pPr marL="742950" indent="-742950">
              <a:buAutoNum type="arabicPeriod"/>
            </a:pPr>
            <a:r>
              <a:rPr lang="en-US" sz="3600" dirty="0">
                <a:solidFill>
                  <a:srgbClr val="C00000"/>
                </a:solidFill>
              </a:rPr>
              <a:t>Zechariah’s prayer to God was answered.</a:t>
            </a:r>
          </a:p>
          <a:p>
            <a:pPr marL="0" indent="0" algn="ctr">
              <a:buNone/>
            </a:pPr>
            <a:endParaRPr lang="en-US" sz="5400" dirty="0">
              <a:solidFill>
                <a:srgbClr val="C00000"/>
              </a:solidFill>
            </a:endParaRP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DEFEE9F2-2BFB-4026-B713-91A64063120D}"/>
              </a:ext>
            </a:extLst>
          </p:cNvPr>
          <p:cNvSpPr txBox="1">
            <a:spLocks/>
          </p:cNvSpPr>
          <p:nvPr/>
        </p:nvSpPr>
        <p:spPr>
          <a:xfrm>
            <a:off x="145772" y="2882174"/>
            <a:ext cx="3723861" cy="192191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4800" dirty="0">
                <a:solidFill>
                  <a:schemeClr val="bg1"/>
                </a:solidFill>
                <a:latin typeface="+mn-lt"/>
              </a:rPr>
              <a:t>HIGHEST #1</a:t>
            </a:r>
          </a:p>
        </p:txBody>
      </p:sp>
    </p:spTree>
    <p:extLst>
      <p:ext uri="{BB962C8B-B14F-4D97-AF65-F5344CB8AC3E}">
        <p14:creationId xmlns:p14="http://schemas.microsoft.com/office/powerpoint/2010/main" val="3269996027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8A862C14-E737-4B2B-A919-50A1FFC4C5CF}"/>
              </a:ext>
            </a:extLst>
          </p:cNvPr>
          <p:cNvSpPr/>
          <p:nvPr/>
        </p:nvSpPr>
        <p:spPr>
          <a:xfrm>
            <a:off x="0" y="3313043"/>
            <a:ext cx="4015409" cy="1060174"/>
          </a:xfrm>
          <a:prstGeom prst="rect">
            <a:avLst/>
          </a:prstGeom>
          <a:solidFill>
            <a:srgbClr val="BEAD75"/>
          </a:solidFill>
          <a:ln>
            <a:solidFill>
              <a:srgbClr val="BEAD7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5F5F594-54EF-46E8-9006-949669D25850}"/>
              </a:ext>
            </a:extLst>
          </p:cNvPr>
          <p:cNvSpPr/>
          <p:nvPr/>
        </p:nvSpPr>
        <p:spPr>
          <a:xfrm>
            <a:off x="0" y="0"/>
            <a:ext cx="4015409" cy="3313043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0B2CEEB-3FD2-46A0-95A3-628D6664366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4598504"/>
            <a:ext cx="4016882" cy="2259496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76E5D750-4AD6-46DA-A519-691FEF854D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" y="695565"/>
            <a:ext cx="4015408" cy="1921911"/>
          </a:xfrm>
        </p:spPr>
        <p:txBody>
          <a:bodyPr>
            <a:normAutofit/>
          </a:bodyPr>
          <a:lstStyle/>
          <a:p>
            <a:pPr algn="ctr"/>
            <a:r>
              <a:rPr lang="en-US" sz="7200" dirty="0">
                <a:solidFill>
                  <a:schemeClr val="bg1"/>
                </a:solidFill>
                <a:latin typeface="Beyond Wonderland" panose="02000000000000000000" pitchFamily="2" charset="0"/>
              </a:rPr>
              <a:t>Excelsis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396472-5862-4415-A75A-D97072016A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80452" y="856024"/>
            <a:ext cx="7765776" cy="4914037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5400" b="1" dirty="0">
                <a:solidFill>
                  <a:srgbClr val="C00000"/>
                </a:solidFill>
              </a:rPr>
              <a:t>THE HIGHEST KIND of MESSAGE</a:t>
            </a:r>
          </a:p>
          <a:p>
            <a:pPr marL="0" indent="0" algn="ctr">
              <a:buNone/>
            </a:pPr>
            <a:endParaRPr lang="en-US" sz="1800" dirty="0">
              <a:solidFill>
                <a:srgbClr val="C00000"/>
              </a:solidFill>
            </a:endParaRPr>
          </a:p>
          <a:p>
            <a:pPr marL="742950" indent="-742950">
              <a:buAutoNum type="arabicPeriod"/>
            </a:pPr>
            <a:r>
              <a:rPr lang="en-US" sz="3600" dirty="0">
                <a:solidFill>
                  <a:srgbClr val="C00000"/>
                </a:solidFill>
              </a:rPr>
              <a:t>Law from God was given by their hand.</a:t>
            </a:r>
          </a:p>
          <a:p>
            <a:pPr marL="742950" indent="-742950">
              <a:buAutoNum type="arabicPeriod"/>
            </a:pPr>
            <a:r>
              <a:rPr lang="en-US" sz="3600" dirty="0">
                <a:solidFill>
                  <a:srgbClr val="C00000"/>
                </a:solidFill>
              </a:rPr>
              <a:t>Zechariah’s prayer to God was answered.</a:t>
            </a:r>
          </a:p>
          <a:p>
            <a:pPr marL="742950" indent="-742950">
              <a:buAutoNum type="arabicPeriod"/>
            </a:pPr>
            <a:r>
              <a:rPr lang="en-US" sz="3600" dirty="0">
                <a:solidFill>
                  <a:srgbClr val="C00000"/>
                </a:solidFill>
              </a:rPr>
              <a:t>Mary was asked to participate.</a:t>
            </a:r>
          </a:p>
          <a:p>
            <a:pPr marL="0" indent="0" algn="ctr">
              <a:buNone/>
            </a:pPr>
            <a:endParaRPr lang="en-US" sz="5400" dirty="0">
              <a:solidFill>
                <a:srgbClr val="C00000"/>
              </a:solidFill>
            </a:endParaRP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DEFEE9F2-2BFB-4026-B713-91A64063120D}"/>
              </a:ext>
            </a:extLst>
          </p:cNvPr>
          <p:cNvSpPr txBox="1">
            <a:spLocks/>
          </p:cNvSpPr>
          <p:nvPr/>
        </p:nvSpPr>
        <p:spPr>
          <a:xfrm>
            <a:off x="145772" y="2882174"/>
            <a:ext cx="3723861" cy="192191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4800" dirty="0">
                <a:solidFill>
                  <a:schemeClr val="bg1"/>
                </a:solidFill>
                <a:latin typeface="+mn-lt"/>
              </a:rPr>
              <a:t>HIGHEST #1</a:t>
            </a:r>
          </a:p>
        </p:txBody>
      </p:sp>
    </p:spTree>
    <p:extLst>
      <p:ext uri="{BB962C8B-B14F-4D97-AF65-F5344CB8AC3E}">
        <p14:creationId xmlns:p14="http://schemas.microsoft.com/office/powerpoint/2010/main" val="2587048445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8A862C14-E737-4B2B-A919-50A1FFC4C5CF}"/>
              </a:ext>
            </a:extLst>
          </p:cNvPr>
          <p:cNvSpPr/>
          <p:nvPr/>
        </p:nvSpPr>
        <p:spPr>
          <a:xfrm>
            <a:off x="0" y="3313043"/>
            <a:ext cx="4015409" cy="1060174"/>
          </a:xfrm>
          <a:prstGeom prst="rect">
            <a:avLst/>
          </a:prstGeom>
          <a:solidFill>
            <a:srgbClr val="BEAD75"/>
          </a:solidFill>
          <a:ln>
            <a:solidFill>
              <a:srgbClr val="BEAD7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5F5F594-54EF-46E8-9006-949669D25850}"/>
              </a:ext>
            </a:extLst>
          </p:cNvPr>
          <p:cNvSpPr/>
          <p:nvPr/>
        </p:nvSpPr>
        <p:spPr>
          <a:xfrm>
            <a:off x="0" y="0"/>
            <a:ext cx="4015409" cy="3313043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0B2CEEB-3FD2-46A0-95A3-628D6664366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4598504"/>
            <a:ext cx="4016882" cy="2259496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76E5D750-4AD6-46DA-A519-691FEF854D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" y="695565"/>
            <a:ext cx="4015408" cy="1921911"/>
          </a:xfrm>
        </p:spPr>
        <p:txBody>
          <a:bodyPr>
            <a:normAutofit/>
          </a:bodyPr>
          <a:lstStyle/>
          <a:p>
            <a:pPr algn="ctr"/>
            <a:r>
              <a:rPr lang="en-US" sz="7200" dirty="0">
                <a:solidFill>
                  <a:schemeClr val="bg1"/>
                </a:solidFill>
                <a:latin typeface="Beyond Wonderland" panose="02000000000000000000" pitchFamily="2" charset="0"/>
              </a:rPr>
              <a:t>Excelsis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396472-5862-4415-A75A-D97072016A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80452" y="856024"/>
            <a:ext cx="7765776" cy="4914037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5400" b="1" dirty="0">
                <a:solidFill>
                  <a:srgbClr val="C00000"/>
                </a:solidFill>
              </a:rPr>
              <a:t>THE HIGHEST KIND of MESSAGE</a:t>
            </a:r>
          </a:p>
          <a:p>
            <a:pPr marL="0" indent="0" algn="ctr">
              <a:buNone/>
            </a:pPr>
            <a:endParaRPr lang="en-US" sz="1800" dirty="0">
              <a:solidFill>
                <a:srgbClr val="C00000"/>
              </a:solidFill>
            </a:endParaRPr>
          </a:p>
          <a:p>
            <a:pPr marL="742950" indent="-742950">
              <a:buAutoNum type="arabicPeriod"/>
            </a:pPr>
            <a:r>
              <a:rPr lang="en-US" sz="3600" dirty="0">
                <a:solidFill>
                  <a:srgbClr val="C00000"/>
                </a:solidFill>
              </a:rPr>
              <a:t>Law from God was given by their hand.</a:t>
            </a:r>
          </a:p>
          <a:p>
            <a:pPr marL="742950" indent="-742950">
              <a:buAutoNum type="arabicPeriod"/>
            </a:pPr>
            <a:r>
              <a:rPr lang="en-US" sz="3600" dirty="0">
                <a:solidFill>
                  <a:srgbClr val="C00000"/>
                </a:solidFill>
              </a:rPr>
              <a:t>Zechariah’s prayer to God was answered.</a:t>
            </a:r>
          </a:p>
          <a:p>
            <a:pPr marL="742950" indent="-742950">
              <a:buAutoNum type="arabicPeriod"/>
            </a:pPr>
            <a:r>
              <a:rPr lang="en-US" sz="3600" dirty="0">
                <a:solidFill>
                  <a:srgbClr val="C00000"/>
                </a:solidFill>
              </a:rPr>
              <a:t>Mary was asked to participate.</a:t>
            </a:r>
          </a:p>
          <a:p>
            <a:pPr marL="742950" indent="-742950">
              <a:buAutoNum type="arabicPeriod"/>
            </a:pPr>
            <a:r>
              <a:rPr lang="en-US" sz="3600" dirty="0">
                <a:solidFill>
                  <a:srgbClr val="C00000"/>
                </a:solidFill>
              </a:rPr>
              <a:t>Shepherds are invited to see.</a:t>
            </a:r>
          </a:p>
          <a:p>
            <a:pPr marL="0" indent="0" algn="ctr">
              <a:buNone/>
            </a:pPr>
            <a:endParaRPr lang="en-US" sz="5400" dirty="0">
              <a:solidFill>
                <a:srgbClr val="C00000"/>
              </a:solidFill>
            </a:endParaRP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DEFEE9F2-2BFB-4026-B713-91A64063120D}"/>
              </a:ext>
            </a:extLst>
          </p:cNvPr>
          <p:cNvSpPr txBox="1">
            <a:spLocks/>
          </p:cNvSpPr>
          <p:nvPr/>
        </p:nvSpPr>
        <p:spPr>
          <a:xfrm>
            <a:off x="145772" y="2882174"/>
            <a:ext cx="3723861" cy="192191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4800" dirty="0">
                <a:solidFill>
                  <a:schemeClr val="bg1"/>
                </a:solidFill>
                <a:latin typeface="+mn-lt"/>
              </a:rPr>
              <a:t>HIGHEST #1</a:t>
            </a:r>
          </a:p>
        </p:txBody>
      </p:sp>
    </p:spTree>
    <p:extLst>
      <p:ext uri="{BB962C8B-B14F-4D97-AF65-F5344CB8AC3E}">
        <p14:creationId xmlns:p14="http://schemas.microsoft.com/office/powerpoint/2010/main" val="960856670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8A862C14-E737-4B2B-A919-50A1FFC4C5CF}"/>
              </a:ext>
            </a:extLst>
          </p:cNvPr>
          <p:cNvSpPr/>
          <p:nvPr/>
        </p:nvSpPr>
        <p:spPr>
          <a:xfrm>
            <a:off x="0" y="3313043"/>
            <a:ext cx="4015409" cy="1060174"/>
          </a:xfrm>
          <a:prstGeom prst="rect">
            <a:avLst/>
          </a:prstGeom>
          <a:solidFill>
            <a:srgbClr val="BEAD75"/>
          </a:solidFill>
          <a:ln>
            <a:solidFill>
              <a:srgbClr val="BEAD7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5F5F594-54EF-46E8-9006-949669D25850}"/>
              </a:ext>
            </a:extLst>
          </p:cNvPr>
          <p:cNvSpPr/>
          <p:nvPr/>
        </p:nvSpPr>
        <p:spPr>
          <a:xfrm>
            <a:off x="0" y="0"/>
            <a:ext cx="4015409" cy="3313043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0B2CEEB-3FD2-46A0-95A3-628D6664366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4598504"/>
            <a:ext cx="4016882" cy="2259496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76E5D750-4AD6-46DA-A519-691FEF854D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" y="695565"/>
            <a:ext cx="4015408" cy="1921911"/>
          </a:xfrm>
        </p:spPr>
        <p:txBody>
          <a:bodyPr>
            <a:normAutofit/>
          </a:bodyPr>
          <a:lstStyle/>
          <a:p>
            <a:pPr algn="ctr"/>
            <a:r>
              <a:rPr lang="en-US" sz="7200" dirty="0">
                <a:solidFill>
                  <a:schemeClr val="bg1"/>
                </a:solidFill>
                <a:latin typeface="Beyond Wonderland" panose="02000000000000000000" pitchFamily="2" charset="0"/>
              </a:rPr>
              <a:t>Excelsis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396472-5862-4415-A75A-D97072016A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80452" y="856024"/>
            <a:ext cx="7765776" cy="5465263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5400" b="1" dirty="0">
                <a:solidFill>
                  <a:srgbClr val="C00000"/>
                </a:solidFill>
              </a:rPr>
              <a:t>THE HIGHEST KIND OF MESSENGER</a:t>
            </a:r>
          </a:p>
          <a:p>
            <a:pPr marL="0" indent="0" algn="ctr">
              <a:buNone/>
            </a:pPr>
            <a:endParaRPr lang="en-US" sz="5400" dirty="0">
              <a:solidFill>
                <a:srgbClr val="C00000"/>
              </a:solidFill>
            </a:endParaRPr>
          </a:p>
          <a:p>
            <a:pPr marL="742950" indent="-742950">
              <a:buAutoNum type="arabicPeriod"/>
            </a:pPr>
            <a:r>
              <a:rPr lang="en-US" sz="4400" dirty="0">
                <a:solidFill>
                  <a:srgbClr val="C00000"/>
                </a:solidFill>
              </a:rPr>
              <a:t>Gabriel is the “messenger”</a:t>
            </a:r>
          </a:p>
          <a:p>
            <a:pPr marL="0" indent="0" algn="ctr">
              <a:buNone/>
            </a:pPr>
            <a:endParaRPr lang="en-US" sz="5400" dirty="0">
              <a:solidFill>
                <a:srgbClr val="C00000"/>
              </a:solidFill>
            </a:endParaRP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DEFEE9F2-2BFB-4026-B713-91A64063120D}"/>
              </a:ext>
            </a:extLst>
          </p:cNvPr>
          <p:cNvSpPr txBox="1">
            <a:spLocks/>
          </p:cNvSpPr>
          <p:nvPr/>
        </p:nvSpPr>
        <p:spPr>
          <a:xfrm>
            <a:off x="145772" y="2882174"/>
            <a:ext cx="3723861" cy="192191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4800" dirty="0">
                <a:solidFill>
                  <a:schemeClr val="bg1"/>
                </a:solidFill>
                <a:latin typeface="+mn-lt"/>
              </a:rPr>
              <a:t>HIGHEST #2</a:t>
            </a:r>
          </a:p>
        </p:txBody>
      </p:sp>
    </p:spTree>
    <p:extLst>
      <p:ext uri="{BB962C8B-B14F-4D97-AF65-F5344CB8AC3E}">
        <p14:creationId xmlns:p14="http://schemas.microsoft.com/office/powerpoint/2010/main" val="23616124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8A862C14-E737-4B2B-A919-50A1FFC4C5CF}"/>
              </a:ext>
            </a:extLst>
          </p:cNvPr>
          <p:cNvSpPr/>
          <p:nvPr/>
        </p:nvSpPr>
        <p:spPr>
          <a:xfrm>
            <a:off x="0" y="3313043"/>
            <a:ext cx="4015409" cy="1060174"/>
          </a:xfrm>
          <a:prstGeom prst="rect">
            <a:avLst/>
          </a:prstGeom>
          <a:solidFill>
            <a:srgbClr val="BEAD75"/>
          </a:solidFill>
          <a:ln>
            <a:solidFill>
              <a:srgbClr val="BEAD7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5F5F594-54EF-46E8-9006-949669D25850}"/>
              </a:ext>
            </a:extLst>
          </p:cNvPr>
          <p:cNvSpPr/>
          <p:nvPr/>
        </p:nvSpPr>
        <p:spPr>
          <a:xfrm>
            <a:off x="0" y="0"/>
            <a:ext cx="4015409" cy="3313043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0B2CEEB-3FD2-46A0-95A3-628D6664366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4598504"/>
            <a:ext cx="4016882" cy="2259496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76E5D750-4AD6-46DA-A519-691FEF854D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" y="695565"/>
            <a:ext cx="4015408" cy="1921911"/>
          </a:xfrm>
        </p:spPr>
        <p:txBody>
          <a:bodyPr>
            <a:normAutofit/>
          </a:bodyPr>
          <a:lstStyle/>
          <a:p>
            <a:pPr algn="ctr"/>
            <a:r>
              <a:rPr lang="en-US" sz="7200" dirty="0">
                <a:solidFill>
                  <a:schemeClr val="bg1"/>
                </a:solidFill>
                <a:latin typeface="Beyond Wonderland" panose="02000000000000000000" pitchFamily="2" charset="0"/>
              </a:rPr>
              <a:t>Excelsis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396472-5862-4415-A75A-D97072016A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51088" y="813420"/>
            <a:ext cx="7136112" cy="4999245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5400" dirty="0">
                <a:solidFill>
                  <a:srgbClr val="C00000"/>
                </a:solidFill>
              </a:rPr>
              <a:t>TOP FOUR (CHURCH)</a:t>
            </a:r>
            <a:endParaRPr lang="en-US" sz="6600" dirty="0">
              <a:solidFill>
                <a:srgbClr val="C00000"/>
              </a:solidFill>
            </a:endParaRPr>
          </a:p>
          <a:p>
            <a:pPr marL="0" indent="0" algn="ctr">
              <a:buNone/>
            </a:pPr>
            <a:endParaRPr lang="en-US" sz="3600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en-US" sz="3600" dirty="0">
                <a:solidFill>
                  <a:srgbClr val="C00000"/>
                </a:solidFill>
              </a:rPr>
              <a:t>4.	Hark The Herald (1739)</a:t>
            </a:r>
          </a:p>
          <a:p>
            <a:pPr marL="0" indent="0">
              <a:buNone/>
            </a:pPr>
            <a:endParaRPr lang="en-US" sz="6000" dirty="0">
              <a:solidFill>
                <a:srgbClr val="C00000"/>
              </a:solidFill>
            </a:endParaRP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DEFEE9F2-2BFB-4026-B713-91A64063120D}"/>
              </a:ext>
            </a:extLst>
          </p:cNvPr>
          <p:cNvSpPr txBox="1">
            <a:spLocks/>
          </p:cNvSpPr>
          <p:nvPr/>
        </p:nvSpPr>
        <p:spPr>
          <a:xfrm>
            <a:off x="145772" y="2882174"/>
            <a:ext cx="3723861" cy="192191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5400" dirty="0">
                <a:solidFill>
                  <a:schemeClr val="bg1"/>
                </a:solidFill>
                <a:latin typeface="+mn-lt"/>
              </a:rPr>
              <a:t>Introduction</a:t>
            </a:r>
          </a:p>
        </p:txBody>
      </p:sp>
    </p:spTree>
    <p:extLst>
      <p:ext uri="{BB962C8B-B14F-4D97-AF65-F5344CB8AC3E}">
        <p14:creationId xmlns:p14="http://schemas.microsoft.com/office/powerpoint/2010/main" val="1110271698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8A862C14-E737-4B2B-A919-50A1FFC4C5CF}"/>
              </a:ext>
            </a:extLst>
          </p:cNvPr>
          <p:cNvSpPr/>
          <p:nvPr/>
        </p:nvSpPr>
        <p:spPr>
          <a:xfrm>
            <a:off x="0" y="3313043"/>
            <a:ext cx="4015409" cy="1060174"/>
          </a:xfrm>
          <a:prstGeom prst="rect">
            <a:avLst/>
          </a:prstGeom>
          <a:solidFill>
            <a:srgbClr val="BEAD75"/>
          </a:solidFill>
          <a:ln>
            <a:solidFill>
              <a:srgbClr val="BEAD7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5F5F594-54EF-46E8-9006-949669D25850}"/>
              </a:ext>
            </a:extLst>
          </p:cNvPr>
          <p:cNvSpPr/>
          <p:nvPr/>
        </p:nvSpPr>
        <p:spPr>
          <a:xfrm>
            <a:off x="0" y="0"/>
            <a:ext cx="4015409" cy="3313043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0B2CEEB-3FD2-46A0-95A3-628D6664366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4598504"/>
            <a:ext cx="4016882" cy="2259496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76E5D750-4AD6-46DA-A519-691FEF854D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" y="695565"/>
            <a:ext cx="4015408" cy="1921911"/>
          </a:xfrm>
        </p:spPr>
        <p:txBody>
          <a:bodyPr>
            <a:normAutofit/>
          </a:bodyPr>
          <a:lstStyle/>
          <a:p>
            <a:pPr algn="ctr"/>
            <a:r>
              <a:rPr lang="en-US" sz="7200" dirty="0">
                <a:solidFill>
                  <a:schemeClr val="bg1"/>
                </a:solidFill>
                <a:latin typeface="Beyond Wonderland" panose="02000000000000000000" pitchFamily="2" charset="0"/>
              </a:rPr>
              <a:t>Excelsis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396472-5862-4415-A75A-D97072016A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80452" y="856024"/>
            <a:ext cx="7765776" cy="5465263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5400" b="1" dirty="0">
                <a:solidFill>
                  <a:srgbClr val="C00000"/>
                </a:solidFill>
              </a:rPr>
              <a:t>THE HIGHEST KIND OF MESSENGER</a:t>
            </a:r>
          </a:p>
          <a:p>
            <a:pPr marL="0" indent="0" algn="ctr">
              <a:buNone/>
            </a:pPr>
            <a:endParaRPr lang="en-US" sz="5400" dirty="0">
              <a:solidFill>
                <a:srgbClr val="C00000"/>
              </a:solidFill>
            </a:endParaRPr>
          </a:p>
          <a:p>
            <a:pPr marL="742950" indent="-742950">
              <a:buAutoNum type="arabicPeriod"/>
            </a:pPr>
            <a:r>
              <a:rPr lang="en-US" sz="4400" dirty="0">
                <a:solidFill>
                  <a:srgbClr val="C00000"/>
                </a:solidFill>
              </a:rPr>
              <a:t>Gabriel is the “messenger”</a:t>
            </a:r>
          </a:p>
          <a:p>
            <a:pPr marL="742950" indent="-742950">
              <a:buAutoNum type="arabicPeriod"/>
            </a:pPr>
            <a:r>
              <a:rPr lang="en-US" sz="4400" dirty="0">
                <a:solidFill>
                  <a:srgbClr val="C00000"/>
                </a:solidFill>
              </a:rPr>
              <a:t>HE appears to them</a:t>
            </a:r>
          </a:p>
          <a:p>
            <a:pPr marL="0" indent="0" algn="ctr">
              <a:buNone/>
            </a:pPr>
            <a:endParaRPr lang="en-US" sz="5400" dirty="0">
              <a:solidFill>
                <a:srgbClr val="C00000"/>
              </a:solidFill>
            </a:endParaRP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DEFEE9F2-2BFB-4026-B713-91A64063120D}"/>
              </a:ext>
            </a:extLst>
          </p:cNvPr>
          <p:cNvSpPr txBox="1">
            <a:spLocks/>
          </p:cNvSpPr>
          <p:nvPr/>
        </p:nvSpPr>
        <p:spPr>
          <a:xfrm>
            <a:off x="145772" y="2882174"/>
            <a:ext cx="3723861" cy="192191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4800" dirty="0">
                <a:solidFill>
                  <a:schemeClr val="bg1"/>
                </a:solidFill>
                <a:latin typeface="+mn-lt"/>
              </a:rPr>
              <a:t>HIGHEST #2</a:t>
            </a:r>
          </a:p>
        </p:txBody>
      </p:sp>
    </p:spTree>
    <p:extLst>
      <p:ext uri="{BB962C8B-B14F-4D97-AF65-F5344CB8AC3E}">
        <p14:creationId xmlns:p14="http://schemas.microsoft.com/office/powerpoint/2010/main" val="830002268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8A862C14-E737-4B2B-A919-50A1FFC4C5CF}"/>
              </a:ext>
            </a:extLst>
          </p:cNvPr>
          <p:cNvSpPr/>
          <p:nvPr/>
        </p:nvSpPr>
        <p:spPr>
          <a:xfrm>
            <a:off x="0" y="3313043"/>
            <a:ext cx="4015409" cy="1060174"/>
          </a:xfrm>
          <a:prstGeom prst="rect">
            <a:avLst/>
          </a:prstGeom>
          <a:solidFill>
            <a:srgbClr val="BEAD75"/>
          </a:solidFill>
          <a:ln>
            <a:solidFill>
              <a:srgbClr val="BEAD7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5F5F594-54EF-46E8-9006-949669D25850}"/>
              </a:ext>
            </a:extLst>
          </p:cNvPr>
          <p:cNvSpPr/>
          <p:nvPr/>
        </p:nvSpPr>
        <p:spPr>
          <a:xfrm>
            <a:off x="0" y="0"/>
            <a:ext cx="4015409" cy="3313043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0B2CEEB-3FD2-46A0-95A3-628D6664366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4598504"/>
            <a:ext cx="4016882" cy="2259496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76E5D750-4AD6-46DA-A519-691FEF854D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" y="695565"/>
            <a:ext cx="4015408" cy="1921911"/>
          </a:xfrm>
        </p:spPr>
        <p:txBody>
          <a:bodyPr>
            <a:normAutofit/>
          </a:bodyPr>
          <a:lstStyle/>
          <a:p>
            <a:pPr algn="ctr"/>
            <a:r>
              <a:rPr lang="en-US" sz="7200" dirty="0">
                <a:solidFill>
                  <a:schemeClr val="bg1"/>
                </a:solidFill>
                <a:latin typeface="Beyond Wonderland" panose="02000000000000000000" pitchFamily="2" charset="0"/>
              </a:rPr>
              <a:t>Excelsis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396472-5862-4415-A75A-D97072016A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80452" y="856024"/>
            <a:ext cx="7765776" cy="5465263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5400" b="1" dirty="0">
                <a:solidFill>
                  <a:srgbClr val="C00000"/>
                </a:solidFill>
              </a:rPr>
              <a:t>THE HIGHEST KIND OF MESSENGER</a:t>
            </a:r>
          </a:p>
          <a:p>
            <a:pPr marL="0" indent="0" algn="ctr">
              <a:buNone/>
            </a:pPr>
            <a:endParaRPr lang="en-US" sz="5400" dirty="0">
              <a:solidFill>
                <a:srgbClr val="C00000"/>
              </a:solidFill>
            </a:endParaRPr>
          </a:p>
          <a:p>
            <a:pPr marL="742950" indent="-742950">
              <a:buAutoNum type="arabicPeriod"/>
            </a:pPr>
            <a:r>
              <a:rPr lang="en-US" sz="4400" dirty="0">
                <a:solidFill>
                  <a:srgbClr val="C00000"/>
                </a:solidFill>
              </a:rPr>
              <a:t>Gabriel is the “messenger”</a:t>
            </a:r>
          </a:p>
          <a:p>
            <a:pPr marL="742950" indent="-742950">
              <a:buAutoNum type="arabicPeriod"/>
            </a:pPr>
            <a:r>
              <a:rPr lang="en-US" sz="4400" dirty="0">
                <a:solidFill>
                  <a:srgbClr val="C00000"/>
                </a:solidFill>
              </a:rPr>
              <a:t>HE appears to them</a:t>
            </a:r>
          </a:p>
          <a:p>
            <a:pPr marL="742950" indent="-742950">
              <a:buAutoNum type="arabicPeriod"/>
            </a:pPr>
            <a:r>
              <a:rPr lang="en-US" sz="4400" dirty="0">
                <a:solidFill>
                  <a:srgbClr val="C00000"/>
                </a:solidFill>
              </a:rPr>
              <a:t>The glory of God shone around them</a:t>
            </a:r>
          </a:p>
          <a:p>
            <a:pPr marL="0" indent="0" algn="ctr">
              <a:buNone/>
            </a:pPr>
            <a:endParaRPr lang="en-US" sz="5400" dirty="0">
              <a:solidFill>
                <a:srgbClr val="C00000"/>
              </a:solidFill>
            </a:endParaRP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DEFEE9F2-2BFB-4026-B713-91A64063120D}"/>
              </a:ext>
            </a:extLst>
          </p:cNvPr>
          <p:cNvSpPr txBox="1">
            <a:spLocks/>
          </p:cNvSpPr>
          <p:nvPr/>
        </p:nvSpPr>
        <p:spPr>
          <a:xfrm>
            <a:off x="145772" y="2882174"/>
            <a:ext cx="3723861" cy="192191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4800" dirty="0">
                <a:solidFill>
                  <a:schemeClr val="bg1"/>
                </a:solidFill>
                <a:latin typeface="+mn-lt"/>
              </a:rPr>
              <a:t>HIGHEST #2</a:t>
            </a:r>
          </a:p>
        </p:txBody>
      </p:sp>
    </p:spTree>
    <p:extLst>
      <p:ext uri="{BB962C8B-B14F-4D97-AF65-F5344CB8AC3E}">
        <p14:creationId xmlns:p14="http://schemas.microsoft.com/office/powerpoint/2010/main" val="3392156350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8A862C14-E737-4B2B-A919-50A1FFC4C5CF}"/>
              </a:ext>
            </a:extLst>
          </p:cNvPr>
          <p:cNvSpPr/>
          <p:nvPr/>
        </p:nvSpPr>
        <p:spPr>
          <a:xfrm>
            <a:off x="0" y="3313043"/>
            <a:ext cx="4015409" cy="1060174"/>
          </a:xfrm>
          <a:prstGeom prst="rect">
            <a:avLst/>
          </a:prstGeom>
          <a:solidFill>
            <a:srgbClr val="BEAD75"/>
          </a:solidFill>
          <a:ln>
            <a:solidFill>
              <a:srgbClr val="BEAD7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5F5F594-54EF-46E8-9006-949669D25850}"/>
              </a:ext>
            </a:extLst>
          </p:cNvPr>
          <p:cNvSpPr/>
          <p:nvPr/>
        </p:nvSpPr>
        <p:spPr>
          <a:xfrm>
            <a:off x="0" y="0"/>
            <a:ext cx="4015409" cy="3313043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0B2CEEB-3FD2-46A0-95A3-628D6664366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4598504"/>
            <a:ext cx="4016882" cy="2259496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76E5D750-4AD6-46DA-A519-691FEF854D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" y="695565"/>
            <a:ext cx="4015408" cy="1921911"/>
          </a:xfrm>
        </p:spPr>
        <p:txBody>
          <a:bodyPr>
            <a:normAutofit/>
          </a:bodyPr>
          <a:lstStyle/>
          <a:p>
            <a:pPr algn="ctr"/>
            <a:r>
              <a:rPr lang="en-US" sz="7200" dirty="0">
                <a:solidFill>
                  <a:schemeClr val="bg1"/>
                </a:solidFill>
                <a:latin typeface="Beyond Wonderland" panose="02000000000000000000" pitchFamily="2" charset="0"/>
              </a:rPr>
              <a:t>Excelsis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396472-5862-4415-A75A-D97072016A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80452" y="856024"/>
            <a:ext cx="7765776" cy="5465263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5400" b="1" dirty="0">
                <a:solidFill>
                  <a:srgbClr val="C00000"/>
                </a:solidFill>
              </a:rPr>
              <a:t>THE HIGHEST KIND OF MESSENGER</a:t>
            </a:r>
          </a:p>
          <a:p>
            <a:pPr marL="0" indent="0" algn="ctr">
              <a:buNone/>
            </a:pPr>
            <a:endParaRPr lang="en-US" sz="5400" dirty="0">
              <a:solidFill>
                <a:srgbClr val="C00000"/>
              </a:solidFill>
            </a:endParaRPr>
          </a:p>
          <a:p>
            <a:pPr marL="742950" indent="-742950">
              <a:buAutoNum type="arabicPeriod"/>
            </a:pPr>
            <a:r>
              <a:rPr lang="en-US" sz="4400" dirty="0">
                <a:solidFill>
                  <a:srgbClr val="C00000"/>
                </a:solidFill>
              </a:rPr>
              <a:t>Gabriel is the “messenger”</a:t>
            </a:r>
          </a:p>
          <a:p>
            <a:pPr marL="742950" indent="-742950">
              <a:buAutoNum type="arabicPeriod"/>
            </a:pPr>
            <a:r>
              <a:rPr lang="en-US" sz="4400" dirty="0">
                <a:solidFill>
                  <a:srgbClr val="C00000"/>
                </a:solidFill>
              </a:rPr>
              <a:t>HE appears to them</a:t>
            </a:r>
          </a:p>
          <a:p>
            <a:pPr marL="742950" indent="-742950">
              <a:buAutoNum type="arabicPeriod"/>
            </a:pPr>
            <a:r>
              <a:rPr lang="en-US" sz="4400" dirty="0">
                <a:solidFill>
                  <a:srgbClr val="C00000"/>
                </a:solidFill>
              </a:rPr>
              <a:t>The glory of God shone around them</a:t>
            </a:r>
          </a:p>
          <a:p>
            <a:pPr marL="742950" indent="-742950">
              <a:buAutoNum type="arabicPeriod"/>
            </a:pPr>
            <a:r>
              <a:rPr lang="en-US" sz="4400" dirty="0">
                <a:solidFill>
                  <a:srgbClr val="C00000"/>
                </a:solidFill>
              </a:rPr>
              <a:t>They were terrified</a:t>
            </a:r>
          </a:p>
          <a:p>
            <a:pPr marL="0" indent="0" algn="ctr">
              <a:buNone/>
            </a:pPr>
            <a:endParaRPr lang="en-US" sz="5400" dirty="0">
              <a:solidFill>
                <a:srgbClr val="C00000"/>
              </a:solidFill>
            </a:endParaRP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DEFEE9F2-2BFB-4026-B713-91A64063120D}"/>
              </a:ext>
            </a:extLst>
          </p:cNvPr>
          <p:cNvSpPr txBox="1">
            <a:spLocks/>
          </p:cNvSpPr>
          <p:nvPr/>
        </p:nvSpPr>
        <p:spPr>
          <a:xfrm>
            <a:off x="145772" y="2882174"/>
            <a:ext cx="3723861" cy="192191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4800" dirty="0">
                <a:solidFill>
                  <a:schemeClr val="bg1"/>
                </a:solidFill>
                <a:latin typeface="+mn-lt"/>
              </a:rPr>
              <a:t>HIGHEST #2</a:t>
            </a:r>
          </a:p>
        </p:txBody>
      </p:sp>
    </p:spTree>
    <p:extLst>
      <p:ext uri="{BB962C8B-B14F-4D97-AF65-F5344CB8AC3E}">
        <p14:creationId xmlns:p14="http://schemas.microsoft.com/office/powerpoint/2010/main" val="3708923394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8A862C14-E737-4B2B-A919-50A1FFC4C5CF}"/>
              </a:ext>
            </a:extLst>
          </p:cNvPr>
          <p:cNvSpPr/>
          <p:nvPr/>
        </p:nvSpPr>
        <p:spPr>
          <a:xfrm>
            <a:off x="0" y="3313043"/>
            <a:ext cx="4015409" cy="1060174"/>
          </a:xfrm>
          <a:prstGeom prst="rect">
            <a:avLst/>
          </a:prstGeom>
          <a:solidFill>
            <a:srgbClr val="BEAD75"/>
          </a:solidFill>
          <a:ln>
            <a:solidFill>
              <a:srgbClr val="BEAD7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5F5F594-54EF-46E8-9006-949669D25850}"/>
              </a:ext>
            </a:extLst>
          </p:cNvPr>
          <p:cNvSpPr/>
          <p:nvPr/>
        </p:nvSpPr>
        <p:spPr>
          <a:xfrm>
            <a:off x="0" y="0"/>
            <a:ext cx="4015409" cy="3313043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0B2CEEB-3FD2-46A0-95A3-628D6664366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4598504"/>
            <a:ext cx="4016882" cy="2259496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76E5D750-4AD6-46DA-A519-691FEF854D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" y="695565"/>
            <a:ext cx="4015408" cy="1921911"/>
          </a:xfrm>
        </p:spPr>
        <p:txBody>
          <a:bodyPr>
            <a:normAutofit/>
          </a:bodyPr>
          <a:lstStyle/>
          <a:p>
            <a:pPr algn="ctr"/>
            <a:r>
              <a:rPr lang="en-US" sz="7200" dirty="0">
                <a:solidFill>
                  <a:schemeClr val="bg1"/>
                </a:solidFill>
                <a:latin typeface="Beyond Wonderland" panose="02000000000000000000" pitchFamily="2" charset="0"/>
              </a:rPr>
              <a:t>Excelsis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396472-5862-4415-A75A-D97072016A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61180" y="262989"/>
            <a:ext cx="7765776" cy="5465263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5400" b="1" dirty="0">
                <a:solidFill>
                  <a:srgbClr val="C00000"/>
                </a:solidFill>
              </a:rPr>
              <a:t>THE HIGHEST KIND OF MESSAGE RESPONSE</a:t>
            </a:r>
          </a:p>
          <a:p>
            <a:pPr marL="0" indent="0" algn="ctr">
              <a:buNone/>
            </a:pPr>
            <a:endParaRPr lang="en-US" sz="5400" dirty="0">
              <a:solidFill>
                <a:srgbClr val="C00000"/>
              </a:solidFill>
            </a:endParaRPr>
          </a:p>
          <a:p>
            <a:pPr marL="742950" indent="-742950">
              <a:buAutoNum type="arabicPeriod"/>
            </a:pPr>
            <a:r>
              <a:rPr lang="en-US" sz="4400" dirty="0">
                <a:solidFill>
                  <a:srgbClr val="C00000"/>
                </a:solidFill>
              </a:rPr>
              <a:t>Shepherds spread the word &amp; glorified &amp; praised God</a:t>
            </a:r>
          </a:p>
          <a:p>
            <a:pPr marL="0" indent="0" algn="ctr">
              <a:buNone/>
            </a:pPr>
            <a:endParaRPr lang="en-US" sz="5400" dirty="0">
              <a:solidFill>
                <a:srgbClr val="C00000"/>
              </a:solidFill>
            </a:endParaRP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DEFEE9F2-2BFB-4026-B713-91A64063120D}"/>
              </a:ext>
            </a:extLst>
          </p:cNvPr>
          <p:cNvSpPr txBox="1">
            <a:spLocks/>
          </p:cNvSpPr>
          <p:nvPr/>
        </p:nvSpPr>
        <p:spPr>
          <a:xfrm>
            <a:off x="145772" y="2882174"/>
            <a:ext cx="3723861" cy="192191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4800" dirty="0">
                <a:solidFill>
                  <a:schemeClr val="bg1"/>
                </a:solidFill>
                <a:latin typeface="+mn-lt"/>
              </a:rPr>
              <a:t>HIGHEST #3</a:t>
            </a:r>
          </a:p>
        </p:txBody>
      </p:sp>
    </p:spTree>
    <p:extLst>
      <p:ext uri="{BB962C8B-B14F-4D97-AF65-F5344CB8AC3E}">
        <p14:creationId xmlns:p14="http://schemas.microsoft.com/office/powerpoint/2010/main" val="2833301731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8A862C14-E737-4B2B-A919-50A1FFC4C5CF}"/>
              </a:ext>
            </a:extLst>
          </p:cNvPr>
          <p:cNvSpPr/>
          <p:nvPr/>
        </p:nvSpPr>
        <p:spPr>
          <a:xfrm>
            <a:off x="0" y="3313043"/>
            <a:ext cx="4015409" cy="1060174"/>
          </a:xfrm>
          <a:prstGeom prst="rect">
            <a:avLst/>
          </a:prstGeom>
          <a:solidFill>
            <a:srgbClr val="BEAD75"/>
          </a:solidFill>
          <a:ln>
            <a:solidFill>
              <a:srgbClr val="BEAD7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5F5F594-54EF-46E8-9006-949669D25850}"/>
              </a:ext>
            </a:extLst>
          </p:cNvPr>
          <p:cNvSpPr/>
          <p:nvPr/>
        </p:nvSpPr>
        <p:spPr>
          <a:xfrm>
            <a:off x="0" y="0"/>
            <a:ext cx="4015409" cy="3313043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0B2CEEB-3FD2-46A0-95A3-628D6664366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4598504"/>
            <a:ext cx="4016882" cy="2259496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76E5D750-4AD6-46DA-A519-691FEF854D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" y="695565"/>
            <a:ext cx="4015408" cy="1921911"/>
          </a:xfrm>
        </p:spPr>
        <p:txBody>
          <a:bodyPr>
            <a:normAutofit/>
          </a:bodyPr>
          <a:lstStyle/>
          <a:p>
            <a:pPr algn="ctr"/>
            <a:r>
              <a:rPr lang="en-US" sz="7200" dirty="0">
                <a:solidFill>
                  <a:schemeClr val="bg1"/>
                </a:solidFill>
                <a:latin typeface="Beyond Wonderland" panose="02000000000000000000" pitchFamily="2" charset="0"/>
              </a:rPr>
              <a:t>Excelsis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396472-5862-4415-A75A-D97072016A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61180" y="262989"/>
            <a:ext cx="7765776" cy="5465263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5400" b="1" dirty="0">
                <a:solidFill>
                  <a:srgbClr val="C00000"/>
                </a:solidFill>
              </a:rPr>
              <a:t>THE HIGHEST KIND OF MESSAGE RESPONSE</a:t>
            </a:r>
          </a:p>
          <a:p>
            <a:pPr marL="0" indent="0" algn="ctr">
              <a:buNone/>
            </a:pPr>
            <a:endParaRPr lang="en-US" sz="5400" dirty="0">
              <a:solidFill>
                <a:srgbClr val="C00000"/>
              </a:solidFill>
            </a:endParaRPr>
          </a:p>
          <a:p>
            <a:pPr marL="742950" indent="-742950">
              <a:buAutoNum type="arabicPeriod"/>
            </a:pPr>
            <a:r>
              <a:rPr lang="en-US" sz="4400" dirty="0">
                <a:solidFill>
                  <a:srgbClr val="C00000"/>
                </a:solidFill>
              </a:rPr>
              <a:t>Shepherds spread the word &amp; glorified &amp; praised God</a:t>
            </a:r>
          </a:p>
          <a:p>
            <a:pPr marL="742950" indent="-742950">
              <a:buAutoNum type="arabicPeriod"/>
            </a:pPr>
            <a:r>
              <a:rPr lang="en-US" sz="4400" dirty="0">
                <a:solidFill>
                  <a:srgbClr val="C00000"/>
                </a:solidFill>
              </a:rPr>
              <a:t>Others had a “guarded response</a:t>
            </a:r>
          </a:p>
          <a:p>
            <a:pPr marL="0" indent="0" algn="ctr">
              <a:buNone/>
            </a:pPr>
            <a:endParaRPr lang="en-US" sz="5400" dirty="0">
              <a:solidFill>
                <a:srgbClr val="C00000"/>
              </a:solidFill>
            </a:endParaRP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DEFEE9F2-2BFB-4026-B713-91A64063120D}"/>
              </a:ext>
            </a:extLst>
          </p:cNvPr>
          <p:cNvSpPr txBox="1">
            <a:spLocks/>
          </p:cNvSpPr>
          <p:nvPr/>
        </p:nvSpPr>
        <p:spPr>
          <a:xfrm>
            <a:off x="145772" y="2882174"/>
            <a:ext cx="3723861" cy="192191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4800" dirty="0">
                <a:solidFill>
                  <a:schemeClr val="bg1"/>
                </a:solidFill>
                <a:latin typeface="+mn-lt"/>
              </a:rPr>
              <a:t>HIGHEST #3</a:t>
            </a:r>
          </a:p>
        </p:txBody>
      </p:sp>
    </p:spTree>
    <p:extLst>
      <p:ext uri="{BB962C8B-B14F-4D97-AF65-F5344CB8AC3E}">
        <p14:creationId xmlns:p14="http://schemas.microsoft.com/office/powerpoint/2010/main" val="3523676189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8A862C14-E737-4B2B-A919-50A1FFC4C5CF}"/>
              </a:ext>
            </a:extLst>
          </p:cNvPr>
          <p:cNvSpPr/>
          <p:nvPr/>
        </p:nvSpPr>
        <p:spPr>
          <a:xfrm>
            <a:off x="0" y="3313043"/>
            <a:ext cx="4015409" cy="1060174"/>
          </a:xfrm>
          <a:prstGeom prst="rect">
            <a:avLst/>
          </a:prstGeom>
          <a:solidFill>
            <a:srgbClr val="BEAD75"/>
          </a:solidFill>
          <a:ln>
            <a:solidFill>
              <a:srgbClr val="BEAD7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5F5F594-54EF-46E8-9006-949669D25850}"/>
              </a:ext>
            </a:extLst>
          </p:cNvPr>
          <p:cNvSpPr/>
          <p:nvPr/>
        </p:nvSpPr>
        <p:spPr>
          <a:xfrm>
            <a:off x="0" y="0"/>
            <a:ext cx="4015409" cy="3313043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0B2CEEB-3FD2-46A0-95A3-628D6664366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4598504"/>
            <a:ext cx="4016882" cy="2259496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76E5D750-4AD6-46DA-A519-691FEF854D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" y="695565"/>
            <a:ext cx="4015408" cy="1921911"/>
          </a:xfrm>
        </p:spPr>
        <p:txBody>
          <a:bodyPr>
            <a:normAutofit/>
          </a:bodyPr>
          <a:lstStyle/>
          <a:p>
            <a:pPr algn="ctr"/>
            <a:r>
              <a:rPr lang="en-US" sz="7200" dirty="0">
                <a:solidFill>
                  <a:schemeClr val="bg1"/>
                </a:solidFill>
                <a:latin typeface="Beyond Wonderland" panose="02000000000000000000" pitchFamily="2" charset="0"/>
              </a:rPr>
              <a:t>Excelsis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396472-5862-4415-A75A-D97072016A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61180" y="262989"/>
            <a:ext cx="7765776" cy="5465263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5400" b="1" dirty="0">
                <a:solidFill>
                  <a:srgbClr val="C00000"/>
                </a:solidFill>
              </a:rPr>
              <a:t>THE HIGHEST KIND OF MESSAGE RESPONSE</a:t>
            </a:r>
          </a:p>
          <a:p>
            <a:pPr marL="0" indent="0" algn="ctr">
              <a:buNone/>
            </a:pPr>
            <a:endParaRPr lang="en-US" sz="5400" dirty="0">
              <a:solidFill>
                <a:srgbClr val="C00000"/>
              </a:solidFill>
            </a:endParaRPr>
          </a:p>
          <a:p>
            <a:pPr marL="742950" indent="-742950">
              <a:buAutoNum type="arabicPeriod"/>
            </a:pPr>
            <a:r>
              <a:rPr lang="en-US" sz="4400" dirty="0">
                <a:solidFill>
                  <a:srgbClr val="C00000"/>
                </a:solidFill>
              </a:rPr>
              <a:t>Shepherds spread the word &amp; glorified &amp; praised God</a:t>
            </a:r>
          </a:p>
          <a:p>
            <a:pPr marL="742950" indent="-742950">
              <a:buAutoNum type="arabicPeriod"/>
            </a:pPr>
            <a:r>
              <a:rPr lang="en-US" sz="4400" dirty="0">
                <a:solidFill>
                  <a:srgbClr val="C00000"/>
                </a:solidFill>
              </a:rPr>
              <a:t>Others had a “guarded response</a:t>
            </a:r>
          </a:p>
          <a:p>
            <a:pPr marL="742950" indent="-742950">
              <a:buAutoNum type="arabicPeriod"/>
            </a:pPr>
            <a:r>
              <a:rPr lang="en-US" sz="4400" dirty="0">
                <a:solidFill>
                  <a:srgbClr val="C00000"/>
                </a:solidFill>
              </a:rPr>
              <a:t>Mary treasured up everything and pondered them.</a:t>
            </a:r>
          </a:p>
          <a:p>
            <a:pPr marL="0" indent="0" algn="ctr">
              <a:buNone/>
            </a:pPr>
            <a:endParaRPr lang="en-US" sz="5400" dirty="0">
              <a:solidFill>
                <a:srgbClr val="C00000"/>
              </a:solidFill>
            </a:endParaRP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DEFEE9F2-2BFB-4026-B713-91A64063120D}"/>
              </a:ext>
            </a:extLst>
          </p:cNvPr>
          <p:cNvSpPr txBox="1">
            <a:spLocks/>
          </p:cNvSpPr>
          <p:nvPr/>
        </p:nvSpPr>
        <p:spPr>
          <a:xfrm>
            <a:off x="145772" y="2882174"/>
            <a:ext cx="3723861" cy="192191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4800" dirty="0">
                <a:solidFill>
                  <a:schemeClr val="bg1"/>
                </a:solidFill>
                <a:latin typeface="+mn-lt"/>
              </a:rPr>
              <a:t>HIGHEST #3</a:t>
            </a:r>
          </a:p>
        </p:txBody>
      </p:sp>
    </p:spTree>
    <p:extLst>
      <p:ext uri="{BB962C8B-B14F-4D97-AF65-F5344CB8AC3E}">
        <p14:creationId xmlns:p14="http://schemas.microsoft.com/office/powerpoint/2010/main" val="3349460012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8A862C14-E737-4B2B-A919-50A1FFC4C5CF}"/>
              </a:ext>
            </a:extLst>
          </p:cNvPr>
          <p:cNvSpPr/>
          <p:nvPr/>
        </p:nvSpPr>
        <p:spPr>
          <a:xfrm>
            <a:off x="0" y="3313043"/>
            <a:ext cx="4015409" cy="1060174"/>
          </a:xfrm>
          <a:prstGeom prst="rect">
            <a:avLst/>
          </a:prstGeom>
          <a:solidFill>
            <a:srgbClr val="BEAD75"/>
          </a:solidFill>
          <a:ln>
            <a:solidFill>
              <a:srgbClr val="BEAD7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5F5F594-54EF-46E8-9006-949669D25850}"/>
              </a:ext>
            </a:extLst>
          </p:cNvPr>
          <p:cNvSpPr/>
          <p:nvPr/>
        </p:nvSpPr>
        <p:spPr>
          <a:xfrm>
            <a:off x="0" y="0"/>
            <a:ext cx="4015409" cy="3313043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0B2CEEB-3FD2-46A0-95A3-628D6664366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4598504"/>
            <a:ext cx="4016882" cy="2259496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76E5D750-4AD6-46DA-A519-691FEF854D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" y="695565"/>
            <a:ext cx="4015408" cy="1921911"/>
          </a:xfrm>
        </p:spPr>
        <p:txBody>
          <a:bodyPr>
            <a:normAutofit/>
          </a:bodyPr>
          <a:lstStyle/>
          <a:p>
            <a:pPr algn="ctr"/>
            <a:r>
              <a:rPr lang="en-US" sz="7200" dirty="0">
                <a:solidFill>
                  <a:schemeClr val="bg1"/>
                </a:solidFill>
                <a:latin typeface="Beyond Wonderland" panose="02000000000000000000" pitchFamily="2" charset="0"/>
              </a:rPr>
              <a:t>Excelsis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396472-5862-4415-A75A-D97072016A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61180" y="262989"/>
            <a:ext cx="7765776" cy="5465263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5400" b="1" dirty="0">
                <a:solidFill>
                  <a:srgbClr val="C00000"/>
                </a:solidFill>
              </a:rPr>
              <a:t>HOW DO YOU RESPOND</a:t>
            </a:r>
          </a:p>
          <a:p>
            <a:pPr marL="0" indent="0" algn="ctr">
              <a:buNone/>
            </a:pPr>
            <a:endParaRPr lang="en-US" sz="5400" dirty="0">
              <a:solidFill>
                <a:srgbClr val="C00000"/>
              </a:solidFill>
            </a:endParaRPr>
          </a:p>
          <a:p>
            <a:pPr marL="742950" indent="-742950">
              <a:buAutoNum type="arabicPeriod"/>
            </a:pPr>
            <a:r>
              <a:rPr lang="en-US" sz="4400" dirty="0">
                <a:solidFill>
                  <a:srgbClr val="C00000"/>
                </a:solidFill>
              </a:rPr>
              <a:t>The highest kind of message</a:t>
            </a:r>
          </a:p>
          <a:p>
            <a:pPr marL="742950" indent="-742950">
              <a:buAutoNum type="arabicPeriod"/>
            </a:pPr>
            <a:r>
              <a:rPr lang="en-US" sz="4400" dirty="0">
                <a:solidFill>
                  <a:srgbClr val="C00000"/>
                </a:solidFill>
              </a:rPr>
              <a:t>The highest kind of messenger</a:t>
            </a:r>
          </a:p>
          <a:p>
            <a:pPr marL="742950" indent="-742950">
              <a:buAutoNum type="arabicPeriod"/>
            </a:pPr>
            <a:r>
              <a:rPr lang="en-US" sz="4400" dirty="0">
                <a:solidFill>
                  <a:srgbClr val="C00000"/>
                </a:solidFill>
              </a:rPr>
              <a:t>From the highest ONE</a:t>
            </a:r>
          </a:p>
          <a:p>
            <a:pPr marL="0" indent="0" algn="ctr">
              <a:buNone/>
            </a:pPr>
            <a:endParaRPr lang="en-US" sz="5400" dirty="0">
              <a:solidFill>
                <a:srgbClr val="C00000"/>
              </a:solidFill>
            </a:endParaRP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DEFEE9F2-2BFB-4026-B713-91A64063120D}"/>
              </a:ext>
            </a:extLst>
          </p:cNvPr>
          <p:cNvSpPr txBox="1">
            <a:spLocks/>
          </p:cNvSpPr>
          <p:nvPr/>
        </p:nvSpPr>
        <p:spPr>
          <a:xfrm>
            <a:off x="145772" y="2882174"/>
            <a:ext cx="3723861" cy="192191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4800" dirty="0">
                <a:solidFill>
                  <a:schemeClr val="bg1"/>
                </a:solidFill>
                <a:latin typeface="+mn-lt"/>
              </a:rPr>
              <a:t>CONCLUSION</a:t>
            </a:r>
          </a:p>
        </p:txBody>
      </p:sp>
    </p:spTree>
    <p:extLst>
      <p:ext uri="{BB962C8B-B14F-4D97-AF65-F5344CB8AC3E}">
        <p14:creationId xmlns:p14="http://schemas.microsoft.com/office/powerpoint/2010/main" val="6437264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8A862C14-E737-4B2B-A919-50A1FFC4C5CF}"/>
              </a:ext>
            </a:extLst>
          </p:cNvPr>
          <p:cNvSpPr/>
          <p:nvPr/>
        </p:nvSpPr>
        <p:spPr>
          <a:xfrm>
            <a:off x="0" y="3313043"/>
            <a:ext cx="4015409" cy="1060174"/>
          </a:xfrm>
          <a:prstGeom prst="rect">
            <a:avLst/>
          </a:prstGeom>
          <a:solidFill>
            <a:srgbClr val="BEAD75"/>
          </a:solidFill>
          <a:ln>
            <a:solidFill>
              <a:srgbClr val="BEAD7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5F5F594-54EF-46E8-9006-949669D25850}"/>
              </a:ext>
            </a:extLst>
          </p:cNvPr>
          <p:cNvSpPr/>
          <p:nvPr/>
        </p:nvSpPr>
        <p:spPr>
          <a:xfrm>
            <a:off x="0" y="0"/>
            <a:ext cx="4015409" cy="3313043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0B2CEEB-3FD2-46A0-95A3-628D6664366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4598504"/>
            <a:ext cx="4016882" cy="2259496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76E5D750-4AD6-46DA-A519-691FEF854D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" y="695565"/>
            <a:ext cx="4015408" cy="1921911"/>
          </a:xfrm>
        </p:spPr>
        <p:txBody>
          <a:bodyPr>
            <a:normAutofit/>
          </a:bodyPr>
          <a:lstStyle/>
          <a:p>
            <a:pPr algn="ctr"/>
            <a:r>
              <a:rPr lang="en-US" sz="7200" dirty="0">
                <a:solidFill>
                  <a:schemeClr val="bg1"/>
                </a:solidFill>
                <a:latin typeface="Beyond Wonderland" panose="02000000000000000000" pitchFamily="2" charset="0"/>
              </a:rPr>
              <a:t>Excelsis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396472-5862-4415-A75A-D97072016A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51088" y="813420"/>
            <a:ext cx="7136112" cy="4999245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5400" dirty="0">
                <a:solidFill>
                  <a:srgbClr val="C00000"/>
                </a:solidFill>
              </a:rPr>
              <a:t>TOP FOUR (CHURCH)</a:t>
            </a:r>
            <a:endParaRPr lang="en-US" sz="6600" dirty="0">
              <a:solidFill>
                <a:srgbClr val="C00000"/>
              </a:solidFill>
            </a:endParaRPr>
          </a:p>
          <a:p>
            <a:pPr marL="0" indent="0" algn="ctr">
              <a:buNone/>
            </a:pPr>
            <a:endParaRPr lang="en-US" sz="3600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en-US" sz="3600" dirty="0">
                <a:solidFill>
                  <a:srgbClr val="C00000"/>
                </a:solidFill>
              </a:rPr>
              <a:t>4.	Hark The Herald (1739)</a:t>
            </a:r>
          </a:p>
          <a:p>
            <a:pPr marL="0" indent="0">
              <a:buNone/>
            </a:pPr>
            <a:r>
              <a:rPr lang="en-US" sz="3600" dirty="0">
                <a:solidFill>
                  <a:srgbClr val="C00000"/>
                </a:solidFill>
              </a:rPr>
              <a:t>3.	First Noel (1823)</a:t>
            </a: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DEFEE9F2-2BFB-4026-B713-91A64063120D}"/>
              </a:ext>
            </a:extLst>
          </p:cNvPr>
          <p:cNvSpPr txBox="1">
            <a:spLocks/>
          </p:cNvSpPr>
          <p:nvPr/>
        </p:nvSpPr>
        <p:spPr>
          <a:xfrm>
            <a:off x="145772" y="2882174"/>
            <a:ext cx="3723861" cy="192191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5400" dirty="0">
                <a:solidFill>
                  <a:schemeClr val="bg1"/>
                </a:solidFill>
                <a:latin typeface="+mn-lt"/>
              </a:rPr>
              <a:t>Introduction</a:t>
            </a:r>
          </a:p>
        </p:txBody>
      </p:sp>
    </p:spTree>
    <p:extLst>
      <p:ext uri="{BB962C8B-B14F-4D97-AF65-F5344CB8AC3E}">
        <p14:creationId xmlns:p14="http://schemas.microsoft.com/office/powerpoint/2010/main" val="23082102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8A862C14-E737-4B2B-A919-50A1FFC4C5CF}"/>
              </a:ext>
            </a:extLst>
          </p:cNvPr>
          <p:cNvSpPr/>
          <p:nvPr/>
        </p:nvSpPr>
        <p:spPr>
          <a:xfrm>
            <a:off x="0" y="3313043"/>
            <a:ext cx="4015409" cy="1060174"/>
          </a:xfrm>
          <a:prstGeom prst="rect">
            <a:avLst/>
          </a:prstGeom>
          <a:solidFill>
            <a:srgbClr val="BEAD75"/>
          </a:solidFill>
          <a:ln>
            <a:solidFill>
              <a:srgbClr val="BEAD7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5F5F594-54EF-46E8-9006-949669D25850}"/>
              </a:ext>
            </a:extLst>
          </p:cNvPr>
          <p:cNvSpPr/>
          <p:nvPr/>
        </p:nvSpPr>
        <p:spPr>
          <a:xfrm>
            <a:off x="0" y="0"/>
            <a:ext cx="4015409" cy="3313043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0B2CEEB-3FD2-46A0-95A3-628D6664366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4598504"/>
            <a:ext cx="4016882" cy="2259496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76E5D750-4AD6-46DA-A519-691FEF854D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" y="695565"/>
            <a:ext cx="4015408" cy="1921911"/>
          </a:xfrm>
        </p:spPr>
        <p:txBody>
          <a:bodyPr>
            <a:normAutofit/>
          </a:bodyPr>
          <a:lstStyle/>
          <a:p>
            <a:pPr algn="ctr"/>
            <a:r>
              <a:rPr lang="en-US" sz="7200" dirty="0">
                <a:solidFill>
                  <a:schemeClr val="bg1"/>
                </a:solidFill>
                <a:latin typeface="Beyond Wonderland" panose="02000000000000000000" pitchFamily="2" charset="0"/>
              </a:rPr>
              <a:t>Excelsis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396472-5862-4415-A75A-D97072016A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51088" y="813420"/>
            <a:ext cx="7136112" cy="4999245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5400" dirty="0">
                <a:solidFill>
                  <a:srgbClr val="C00000"/>
                </a:solidFill>
              </a:rPr>
              <a:t>TOP FOUR (CHURCH)</a:t>
            </a:r>
            <a:endParaRPr lang="en-US" sz="6600" dirty="0">
              <a:solidFill>
                <a:srgbClr val="C00000"/>
              </a:solidFill>
            </a:endParaRPr>
          </a:p>
          <a:p>
            <a:pPr marL="0" indent="0" algn="ctr">
              <a:buNone/>
            </a:pPr>
            <a:endParaRPr lang="en-US" sz="3600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en-US" sz="3600" dirty="0">
                <a:solidFill>
                  <a:srgbClr val="C00000"/>
                </a:solidFill>
              </a:rPr>
              <a:t>4.	Hark The Herald (1739)</a:t>
            </a:r>
          </a:p>
          <a:p>
            <a:pPr marL="0" indent="0">
              <a:buNone/>
            </a:pPr>
            <a:r>
              <a:rPr lang="en-US" sz="3600" dirty="0">
                <a:solidFill>
                  <a:srgbClr val="C00000"/>
                </a:solidFill>
              </a:rPr>
              <a:t>3.	First Noel (1823)</a:t>
            </a:r>
          </a:p>
          <a:p>
            <a:pPr marL="0" indent="0">
              <a:buNone/>
            </a:pPr>
            <a:r>
              <a:rPr lang="en-US" sz="3600" dirty="0">
                <a:solidFill>
                  <a:srgbClr val="C00000"/>
                </a:solidFill>
              </a:rPr>
              <a:t>2.	Joy To The World (1719)</a:t>
            </a: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DEFEE9F2-2BFB-4026-B713-91A64063120D}"/>
              </a:ext>
            </a:extLst>
          </p:cNvPr>
          <p:cNvSpPr txBox="1">
            <a:spLocks/>
          </p:cNvSpPr>
          <p:nvPr/>
        </p:nvSpPr>
        <p:spPr>
          <a:xfrm>
            <a:off x="145772" y="2882174"/>
            <a:ext cx="3723861" cy="192191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5400" dirty="0">
                <a:solidFill>
                  <a:schemeClr val="bg1"/>
                </a:solidFill>
                <a:latin typeface="+mn-lt"/>
              </a:rPr>
              <a:t>Introduction</a:t>
            </a:r>
          </a:p>
        </p:txBody>
      </p:sp>
    </p:spTree>
    <p:extLst>
      <p:ext uri="{BB962C8B-B14F-4D97-AF65-F5344CB8AC3E}">
        <p14:creationId xmlns:p14="http://schemas.microsoft.com/office/powerpoint/2010/main" val="4025340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8A862C14-E737-4B2B-A919-50A1FFC4C5CF}"/>
              </a:ext>
            </a:extLst>
          </p:cNvPr>
          <p:cNvSpPr/>
          <p:nvPr/>
        </p:nvSpPr>
        <p:spPr>
          <a:xfrm>
            <a:off x="0" y="3313043"/>
            <a:ext cx="4015409" cy="1060174"/>
          </a:xfrm>
          <a:prstGeom prst="rect">
            <a:avLst/>
          </a:prstGeom>
          <a:solidFill>
            <a:srgbClr val="BEAD75"/>
          </a:solidFill>
          <a:ln>
            <a:solidFill>
              <a:srgbClr val="BEAD7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5F5F594-54EF-46E8-9006-949669D25850}"/>
              </a:ext>
            </a:extLst>
          </p:cNvPr>
          <p:cNvSpPr/>
          <p:nvPr/>
        </p:nvSpPr>
        <p:spPr>
          <a:xfrm>
            <a:off x="0" y="0"/>
            <a:ext cx="4015409" cy="3313043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0B2CEEB-3FD2-46A0-95A3-628D6664366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4598504"/>
            <a:ext cx="4016882" cy="2259496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76E5D750-4AD6-46DA-A519-691FEF854D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" y="695565"/>
            <a:ext cx="4015408" cy="1921911"/>
          </a:xfrm>
        </p:spPr>
        <p:txBody>
          <a:bodyPr>
            <a:normAutofit/>
          </a:bodyPr>
          <a:lstStyle/>
          <a:p>
            <a:pPr algn="ctr"/>
            <a:r>
              <a:rPr lang="en-US" sz="7200" dirty="0">
                <a:solidFill>
                  <a:schemeClr val="bg1"/>
                </a:solidFill>
                <a:latin typeface="Beyond Wonderland" panose="02000000000000000000" pitchFamily="2" charset="0"/>
              </a:rPr>
              <a:t>Excelsis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396472-5862-4415-A75A-D97072016A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51088" y="813420"/>
            <a:ext cx="7136112" cy="4999245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5400" dirty="0">
                <a:solidFill>
                  <a:srgbClr val="C00000"/>
                </a:solidFill>
              </a:rPr>
              <a:t>TOP FOUR (CHURCH)</a:t>
            </a:r>
            <a:endParaRPr lang="en-US" sz="6600" dirty="0">
              <a:solidFill>
                <a:srgbClr val="C00000"/>
              </a:solidFill>
            </a:endParaRPr>
          </a:p>
          <a:p>
            <a:pPr marL="0" indent="0" algn="ctr">
              <a:buNone/>
            </a:pPr>
            <a:endParaRPr lang="en-US" sz="3600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en-US" sz="3600" dirty="0">
                <a:solidFill>
                  <a:srgbClr val="C00000"/>
                </a:solidFill>
              </a:rPr>
              <a:t>4.	Hark The Herald (1739)</a:t>
            </a:r>
          </a:p>
          <a:p>
            <a:pPr marL="0" indent="0">
              <a:buNone/>
            </a:pPr>
            <a:r>
              <a:rPr lang="en-US" sz="3600" dirty="0">
                <a:solidFill>
                  <a:srgbClr val="C00000"/>
                </a:solidFill>
              </a:rPr>
              <a:t>3.	First Noel (1823)</a:t>
            </a:r>
          </a:p>
          <a:p>
            <a:pPr marL="0" indent="0">
              <a:buNone/>
            </a:pPr>
            <a:r>
              <a:rPr lang="en-US" sz="3600" dirty="0">
                <a:solidFill>
                  <a:srgbClr val="C00000"/>
                </a:solidFill>
              </a:rPr>
              <a:t>2.	Joy To The World (1719)</a:t>
            </a:r>
          </a:p>
          <a:p>
            <a:pPr marL="0" indent="0">
              <a:buNone/>
            </a:pPr>
            <a:r>
              <a:rPr lang="en-US" sz="3600" dirty="0">
                <a:solidFill>
                  <a:srgbClr val="C00000"/>
                </a:solidFill>
              </a:rPr>
              <a:t>1.	Silent Night – (1818)</a:t>
            </a:r>
            <a:endParaRPr lang="en-US" sz="6000" dirty="0">
              <a:solidFill>
                <a:srgbClr val="C00000"/>
              </a:solidFill>
            </a:endParaRP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DEFEE9F2-2BFB-4026-B713-91A64063120D}"/>
              </a:ext>
            </a:extLst>
          </p:cNvPr>
          <p:cNvSpPr txBox="1">
            <a:spLocks/>
          </p:cNvSpPr>
          <p:nvPr/>
        </p:nvSpPr>
        <p:spPr>
          <a:xfrm>
            <a:off x="145772" y="2882174"/>
            <a:ext cx="3723861" cy="192191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5400" dirty="0">
                <a:solidFill>
                  <a:schemeClr val="bg1"/>
                </a:solidFill>
                <a:latin typeface="+mn-lt"/>
              </a:rPr>
              <a:t>Introduction</a:t>
            </a:r>
          </a:p>
        </p:txBody>
      </p:sp>
    </p:spTree>
    <p:extLst>
      <p:ext uri="{BB962C8B-B14F-4D97-AF65-F5344CB8AC3E}">
        <p14:creationId xmlns:p14="http://schemas.microsoft.com/office/powerpoint/2010/main" val="37152760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8A862C14-E737-4B2B-A919-50A1FFC4C5CF}"/>
              </a:ext>
            </a:extLst>
          </p:cNvPr>
          <p:cNvSpPr/>
          <p:nvPr/>
        </p:nvSpPr>
        <p:spPr>
          <a:xfrm>
            <a:off x="0" y="3313043"/>
            <a:ext cx="4015409" cy="1060174"/>
          </a:xfrm>
          <a:prstGeom prst="rect">
            <a:avLst/>
          </a:prstGeom>
          <a:solidFill>
            <a:srgbClr val="BEAD75"/>
          </a:solidFill>
          <a:ln>
            <a:solidFill>
              <a:srgbClr val="BEAD7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5F5F594-54EF-46E8-9006-949669D25850}"/>
              </a:ext>
            </a:extLst>
          </p:cNvPr>
          <p:cNvSpPr/>
          <p:nvPr/>
        </p:nvSpPr>
        <p:spPr>
          <a:xfrm>
            <a:off x="0" y="0"/>
            <a:ext cx="4015409" cy="3313043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0B2CEEB-3FD2-46A0-95A3-628D6664366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4598504"/>
            <a:ext cx="4016882" cy="2259496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76E5D750-4AD6-46DA-A519-691FEF854D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" y="695565"/>
            <a:ext cx="4015408" cy="1921911"/>
          </a:xfrm>
        </p:spPr>
        <p:txBody>
          <a:bodyPr>
            <a:normAutofit/>
          </a:bodyPr>
          <a:lstStyle/>
          <a:p>
            <a:pPr algn="ctr"/>
            <a:r>
              <a:rPr lang="en-US" sz="7200" dirty="0">
                <a:solidFill>
                  <a:schemeClr val="bg1"/>
                </a:solidFill>
                <a:latin typeface="Beyond Wonderland" panose="02000000000000000000" pitchFamily="2" charset="0"/>
              </a:rPr>
              <a:t>Excelsis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396472-5862-4415-A75A-D97072016A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99722" y="813420"/>
            <a:ext cx="7487478" cy="4999245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4800" dirty="0">
                <a:solidFill>
                  <a:srgbClr val="C00000"/>
                </a:solidFill>
              </a:rPr>
              <a:t>TOP FOUR VOCAL</a:t>
            </a:r>
          </a:p>
          <a:p>
            <a:pPr marL="0" indent="0" algn="ctr">
              <a:buNone/>
            </a:pPr>
            <a:endParaRPr lang="en-US" sz="3600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en-US" sz="3600" dirty="0">
                <a:solidFill>
                  <a:srgbClr val="C00000"/>
                </a:solidFill>
              </a:rPr>
              <a:t>4.	O Come, O Come Emmanuel</a:t>
            </a: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DEFEE9F2-2BFB-4026-B713-91A64063120D}"/>
              </a:ext>
            </a:extLst>
          </p:cNvPr>
          <p:cNvSpPr txBox="1">
            <a:spLocks/>
          </p:cNvSpPr>
          <p:nvPr/>
        </p:nvSpPr>
        <p:spPr>
          <a:xfrm>
            <a:off x="145772" y="2882174"/>
            <a:ext cx="3723861" cy="192191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5400" dirty="0">
                <a:solidFill>
                  <a:schemeClr val="bg1"/>
                </a:solidFill>
                <a:latin typeface="+mn-lt"/>
              </a:rPr>
              <a:t>Introduction</a:t>
            </a:r>
          </a:p>
        </p:txBody>
      </p:sp>
    </p:spTree>
    <p:extLst>
      <p:ext uri="{BB962C8B-B14F-4D97-AF65-F5344CB8AC3E}">
        <p14:creationId xmlns:p14="http://schemas.microsoft.com/office/powerpoint/2010/main" val="24262198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8A862C14-E737-4B2B-A919-50A1FFC4C5CF}"/>
              </a:ext>
            </a:extLst>
          </p:cNvPr>
          <p:cNvSpPr/>
          <p:nvPr/>
        </p:nvSpPr>
        <p:spPr>
          <a:xfrm>
            <a:off x="0" y="3313043"/>
            <a:ext cx="4015409" cy="1060174"/>
          </a:xfrm>
          <a:prstGeom prst="rect">
            <a:avLst/>
          </a:prstGeom>
          <a:solidFill>
            <a:srgbClr val="BEAD75"/>
          </a:solidFill>
          <a:ln>
            <a:solidFill>
              <a:srgbClr val="BEAD7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5F5F594-54EF-46E8-9006-949669D25850}"/>
              </a:ext>
            </a:extLst>
          </p:cNvPr>
          <p:cNvSpPr/>
          <p:nvPr/>
        </p:nvSpPr>
        <p:spPr>
          <a:xfrm>
            <a:off x="0" y="0"/>
            <a:ext cx="4015409" cy="3313043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0B2CEEB-3FD2-46A0-95A3-628D6664366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4598504"/>
            <a:ext cx="4016882" cy="2259496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76E5D750-4AD6-46DA-A519-691FEF854D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" y="695565"/>
            <a:ext cx="4015408" cy="1921911"/>
          </a:xfrm>
        </p:spPr>
        <p:txBody>
          <a:bodyPr>
            <a:normAutofit/>
          </a:bodyPr>
          <a:lstStyle/>
          <a:p>
            <a:pPr algn="ctr"/>
            <a:r>
              <a:rPr lang="en-US" sz="7200" dirty="0">
                <a:solidFill>
                  <a:schemeClr val="bg1"/>
                </a:solidFill>
                <a:latin typeface="Beyond Wonderland" panose="02000000000000000000" pitchFamily="2" charset="0"/>
              </a:rPr>
              <a:t>Excelsis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396472-5862-4415-A75A-D97072016A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99722" y="813420"/>
            <a:ext cx="7487478" cy="4999245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4800" dirty="0">
                <a:solidFill>
                  <a:srgbClr val="C00000"/>
                </a:solidFill>
              </a:rPr>
              <a:t>TOP FOUR VOCAL</a:t>
            </a:r>
          </a:p>
          <a:p>
            <a:pPr marL="0" indent="0" algn="ctr">
              <a:buNone/>
            </a:pPr>
            <a:endParaRPr lang="en-US" sz="3600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en-US" sz="3600" dirty="0">
                <a:solidFill>
                  <a:srgbClr val="C00000"/>
                </a:solidFill>
              </a:rPr>
              <a:t>4.	O Come, O Come Emmanuel</a:t>
            </a:r>
          </a:p>
          <a:p>
            <a:pPr marL="0" indent="0">
              <a:buNone/>
            </a:pPr>
            <a:r>
              <a:rPr lang="en-US" sz="3600" dirty="0">
                <a:solidFill>
                  <a:srgbClr val="C00000"/>
                </a:solidFill>
              </a:rPr>
              <a:t>3.	What Child Is This</a:t>
            </a: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DEFEE9F2-2BFB-4026-B713-91A64063120D}"/>
              </a:ext>
            </a:extLst>
          </p:cNvPr>
          <p:cNvSpPr txBox="1">
            <a:spLocks/>
          </p:cNvSpPr>
          <p:nvPr/>
        </p:nvSpPr>
        <p:spPr>
          <a:xfrm>
            <a:off x="145772" y="2882174"/>
            <a:ext cx="3723861" cy="192191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5400" dirty="0">
                <a:solidFill>
                  <a:schemeClr val="bg1"/>
                </a:solidFill>
                <a:latin typeface="+mn-lt"/>
              </a:rPr>
              <a:t>Introduction</a:t>
            </a:r>
          </a:p>
        </p:txBody>
      </p:sp>
    </p:spTree>
    <p:extLst>
      <p:ext uri="{BB962C8B-B14F-4D97-AF65-F5344CB8AC3E}">
        <p14:creationId xmlns:p14="http://schemas.microsoft.com/office/powerpoint/2010/main" val="7234565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2705</TotalTime>
  <Words>899</Words>
  <Application>Microsoft Office PowerPoint</Application>
  <PresentationFormat>Widescreen</PresentationFormat>
  <Paragraphs>223</Paragraphs>
  <Slides>46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46</vt:i4>
      </vt:variant>
    </vt:vector>
  </HeadingPairs>
  <TitlesOfParts>
    <vt:vector size="51" baseType="lpstr">
      <vt:lpstr>Arial</vt:lpstr>
      <vt:lpstr>Beyond Wonderland</vt:lpstr>
      <vt:lpstr>Calibri</vt:lpstr>
      <vt:lpstr>Calibri Light</vt:lpstr>
      <vt:lpstr>Office Theme</vt:lpstr>
      <vt:lpstr>The Four Greatest  Christmas Songs</vt:lpstr>
      <vt:lpstr>Excelsis</vt:lpstr>
      <vt:lpstr>Excelsis</vt:lpstr>
      <vt:lpstr>Excelsis</vt:lpstr>
      <vt:lpstr>Excelsis</vt:lpstr>
      <vt:lpstr>Excelsis</vt:lpstr>
      <vt:lpstr>Excelsis</vt:lpstr>
      <vt:lpstr>Excelsis</vt:lpstr>
      <vt:lpstr>Excelsis</vt:lpstr>
      <vt:lpstr>Excelsis</vt:lpstr>
      <vt:lpstr>Excelsis</vt:lpstr>
      <vt:lpstr>Excelsis</vt:lpstr>
      <vt:lpstr>Excelsis</vt:lpstr>
      <vt:lpstr>Excelsis</vt:lpstr>
      <vt:lpstr>Excelsis</vt:lpstr>
      <vt:lpstr>Excelsis</vt:lpstr>
      <vt:lpstr>Excelsis</vt:lpstr>
      <vt:lpstr>Excelsis</vt:lpstr>
      <vt:lpstr>Excelsis</vt:lpstr>
      <vt:lpstr>Excelsis</vt:lpstr>
      <vt:lpstr>Excelsis</vt:lpstr>
      <vt:lpstr>Excelsis</vt:lpstr>
      <vt:lpstr>Excelsis</vt:lpstr>
      <vt:lpstr>Excelsis</vt:lpstr>
      <vt:lpstr>Excelsis</vt:lpstr>
      <vt:lpstr>Excelsis</vt:lpstr>
      <vt:lpstr>Excelsis</vt:lpstr>
      <vt:lpstr>Excelsis</vt:lpstr>
      <vt:lpstr>Excelsis</vt:lpstr>
      <vt:lpstr>Excelsis</vt:lpstr>
      <vt:lpstr>Excelsis</vt:lpstr>
      <vt:lpstr>Excelsis</vt:lpstr>
      <vt:lpstr>Excelsis</vt:lpstr>
      <vt:lpstr>Excelsis</vt:lpstr>
      <vt:lpstr>Excelsis</vt:lpstr>
      <vt:lpstr>Excelsis</vt:lpstr>
      <vt:lpstr>Excelsis</vt:lpstr>
      <vt:lpstr>Excelsis</vt:lpstr>
      <vt:lpstr>Excelsis</vt:lpstr>
      <vt:lpstr>Excelsis</vt:lpstr>
      <vt:lpstr>Excelsis</vt:lpstr>
      <vt:lpstr>Excelsis</vt:lpstr>
      <vt:lpstr>Excelsis</vt:lpstr>
      <vt:lpstr>Excelsis</vt:lpstr>
      <vt:lpstr>Excelsis</vt:lpstr>
      <vt:lpstr>Excelsis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Four Greatest  Christmas Songs</dc:title>
  <dc:creator>Douglas Martin</dc:creator>
  <cp:lastModifiedBy>Douglas Martin</cp:lastModifiedBy>
  <cp:revision>30</cp:revision>
  <cp:lastPrinted>2018-12-02T14:59:35Z</cp:lastPrinted>
  <dcterms:created xsi:type="dcterms:W3CDTF">2018-11-29T23:17:05Z</dcterms:created>
  <dcterms:modified xsi:type="dcterms:W3CDTF">2018-12-14T21:27:50Z</dcterms:modified>
</cp:coreProperties>
</file>