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59" r:id="rId3"/>
    <p:sldId id="263" r:id="rId4"/>
    <p:sldId id="264" r:id="rId5"/>
    <p:sldId id="262" r:id="rId6"/>
    <p:sldId id="260" r:id="rId7"/>
    <p:sldId id="261" r:id="rId8"/>
    <p:sldId id="265" r:id="rId9"/>
    <p:sldId id="266" r:id="rId10"/>
    <p:sldId id="267" r:id="rId11"/>
    <p:sldId id="268" r:id="rId12"/>
    <p:sldId id="269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2" autoAdjust="0"/>
    <p:restoredTop sz="94660"/>
  </p:normalViewPr>
  <p:slideViewPr>
    <p:cSldViewPr snapToGrid="0">
      <p:cViewPr varScale="1">
        <p:scale>
          <a:sx n="72" d="100"/>
          <a:sy n="72" d="100"/>
        </p:scale>
        <p:origin x="43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684F78-9A08-49AD-BAC3-204104E9059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4BF73AD-2214-4FF8-AA0F-579A2FBD6C7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0FD849-ABF8-4A3B-9F2B-8148CA8298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C188B8-190C-417F-B659-64EE88F694C9}" type="datetimeFigureOut">
              <a:rPr lang="en-US"/>
              <a:pPr>
                <a:defRPr/>
              </a:pPr>
              <a:t>11/11/2018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4E5403-2FD8-4B2D-86A9-1558B9E894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57A067-D59D-42C7-B0DC-A871886256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5166CC-A83D-466A-93C8-B246E21B519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66974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CB54DF-919C-412F-91FB-760B2E19BE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39C67FE-1B25-4565-A588-355CBB0461E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3561DD-F36D-4315-9DFD-27FB5DFDEE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BEC23D-A6B5-46A0-93C1-B3BF1FF668C4}" type="datetimeFigureOut">
              <a:rPr lang="en-US"/>
              <a:pPr>
                <a:defRPr/>
              </a:pPr>
              <a:t>11/11/2018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25643F-AAAC-4FBD-A2D6-38C2CD5161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217841-130C-4E7F-B0E1-07239C5EFC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250A37-8111-4976-AC82-FB83374278A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01838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0C3DCE8-7185-4A72-AA6B-82E591D74CC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31C90A5-5F28-497A-9FB0-4793100C2B8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7C1D44-E601-4804-9A5B-89D72BCB12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301AB2-30EB-4747-A90A-DA9E3F135A2D}" type="datetimeFigureOut">
              <a:rPr lang="en-US"/>
              <a:pPr>
                <a:defRPr/>
              </a:pPr>
              <a:t>11/11/2018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DB6060-168F-4B3D-9CE5-B42B5A26A0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2399D0-6A3B-4E30-86BE-7ADF44E05A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243766-C214-4F83-98E2-488723B5B8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40114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1CBCBE-5826-4D4A-845A-C0A2ECA639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F507BF-7B05-421A-B713-7E7A864065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DDED66-7682-413A-A839-B1DAFC7C58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4773EB-D92A-4D65-8F37-E9C6457DFAF1}" type="datetimeFigureOut">
              <a:rPr lang="en-US"/>
              <a:pPr>
                <a:defRPr/>
              </a:pPr>
              <a:t>11/11/2018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73F9CD-31A3-411A-973C-9D907AA400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BB18B9-63EB-4A6D-B014-EA803E1084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3B2218-B705-455B-81DB-3E53AFEEA95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89587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503C2B-5BD7-4A06-9E10-70EEDE5AEF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C874324-F08A-4B5F-85CC-5018AD3A8D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CED068-4CE4-4926-91B2-ED3B462FE3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8F679D-EF93-41C5-8739-F0CDBB600984}" type="datetimeFigureOut">
              <a:rPr lang="en-US"/>
              <a:pPr>
                <a:defRPr/>
              </a:pPr>
              <a:t>11/11/2018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BD83B5-0AFE-4C64-80CB-D50D88B43A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BF4D49-2239-48ED-9C83-530285BF91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728D81-6E82-41DF-9472-F16448A0A1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54808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2D59B4-3EA1-401E-8950-41F3A82E0B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42E836-0E82-4F96-9AA8-B7C057EFF9C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6297A5E-4780-4AF9-BA0B-C9B44271BC9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E9717CD4-5C8B-4591-8159-FFA150042A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C0FD34-E38A-45CF-9035-62ECC7E86AB4}" type="datetimeFigureOut">
              <a:rPr lang="en-US"/>
              <a:pPr>
                <a:defRPr/>
              </a:pPr>
              <a:t>11/11/2018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C497EA2A-790C-4658-8ABC-F65C33EC9B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DB54CBF2-7300-436A-84E9-9FAF8F904B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039255-A33C-4221-B724-F41BB7553FB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8556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9EC15A-2C74-4BC8-93F2-E068FB5E19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03DA8FD-6ADC-4646-8580-C2480DA293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D8364C9-504B-492E-A446-595AB420338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7C669F8-6F8F-48BB-A1A0-B09041D7BC8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B6E0CD5-214D-4567-B161-35A99A17CF6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97E71570-7F63-41D7-BBF6-B5B03CBBD4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875775-CC6C-4A17-A5ED-0400C52A2108}" type="datetimeFigureOut">
              <a:rPr lang="en-US"/>
              <a:pPr>
                <a:defRPr/>
              </a:pPr>
              <a:t>11/11/2018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E7C4234-5450-43DF-BE2C-FE06BD7641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E2E40059-536C-4E24-A4D9-0DF15FEFE3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E04A43-AE03-41FF-9E45-CFC8BAE3C7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3105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1DCFD3-D943-4913-AE4C-CADA116672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46F924DD-00BF-42AE-A2B0-45158C076B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DF9E16-E93E-4037-B296-E8DFC903695A}" type="datetimeFigureOut">
              <a:rPr lang="en-US"/>
              <a:pPr>
                <a:defRPr/>
              </a:pPr>
              <a:t>11/11/2018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50614F67-2A91-4387-8865-A694E847F8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923EED79-F0FF-4A70-BE71-930A290DC6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50831E-0A73-43A8-9ACA-64E77C1234F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16627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6E99A2C9-B110-46B0-9749-4CF2C74419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993C1F-08EB-42D5-A66B-814A128E726A}" type="datetimeFigureOut">
              <a:rPr lang="en-US"/>
              <a:pPr>
                <a:defRPr/>
              </a:pPr>
              <a:t>11/11/2018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B3EAAB09-F92B-47F6-BFE6-D5BF8254F7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E965EA23-7301-4056-A2AE-2900D7E3C8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A3719B-1453-4CCC-A9B8-0DC8B80F29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30695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1D9179-A948-4C58-826B-903C028F6D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3FF6DB-F429-425F-BCBF-7692B444A0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3802F50-2B79-4AB9-80E0-E6B6EFAEA43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A88A8BA9-5BB3-4D9D-BC97-84352411F9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966FE0-6DA0-49FB-97CE-D476F73C782A}" type="datetimeFigureOut">
              <a:rPr lang="en-US"/>
              <a:pPr>
                <a:defRPr/>
              </a:pPr>
              <a:t>11/11/2018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DC82064C-82B3-4319-9FCF-FFE2E80A1D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28DFA1A-CEDC-4F8F-BE41-8987988A38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56E14D-A4AF-4469-8221-B16AD439DF4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52550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97AC4A-A5E4-4827-9519-5324C06EF2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95ACC51-41BA-4F92-A774-5644AF1B926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6BC2120-CEE0-4066-91B7-09FC60E604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4EA3B22A-B0FE-461A-8667-0B6464022F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46F986-F4A5-45D0-A19D-E21D8F91B488}" type="datetimeFigureOut">
              <a:rPr lang="en-US"/>
              <a:pPr>
                <a:defRPr/>
              </a:pPr>
              <a:t>11/11/2018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B1B72A06-B520-4DDC-A599-22AEC05289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1A5FABD4-1947-4665-B8B6-68F7CE1B38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6C750C-34DE-44F9-B126-5EFE917C21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01754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A4BD4B82-1D58-4715-892C-16842B10B68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E1AC4292-5A0B-4A17-B48C-8CE8C737438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1564FC-718C-4AA4-91FD-3A1359670BF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57ABA6E7-A304-4D62-A9D1-75023765BA4A}" type="datetimeFigureOut">
              <a:rPr lang="en-US"/>
              <a:pPr>
                <a:defRPr/>
              </a:pPr>
              <a:t>11/11/2018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EB9E8F-2FAE-435B-A2F8-C698F1C10D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3BF6C4-500B-4E06-B611-66666972301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A542842D-6A5B-418E-BB85-3967B162D4B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72302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632FEC16-F8FB-4597-95FC-6741F3F76BF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" y="-2"/>
            <a:ext cx="12192002" cy="6858001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9E552C2E-8666-4FAF-A1F9-BBB78F9CE172}"/>
              </a:ext>
            </a:extLst>
          </p:cNvPr>
          <p:cNvSpPr/>
          <p:nvPr/>
        </p:nvSpPr>
        <p:spPr>
          <a:xfrm>
            <a:off x="5695864" y="3323817"/>
            <a:ext cx="6496136" cy="221599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13800" b="1" cap="none" spc="50" dirty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latin typeface="Engebrechtre Ex" panose="02010605000000000000" pitchFamily="2" charset="0"/>
              </a:rPr>
              <a:t>Cosmic</a:t>
            </a:r>
            <a:endParaRPr lang="en-US" sz="13800" b="1" cap="none" spc="50" dirty="0">
              <a:ln w="0"/>
              <a:solidFill>
                <a:schemeClr val="bg2"/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B1947EA-084F-490D-8BDA-B9D207316637}"/>
              </a:ext>
            </a:extLst>
          </p:cNvPr>
          <p:cNvSpPr/>
          <p:nvPr/>
        </p:nvSpPr>
        <p:spPr>
          <a:xfrm>
            <a:off x="6022316" y="5143916"/>
            <a:ext cx="5545109" cy="124649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50" dirty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latin typeface="Engebrechtre Ex" panose="02010605000000000000" pitchFamily="2" charset="0"/>
              </a:rPr>
              <a:t> </a:t>
            </a:r>
            <a:r>
              <a:rPr lang="en-US" sz="7500" b="1" cap="none" spc="50" dirty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latin typeface="Engebrechtre Ex" panose="02010605000000000000" pitchFamily="2" charset="0"/>
              </a:rPr>
              <a:t>Christianity</a:t>
            </a:r>
            <a:endParaRPr lang="en-US" sz="7500" b="1" cap="none" spc="50" dirty="0">
              <a:ln w="0"/>
              <a:solidFill>
                <a:schemeClr val="bg2"/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857059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632FEC16-F8FB-4597-95FC-6741F3F76BF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" y="-2"/>
            <a:ext cx="12192002" cy="6858001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80B8F627-4E95-40AF-8EC1-CC521E543617}"/>
              </a:ext>
            </a:extLst>
          </p:cNvPr>
          <p:cNvSpPr txBox="1"/>
          <p:nvPr/>
        </p:nvSpPr>
        <p:spPr>
          <a:xfrm>
            <a:off x="7726018" y="5917959"/>
            <a:ext cx="416118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</a:rPr>
              <a:t>Ephesians 3:1-13 NIV</a:t>
            </a:r>
            <a:endParaRPr lang="en-US" sz="2000" b="1" dirty="0">
              <a:solidFill>
                <a:schemeClr val="bg1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09271FE-2130-4965-8167-9E5BF5AF8CE8}"/>
              </a:ext>
            </a:extLst>
          </p:cNvPr>
          <p:cNvSpPr txBox="1"/>
          <p:nvPr/>
        </p:nvSpPr>
        <p:spPr>
          <a:xfrm>
            <a:off x="1192697" y="1317588"/>
            <a:ext cx="10376452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>
                <a:solidFill>
                  <a:schemeClr val="bg1"/>
                </a:solidFill>
              </a:rPr>
              <a:t>And to </a:t>
            </a:r>
            <a:r>
              <a:rPr lang="en-US" sz="4800" u="sng" dirty="0">
                <a:solidFill>
                  <a:schemeClr val="bg1"/>
                </a:solidFill>
              </a:rPr>
              <a:t>make plain</a:t>
            </a:r>
            <a:r>
              <a:rPr lang="en-US" sz="4800" dirty="0">
                <a:solidFill>
                  <a:schemeClr val="bg1"/>
                </a:solidFill>
              </a:rPr>
              <a:t> to everyone the administration of </a:t>
            </a:r>
            <a:r>
              <a:rPr lang="en-US" sz="4800" u="sng" dirty="0">
                <a:solidFill>
                  <a:schemeClr val="bg1"/>
                </a:solidFill>
              </a:rPr>
              <a:t>this mystery</a:t>
            </a:r>
            <a:r>
              <a:rPr lang="en-US" sz="4800" dirty="0">
                <a:solidFill>
                  <a:schemeClr val="bg1"/>
                </a:solidFill>
              </a:rPr>
              <a:t>, which for ages past was kept hidden in God, who created all things.</a:t>
            </a:r>
          </a:p>
        </p:txBody>
      </p:sp>
    </p:spTree>
    <p:extLst>
      <p:ext uri="{BB962C8B-B14F-4D97-AF65-F5344CB8AC3E}">
        <p14:creationId xmlns:p14="http://schemas.microsoft.com/office/powerpoint/2010/main" val="25663984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632FEC16-F8FB-4597-95FC-6741F3F76BF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" y="-2"/>
            <a:ext cx="12192002" cy="6858001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80B8F627-4E95-40AF-8EC1-CC521E543617}"/>
              </a:ext>
            </a:extLst>
          </p:cNvPr>
          <p:cNvSpPr txBox="1"/>
          <p:nvPr/>
        </p:nvSpPr>
        <p:spPr>
          <a:xfrm>
            <a:off x="7726018" y="5917959"/>
            <a:ext cx="416118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</a:rPr>
              <a:t>Ephesians 3:1-13 NIV</a:t>
            </a:r>
            <a:endParaRPr lang="en-US" sz="2000" b="1" dirty="0">
              <a:solidFill>
                <a:schemeClr val="bg1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09271FE-2130-4965-8167-9E5BF5AF8CE8}"/>
              </a:ext>
            </a:extLst>
          </p:cNvPr>
          <p:cNvSpPr txBox="1"/>
          <p:nvPr/>
        </p:nvSpPr>
        <p:spPr>
          <a:xfrm>
            <a:off x="1113184" y="814005"/>
            <a:ext cx="1037645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>
                <a:solidFill>
                  <a:schemeClr val="bg1"/>
                </a:solidFill>
              </a:rPr>
              <a:t>His </a:t>
            </a:r>
            <a:r>
              <a:rPr lang="en-US" sz="4800" u="sng" dirty="0">
                <a:solidFill>
                  <a:schemeClr val="bg1"/>
                </a:solidFill>
              </a:rPr>
              <a:t>intent</a:t>
            </a:r>
            <a:r>
              <a:rPr lang="en-US" sz="4800" dirty="0">
                <a:solidFill>
                  <a:schemeClr val="bg1"/>
                </a:solidFill>
              </a:rPr>
              <a:t> was that now, through the church, the </a:t>
            </a:r>
            <a:r>
              <a:rPr lang="en-US" sz="4800" u="sng" dirty="0">
                <a:solidFill>
                  <a:schemeClr val="bg1"/>
                </a:solidFill>
              </a:rPr>
              <a:t>manifold wisdom</a:t>
            </a:r>
            <a:r>
              <a:rPr lang="en-US" sz="4800" dirty="0">
                <a:solidFill>
                  <a:schemeClr val="bg1"/>
                </a:solidFill>
              </a:rPr>
              <a:t> of God should be </a:t>
            </a:r>
            <a:r>
              <a:rPr lang="en-US" sz="4800" u="sng" dirty="0">
                <a:solidFill>
                  <a:schemeClr val="bg1"/>
                </a:solidFill>
              </a:rPr>
              <a:t>made known</a:t>
            </a:r>
            <a:r>
              <a:rPr lang="en-US" sz="4800" dirty="0">
                <a:solidFill>
                  <a:schemeClr val="bg1"/>
                </a:solidFill>
              </a:rPr>
              <a:t> to the rulers and authorities in the heavenly realms, according to his </a:t>
            </a:r>
            <a:r>
              <a:rPr lang="en-US" sz="4800" u="sng" dirty="0">
                <a:solidFill>
                  <a:schemeClr val="bg1"/>
                </a:solidFill>
              </a:rPr>
              <a:t>eternal purpose</a:t>
            </a:r>
            <a:r>
              <a:rPr lang="en-US" sz="4800" dirty="0">
                <a:solidFill>
                  <a:schemeClr val="bg1"/>
                </a:solidFill>
              </a:rPr>
              <a:t> which he accomplished in Christ Jesus our Lord.</a:t>
            </a:r>
          </a:p>
        </p:txBody>
      </p:sp>
    </p:spTree>
    <p:extLst>
      <p:ext uri="{BB962C8B-B14F-4D97-AF65-F5344CB8AC3E}">
        <p14:creationId xmlns:p14="http://schemas.microsoft.com/office/powerpoint/2010/main" val="17085443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632FEC16-F8FB-4597-95FC-6741F3F76BF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" y="-2"/>
            <a:ext cx="12192002" cy="6858001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80B8F627-4E95-40AF-8EC1-CC521E543617}"/>
              </a:ext>
            </a:extLst>
          </p:cNvPr>
          <p:cNvSpPr txBox="1"/>
          <p:nvPr/>
        </p:nvSpPr>
        <p:spPr>
          <a:xfrm>
            <a:off x="7726018" y="5917959"/>
            <a:ext cx="416118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</a:rPr>
              <a:t>Ephesians 3:1-13 NIV</a:t>
            </a:r>
            <a:endParaRPr lang="en-US" sz="2000" b="1" dirty="0">
              <a:solidFill>
                <a:schemeClr val="bg1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09271FE-2130-4965-8167-9E5BF5AF8CE8}"/>
              </a:ext>
            </a:extLst>
          </p:cNvPr>
          <p:cNvSpPr txBox="1"/>
          <p:nvPr/>
        </p:nvSpPr>
        <p:spPr>
          <a:xfrm>
            <a:off x="1033671" y="1066153"/>
            <a:ext cx="10376452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>
                <a:solidFill>
                  <a:schemeClr val="bg1"/>
                </a:solidFill>
              </a:rPr>
              <a:t>In him and through faith in him we may approach God with freedom and confidence.  I ask you, therefore, not to be discouraged because of my sufferings for you, which are your glory.</a:t>
            </a:r>
          </a:p>
        </p:txBody>
      </p:sp>
    </p:spTree>
    <p:extLst>
      <p:ext uri="{BB962C8B-B14F-4D97-AF65-F5344CB8AC3E}">
        <p14:creationId xmlns:p14="http://schemas.microsoft.com/office/powerpoint/2010/main" val="6774832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632FEC16-F8FB-4597-95FC-6741F3F76BF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" y="-2"/>
            <a:ext cx="12192002" cy="6858001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80B8F627-4E95-40AF-8EC1-CC521E543617}"/>
              </a:ext>
            </a:extLst>
          </p:cNvPr>
          <p:cNvSpPr txBox="1"/>
          <p:nvPr/>
        </p:nvSpPr>
        <p:spPr>
          <a:xfrm>
            <a:off x="8984975" y="5998818"/>
            <a:ext cx="2902225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002060"/>
                </a:solidFill>
              </a:rPr>
              <a:t>INTRODUCTION</a:t>
            </a:r>
            <a:endParaRPr lang="en-US" sz="2000" b="1" dirty="0">
              <a:solidFill>
                <a:srgbClr val="002060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09271FE-2130-4965-8167-9E5BF5AF8CE8}"/>
              </a:ext>
            </a:extLst>
          </p:cNvPr>
          <p:cNvSpPr txBox="1"/>
          <p:nvPr/>
        </p:nvSpPr>
        <p:spPr>
          <a:xfrm>
            <a:off x="1245705" y="2783964"/>
            <a:ext cx="1037645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>
                <a:solidFill>
                  <a:schemeClr val="bg1"/>
                </a:solidFill>
              </a:rPr>
              <a:t>THE GREATEST MYSTERY EVER!</a:t>
            </a:r>
          </a:p>
        </p:txBody>
      </p:sp>
    </p:spTree>
    <p:extLst>
      <p:ext uri="{BB962C8B-B14F-4D97-AF65-F5344CB8AC3E}">
        <p14:creationId xmlns:p14="http://schemas.microsoft.com/office/powerpoint/2010/main" val="34091652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632FEC16-F8FB-4597-95FC-6741F3F76BF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" y="-2"/>
            <a:ext cx="12192002" cy="6858001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80B8F627-4E95-40AF-8EC1-CC521E543617}"/>
              </a:ext>
            </a:extLst>
          </p:cNvPr>
          <p:cNvSpPr txBox="1"/>
          <p:nvPr/>
        </p:nvSpPr>
        <p:spPr>
          <a:xfrm>
            <a:off x="8878957" y="5995066"/>
            <a:ext cx="2955234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002060"/>
                </a:solidFill>
              </a:rPr>
              <a:t>INTRODUCTION</a:t>
            </a:r>
            <a:endParaRPr lang="en-US" sz="2000" b="1" dirty="0">
              <a:solidFill>
                <a:srgbClr val="002060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09271FE-2130-4965-8167-9E5BF5AF8CE8}"/>
              </a:ext>
            </a:extLst>
          </p:cNvPr>
          <p:cNvSpPr txBox="1"/>
          <p:nvPr/>
        </p:nvSpPr>
        <p:spPr>
          <a:xfrm>
            <a:off x="503583" y="355266"/>
            <a:ext cx="11516139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>
                <a:solidFill>
                  <a:schemeClr val="bg1"/>
                </a:solidFill>
              </a:rPr>
              <a:t>Everyone loves a good mystery!</a:t>
            </a:r>
          </a:p>
          <a:p>
            <a:endParaRPr lang="en-US" sz="6000" dirty="0">
              <a:solidFill>
                <a:schemeClr val="bg1"/>
              </a:solidFill>
            </a:endParaRPr>
          </a:p>
          <a:p>
            <a:pPr algn="ctr"/>
            <a:r>
              <a:rPr lang="en-US" sz="5400" dirty="0">
                <a:solidFill>
                  <a:schemeClr val="bg1"/>
                </a:solidFill>
              </a:rPr>
              <a:t>SUSPENSE, MIS-DIRECTION, UNEXPECTED TWISTS &amp; TURNS, FORCED-CONCLUSIONS THAT ARE INCORRECT, FINAL REVEAL</a:t>
            </a:r>
          </a:p>
        </p:txBody>
      </p:sp>
    </p:spTree>
    <p:extLst>
      <p:ext uri="{BB962C8B-B14F-4D97-AF65-F5344CB8AC3E}">
        <p14:creationId xmlns:p14="http://schemas.microsoft.com/office/powerpoint/2010/main" val="26610503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632FEC16-F8FB-4597-95FC-6741F3F76BF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" y="-2"/>
            <a:ext cx="12192002" cy="6858001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80B8F627-4E95-40AF-8EC1-CC521E543617}"/>
              </a:ext>
            </a:extLst>
          </p:cNvPr>
          <p:cNvSpPr txBox="1"/>
          <p:nvPr/>
        </p:nvSpPr>
        <p:spPr>
          <a:xfrm>
            <a:off x="9037984" y="5900076"/>
            <a:ext cx="2875721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002060"/>
                </a:solidFill>
              </a:rPr>
              <a:t>INTRODUCTION</a:t>
            </a:r>
            <a:endParaRPr lang="en-US" sz="2000" b="1" dirty="0">
              <a:solidFill>
                <a:srgbClr val="002060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09271FE-2130-4965-8167-9E5BF5AF8CE8}"/>
              </a:ext>
            </a:extLst>
          </p:cNvPr>
          <p:cNvSpPr txBox="1"/>
          <p:nvPr/>
        </p:nvSpPr>
        <p:spPr>
          <a:xfrm>
            <a:off x="1152938" y="1203405"/>
            <a:ext cx="10376452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>
                <a:solidFill>
                  <a:schemeClr val="bg1"/>
                </a:solidFill>
              </a:rPr>
              <a:t>God’s </a:t>
            </a:r>
            <a:r>
              <a:rPr lang="en-US" sz="6000" u="sng" dirty="0">
                <a:solidFill>
                  <a:schemeClr val="bg1"/>
                </a:solidFill>
              </a:rPr>
              <a:t>mystery</a:t>
            </a:r>
            <a:r>
              <a:rPr lang="en-US" sz="6000" dirty="0">
                <a:solidFill>
                  <a:schemeClr val="bg1"/>
                </a:solidFill>
              </a:rPr>
              <a:t> began before creation and all the evidence is lying right out in the open for everyone to see. (Gen 3, Rom 1)</a:t>
            </a:r>
          </a:p>
        </p:txBody>
      </p:sp>
    </p:spTree>
    <p:extLst>
      <p:ext uri="{BB962C8B-B14F-4D97-AF65-F5344CB8AC3E}">
        <p14:creationId xmlns:p14="http://schemas.microsoft.com/office/powerpoint/2010/main" val="38036518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632FEC16-F8FB-4597-95FC-6741F3F76BF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" y="-2"/>
            <a:ext cx="12192002" cy="6858001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80B8F627-4E95-40AF-8EC1-CC521E543617}"/>
              </a:ext>
            </a:extLst>
          </p:cNvPr>
          <p:cNvSpPr txBox="1"/>
          <p:nvPr/>
        </p:nvSpPr>
        <p:spPr>
          <a:xfrm>
            <a:off x="7726018" y="5917959"/>
            <a:ext cx="416118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</a:rPr>
              <a:t>Ephesians 3:1-13 NIV</a:t>
            </a:r>
            <a:endParaRPr lang="en-US" sz="2000" b="1" dirty="0">
              <a:solidFill>
                <a:schemeClr val="bg1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09271FE-2130-4965-8167-9E5BF5AF8CE8}"/>
              </a:ext>
            </a:extLst>
          </p:cNvPr>
          <p:cNvSpPr txBox="1"/>
          <p:nvPr/>
        </p:nvSpPr>
        <p:spPr>
          <a:xfrm>
            <a:off x="1285461" y="980661"/>
            <a:ext cx="10376452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>
                <a:solidFill>
                  <a:schemeClr val="bg1"/>
                </a:solidFill>
              </a:rPr>
              <a:t>For this reason I, Paul, the prisoner of Christ Jesus for the sake of you Gentiles – Surely you have heard about </a:t>
            </a:r>
            <a:r>
              <a:rPr lang="en-US" sz="5400" u="sng" dirty="0">
                <a:solidFill>
                  <a:schemeClr val="bg1"/>
                </a:solidFill>
              </a:rPr>
              <a:t>the administration of God’s grace</a:t>
            </a:r>
            <a:r>
              <a:rPr lang="en-US" sz="5400" dirty="0">
                <a:solidFill>
                  <a:schemeClr val="bg1"/>
                </a:solidFill>
              </a:rPr>
              <a:t> that was given to me for  you,</a:t>
            </a:r>
          </a:p>
        </p:txBody>
      </p:sp>
    </p:spTree>
    <p:extLst>
      <p:ext uri="{BB962C8B-B14F-4D97-AF65-F5344CB8AC3E}">
        <p14:creationId xmlns:p14="http://schemas.microsoft.com/office/powerpoint/2010/main" val="28185263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632FEC16-F8FB-4597-95FC-6741F3F76BF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" y="-1"/>
            <a:ext cx="12192002" cy="6858001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80B8F627-4E95-40AF-8EC1-CC521E543617}"/>
              </a:ext>
            </a:extLst>
          </p:cNvPr>
          <p:cNvSpPr txBox="1"/>
          <p:nvPr/>
        </p:nvSpPr>
        <p:spPr>
          <a:xfrm>
            <a:off x="7726018" y="5917959"/>
            <a:ext cx="416118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</a:rPr>
              <a:t>Ephesians 3:1-13 NIV</a:t>
            </a:r>
            <a:endParaRPr lang="en-US" sz="2000" b="1" dirty="0">
              <a:solidFill>
                <a:schemeClr val="bg1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09271FE-2130-4965-8167-9E5BF5AF8CE8}"/>
              </a:ext>
            </a:extLst>
          </p:cNvPr>
          <p:cNvSpPr txBox="1"/>
          <p:nvPr/>
        </p:nvSpPr>
        <p:spPr>
          <a:xfrm>
            <a:off x="1272208" y="1524000"/>
            <a:ext cx="10376452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>
                <a:solidFill>
                  <a:schemeClr val="bg1"/>
                </a:solidFill>
              </a:rPr>
              <a:t>that is, </a:t>
            </a:r>
            <a:r>
              <a:rPr lang="en-US" sz="5400" u="sng" dirty="0">
                <a:solidFill>
                  <a:schemeClr val="bg1"/>
                </a:solidFill>
              </a:rPr>
              <a:t>the mystery</a:t>
            </a:r>
            <a:r>
              <a:rPr lang="en-US" sz="5400" dirty="0">
                <a:solidFill>
                  <a:schemeClr val="bg1"/>
                </a:solidFill>
              </a:rPr>
              <a:t> made known to me by revelation, as I have already written briefly. </a:t>
            </a:r>
          </a:p>
        </p:txBody>
      </p:sp>
    </p:spTree>
    <p:extLst>
      <p:ext uri="{BB962C8B-B14F-4D97-AF65-F5344CB8AC3E}">
        <p14:creationId xmlns:p14="http://schemas.microsoft.com/office/powerpoint/2010/main" val="24893189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632FEC16-F8FB-4597-95FC-6741F3F76BF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" y="-2"/>
            <a:ext cx="12192002" cy="6858001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80B8F627-4E95-40AF-8EC1-CC521E543617}"/>
              </a:ext>
            </a:extLst>
          </p:cNvPr>
          <p:cNvSpPr txBox="1"/>
          <p:nvPr/>
        </p:nvSpPr>
        <p:spPr>
          <a:xfrm>
            <a:off x="7726018" y="5917959"/>
            <a:ext cx="416118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</a:rPr>
              <a:t>Ephesians 3:1-13 NIV</a:t>
            </a:r>
            <a:endParaRPr lang="en-US" sz="2000" b="1" dirty="0">
              <a:solidFill>
                <a:schemeClr val="bg1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09271FE-2130-4965-8167-9E5BF5AF8CE8}"/>
              </a:ext>
            </a:extLst>
          </p:cNvPr>
          <p:cNvSpPr txBox="1"/>
          <p:nvPr/>
        </p:nvSpPr>
        <p:spPr>
          <a:xfrm>
            <a:off x="1285461" y="980661"/>
            <a:ext cx="1037645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>
                <a:solidFill>
                  <a:schemeClr val="bg1"/>
                </a:solidFill>
              </a:rPr>
              <a:t>In reading this, then, you will be able to understand my insight into </a:t>
            </a:r>
            <a:r>
              <a:rPr lang="en-US" sz="4800" u="sng" dirty="0">
                <a:solidFill>
                  <a:schemeClr val="bg1"/>
                </a:solidFill>
              </a:rPr>
              <a:t>the mystery of Christ</a:t>
            </a:r>
            <a:r>
              <a:rPr lang="en-US" sz="4800" dirty="0">
                <a:solidFill>
                  <a:schemeClr val="bg1"/>
                </a:solidFill>
              </a:rPr>
              <a:t>, which was not made known to men in other generations as it has now been revealed by the Spirit to God’s holy apostles and prophets.</a:t>
            </a:r>
          </a:p>
        </p:txBody>
      </p:sp>
    </p:spTree>
    <p:extLst>
      <p:ext uri="{BB962C8B-B14F-4D97-AF65-F5344CB8AC3E}">
        <p14:creationId xmlns:p14="http://schemas.microsoft.com/office/powerpoint/2010/main" val="12536155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632FEC16-F8FB-4597-95FC-6741F3F76BF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" y="-2"/>
            <a:ext cx="12192002" cy="6858001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80B8F627-4E95-40AF-8EC1-CC521E543617}"/>
              </a:ext>
            </a:extLst>
          </p:cNvPr>
          <p:cNvSpPr txBox="1"/>
          <p:nvPr/>
        </p:nvSpPr>
        <p:spPr>
          <a:xfrm>
            <a:off x="7726018" y="5917959"/>
            <a:ext cx="416118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</a:rPr>
              <a:t>Ephesians 3:1-13 NIV</a:t>
            </a:r>
            <a:endParaRPr lang="en-US" sz="2000" b="1" dirty="0">
              <a:solidFill>
                <a:schemeClr val="bg1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09271FE-2130-4965-8167-9E5BF5AF8CE8}"/>
              </a:ext>
            </a:extLst>
          </p:cNvPr>
          <p:cNvSpPr txBox="1"/>
          <p:nvPr/>
        </p:nvSpPr>
        <p:spPr>
          <a:xfrm>
            <a:off x="1272209" y="1357154"/>
            <a:ext cx="10376452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>
                <a:solidFill>
                  <a:schemeClr val="bg1"/>
                </a:solidFill>
              </a:rPr>
              <a:t>This </a:t>
            </a:r>
            <a:r>
              <a:rPr lang="en-US" sz="4800" u="sng" dirty="0">
                <a:solidFill>
                  <a:schemeClr val="bg1"/>
                </a:solidFill>
              </a:rPr>
              <a:t>mystery</a:t>
            </a:r>
            <a:r>
              <a:rPr lang="en-US" sz="4800" dirty="0">
                <a:solidFill>
                  <a:schemeClr val="bg1"/>
                </a:solidFill>
              </a:rPr>
              <a:t> is that through the gospel the Gentiles are </a:t>
            </a:r>
            <a:r>
              <a:rPr lang="en-US" sz="4800" u="sng" dirty="0">
                <a:solidFill>
                  <a:schemeClr val="bg1"/>
                </a:solidFill>
              </a:rPr>
              <a:t>heirs</a:t>
            </a:r>
            <a:r>
              <a:rPr lang="en-US" sz="4800" dirty="0">
                <a:solidFill>
                  <a:schemeClr val="bg1"/>
                </a:solidFill>
              </a:rPr>
              <a:t> together with Israel, </a:t>
            </a:r>
            <a:r>
              <a:rPr lang="en-US" sz="4800" u="sng" dirty="0">
                <a:solidFill>
                  <a:schemeClr val="bg1"/>
                </a:solidFill>
              </a:rPr>
              <a:t>members</a:t>
            </a:r>
            <a:r>
              <a:rPr lang="en-US" sz="4800" dirty="0">
                <a:solidFill>
                  <a:schemeClr val="bg1"/>
                </a:solidFill>
              </a:rPr>
              <a:t> together of one body, and </a:t>
            </a:r>
            <a:r>
              <a:rPr lang="en-US" sz="4800" u="sng" dirty="0">
                <a:solidFill>
                  <a:schemeClr val="bg1"/>
                </a:solidFill>
              </a:rPr>
              <a:t>sharers</a:t>
            </a:r>
            <a:r>
              <a:rPr lang="en-US" sz="4800" dirty="0">
                <a:solidFill>
                  <a:schemeClr val="bg1"/>
                </a:solidFill>
              </a:rPr>
              <a:t> together in the promise in Christ Jesus.</a:t>
            </a:r>
          </a:p>
        </p:txBody>
      </p:sp>
    </p:spTree>
    <p:extLst>
      <p:ext uri="{BB962C8B-B14F-4D97-AF65-F5344CB8AC3E}">
        <p14:creationId xmlns:p14="http://schemas.microsoft.com/office/powerpoint/2010/main" val="5358736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632FEC16-F8FB-4597-95FC-6741F3F76BF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" y="-2"/>
            <a:ext cx="12192002" cy="6858001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80B8F627-4E95-40AF-8EC1-CC521E543617}"/>
              </a:ext>
            </a:extLst>
          </p:cNvPr>
          <p:cNvSpPr txBox="1"/>
          <p:nvPr/>
        </p:nvSpPr>
        <p:spPr>
          <a:xfrm>
            <a:off x="7726018" y="5917959"/>
            <a:ext cx="416118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</a:rPr>
              <a:t>Ephesians 3:1-13 NIV</a:t>
            </a:r>
            <a:endParaRPr lang="en-US" sz="2000" b="1" dirty="0">
              <a:solidFill>
                <a:schemeClr val="bg1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09271FE-2130-4965-8167-9E5BF5AF8CE8}"/>
              </a:ext>
            </a:extLst>
          </p:cNvPr>
          <p:cNvSpPr txBox="1"/>
          <p:nvPr/>
        </p:nvSpPr>
        <p:spPr>
          <a:xfrm>
            <a:off x="1232453" y="654980"/>
            <a:ext cx="10376452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>
                <a:solidFill>
                  <a:schemeClr val="bg1"/>
                </a:solidFill>
              </a:rPr>
              <a:t>I became a servant of this gospel by the gift of God’s grace given me through the working of his power.  Although I am less than the least of all God’s people, this grace was given me to preach to the Gentiles the unsearchable riches of Christ,</a:t>
            </a:r>
          </a:p>
        </p:txBody>
      </p:sp>
    </p:spTree>
    <p:extLst>
      <p:ext uri="{BB962C8B-B14F-4D97-AF65-F5344CB8AC3E}">
        <p14:creationId xmlns:p14="http://schemas.microsoft.com/office/powerpoint/2010/main" val="4202699777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76</TotalTime>
  <Words>376</Words>
  <Application>Microsoft Office PowerPoint</Application>
  <PresentationFormat>Widescreen</PresentationFormat>
  <Paragraphs>26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Engebrechtre Ex</vt:lpstr>
      <vt:lpstr>1_Office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Cosmic Christianity The Letter to Ephesus</dc:title>
  <dc:creator>Douglas Martin</dc:creator>
  <cp:lastModifiedBy>Douglas Martin</cp:lastModifiedBy>
  <cp:revision>9</cp:revision>
  <dcterms:created xsi:type="dcterms:W3CDTF">2018-11-08T21:48:41Z</dcterms:created>
  <dcterms:modified xsi:type="dcterms:W3CDTF">2018-11-11T14:37:51Z</dcterms:modified>
</cp:coreProperties>
</file>