
<file path=[Content_Types].xml><?xml version="1.0" encoding="utf-8"?>
<Types xmlns="http://schemas.openxmlformats.org/package/2006/content-types">
  <Default Extension="bin" ContentType="application/vnd.ms-office.activeX"/>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303" r:id="rId5"/>
    <p:sldId id="314" r:id="rId6"/>
    <p:sldId id="304" r:id="rId7"/>
    <p:sldId id="306" r:id="rId8"/>
    <p:sldId id="307" r:id="rId9"/>
    <p:sldId id="305" r:id="rId10"/>
    <p:sldId id="315" r:id="rId11"/>
    <p:sldId id="309" r:id="rId12"/>
    <p:sldId id="308" r:id="rId13"/>
    <p:sldId id="313" r:id="rId14"/>
    <p:sldId id="310" r:id="rId15"/>
    <p:sldId id="311" r:id="rId16"/>
    <p:sldId id="312" r:id="rId17"/>
    <p:sldId id="258" r:id="rId18"/>
    <p:sldId id="317" r:id="rId19"/>
    <p:sldId id="296" r:id="rId20"/>
    <p:sldId id="316" r:id="rId21"/>
    <p:sldId id="319" r:id="rId22"/>
    <p:sldId id="297" r:id="rId23"/>
    <p:sldId id="318" r:id="rId24"/>
    <p:sldId id="320" r:id="rId25"/>
    <p:sldId id="321" r:id="rId26"/>
    <p:sldId id="322" r:id="rId27"/>
    <p:sldId id="323" r:id="rId28"/>
    <p:sldId id="287" r:id="rId29"/>
    <p:sldId id="324" r:id="rId30"/>
    <p:sldId id="325" r:id="rId31"/>
    <p:sldId id="326" r:id="rId32"/>
    <p:sldId id="327" r:id="rId33"/>
    <p:sldId id="328" r:id="rId34"/>
    <p:sldId id="329" r:id="rId35"/>
    <p:sldId id="282" r:id="rId36"/>
    <p:sldId id="301" r:id="rId3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0" d="100"/>
          <a:sy n="90" d="100"/>
        </p:scale>
        <p:origin x="4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4F78-9A08-49AD-BAC3-204104E905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F73AD-2214-4FF8-AA0F-579A2FBD6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E7D93C-FD3D-4F70-9A8A-8281A7C41F43}"/>
              </a:ext>
            </a:extLst>
          </p:cNvPr>
          <p:cNvSpPr>
            <a:spLocks noGrp="1"/>
          </p:cNvSpPr>
          <p:nvPr>
            <p:ph type="dt" sz="half" idx="10"/>
          </p:nvPr>
        </p:nvSpPr>
        <p:spPr/>
        <p:txBody>
          <a:bodyPr/>
          <a:lstStyle>
            <a:lvl1pPr>
              <a:defRPr/>
            </a:lvl1pPr>
          </a:lstStyle>
          <a:p>
            <a:pPr>
              <a:defRPr/>
            </a:pPr>
            <a:fld id="{21FA2EA2-8BB6-42CF-89C7-C4E3E364CDEA}" type="datetimeFigureOut">
              <a:rPr lang="en-US"/>
              <a:pPr>
                <a:defRPr/>
              </a:pPr>
              <a:t>11/06/2018</a:t>
            </a:fld>
            <a:endParaRPr lang="en-US"/>
          </a:p>
        </p:txBody>
      </p:sp>
      <p:sp>
        <p:nvSpPr>
          <p:cNvPr id="5" name="Footer Placeholder 4">
            <a:extLst>
              <a:ext uri="{FF2B5EF4-FFF2-40B4-BE49-F238E27FC236}">
                <a16:creationId xmlns:a16="http://schemas.microsoft.com/office/drawing/2014/main" id="{DDEE258A-9ECE-4936-9BE9-60F09A24D4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20784D-F99E-4091-B244-A065101A7536}"/>
              </a:ext>
            </a:extLst>
          </p:cNvPr>
          <p:cNvSpPr>
            <a:spLocks noGrp="1"/>
          </p:cNvSpPr>
          <p:nvPr>
            <p:ph type="sldNum" sz="quarter" idx="12"/>
          </p:nvPr>
        </p:nvSpPr>
        <p:spPr/>
        <p:txBody>
          <a:bodyPr/>
          <a:lstStyle>
            <a:lvl1pPr>
              <a:defRPr/>
            </a:lvl1pPr>
          </a:lstStyle>
          <a:p>
            <a:pPr>
              <a:defRPr/>
            </a:pPr>
            <a:fld id="{F7052BFB-B225-4BB2-BAFE-0CB5C49E1CA0}" type="slidenum">
              <a:rPr lang="en-US"/>
              <a:pPr>
                <a:defRPr/>
              </a:pPr>
              <a:t>‹#›</a:t>
            </a:fld>
            <a:endParaRPr lang="en-US"/>
          </a:p>
        </p:txBody>
      </p:sp>
    </p:spTree>
    <p:extLst>
      <p:ext uri="{BB962C8B-B14F-4D97-AF65-F5344CB8AC3E}">
        <p14:creationId xmlns:p14="http://schemas.microsoft.com/office/powerpoint/2010/main" val="260707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54DF-919C-412F-91FB-760B2E19B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C67FE-1B25-4565-A588-355CBB046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7F1C-37FA-476D-9278-00878D2AE23B}"/>
              </a:ext>
            </a:extLst>
          </p:cNvPr>
          <p:cNvSpPr>
            <a:spLocks noGrp="1"/>
          </p:cNvSpPr>
          <p:nvPr>
            <p:ph type="dt" sz="half" idx="10"/>
          </p:nvPr>
        </p:nvSpPr>
        <p:spPr/>
        <p:txBody>
          <a:bodyPr/>
          <a:lstStyle>
            <a:lvl1pPr>
              <a:defRPr/>
            </a:lvl1pPr>
          </a:lstStyle>
          <a:p>
            <a:pPr>
              <a:defRPr/>
            </a:pPr>
            <a:fld id="{4C02E3E9-8B07-49B7-8EF1-5F7B980A3FB7}" type="datetimeFigureOut">
              <a:rPr lang="en-US"/>
              <a:pPr>
                <a:defRPr/>
              </a:pPr>
              <a:t>11/06/2018</a:t>
            </a:fld>
            <a:endParaRPr lang="en-US"/>
          </a:p>
        </p:txBody>
      </p:sp>
      <p:sp>
        <p:nvSpPr>
          <p:cNvPr id="5" name="Footer Placeholder 4">
            <a:extLst>
              <a:ext uri="{FF2B5EF4-FFF2-40B4-BE49-F238E27FC236}">
                <a16:creationId xmlns:a16="http://schemas.microsoft.com/office/drawing/2014/main" id="{C272F67F-504C-485C-9EE7-AD2BE4E642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991150-940E-48F1-A74D-47154E98E0D3}"/>
              </a:ext>
            </a:extLst>
          </p:cNvPr>
          <p:cNvSpPr>
            <a:spLocks noGrp="1"/>
          </p:cNvSpPr>
          <p:nvPr>
            <p:ph type="sldNum" sz="quarter" idx="12"/>
          </p:nvPr>
        </p:nvSpPr>
        <p:spPr/>
        <p:txBody>
          <a:bodyPr/>
          <a:lstStyle>
            <a:lvl1pPr>
              <a:defRPr/>
            </a:lvl1pPr>
          </a:lstStyle>
          <a:p>
            <a:pPr>
              <a:defRPr/>
            </a:pPr>
            <a:fld id="{0DA11C5F-E90A-41D3-A35C-871B1952E8DF}" type="slidenum">
              <a:rPr lang="en-US"/>
              <a:pPr>
                <a:defRPr/>
              </a:pPr>
              <a:t>‹#›</a:t>
            </a:fld>
            <a:endParaRPr lang="en-US"/>
          </a:p>
        </p:txBody>
      </p:sp>
    </p:spTree>
    <p:extLst>
      <p:ext uri="{BB962C8B-B14F-4D97-AF65-F5344CB8AC3E}">
        <p14:creationId xmlns:p14="http://schemas.microsoft.com/office/powerpoint/2010/main" val="405838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3DCE8-7185-4A72-AA6B-82E591D74C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1C90A5-5F28-497A-9FB0-4793100C2B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2863A-DA24-41C2-9A67-3D5727473DB4}"/>
              </a:ext>
            </a:extLst>
          </p:cNvPr>
          <p:cNvSpPr>
            <a:spLocks noGrp="1"/>
          </p:cNvSpPr>
          <p:nvPr>
            <p:ph type="dt" sz="half" idx="10"/>
          </p:nvPr>
        </p:nvSpPr>
        <p:spPr/>
        <p:txBody>
          <a:bodyPr/>
          <a:lstStyle>
            <a:lvl1pPr>
              <a:defRPr/>
            </a:lvl1pPr>
          </a:lstStyle>
          <a:p>
            <a:pPr>
              <a:defRPr/>
            </a:pPr>
            <a:fld id="{59720620-2C04-4F51-95B7-9B98E6CE8E53}" type="datetimeFigureOut">
              <a:rPr lang="en-US"/>
              <a:pPr>
                <a:defRPr/>
              </a:pPr>
              <a:t>11/06/2018</a:t>
            </a:fld>
            <a:endParaRPr lang="en-US"/>
          </a:p>
        </p:txBody>
      </p:sp>
      <p:sp>
        <p:nvSpPr>
          <p:cNvPr id="5" name="Footer Placeholder 4">
            <a:extLst>
              <a:ext uri="{FF2B5EF4-FFF2-40B4-BE49-F238E27FC236}">
                <a16:creationId xmlns:a16="http://schemas.microsoft.com/office/drawing/2014/main" id="{C81561CF-1B2E-4424-8AD4-CC6FEB8704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8EB69E-7713-463F-B009-1C39440BC3C7}"/>
              </a:ext>
            </a:extLst>
          </p:cNvPr>
          <p:cNvSpPr>
            <a:spLocks noGrp="1"/>
          </p:cNvSpPr>
          <p:nvPr>
            <p:ph type="sldNum" sz="quarter" idx="12"/>
          </p:nvPr>
        </p:nvSpPr>
        <p:spPr/>
        <p:txBody>
          <a:bodyPr/>
          <a:lstStyle>
            <a:lvl1pPr>
              <a:defRPr/>
            </a:lvl1pPr>
          </a:lstStyle>
          <a:p>
            <a:pPr>
              <a:defRPr/>
            </a:pPr>
            <a:fld id="{EC474428-1E30-401A-9BBC-3FB7E5EB68CA}" type="slidenum">
              <a:rPr lang="en-US"/>
              <a:pPr>
                <a:defRPr/>
              </a:pPr>
              <a:t>‹#›</a:t>
            </a:fld>
            <a:endParaRPr lang="en-US"/>
          </a:p>
        </p:txBody>
      </p:sp>
    </p:spTree>
    <p:extLst>
      <p:ext uri="{BB962C8B-B14F-4D97-AF65-F5344CB8AC3E}">
        <p14:creationId xmlns:p14="http://schemas.microsoft.com/office/powerpoint/2010/main" val="60645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BCBE-5826-4D4A-845A-C0A2ECA63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507BF-7B05-421A-B713-7E7A864065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EFE11-1429-4150-BDAE-236D7D21D596}"/>
              </a:ext>
            </a:extLst>
          </p:cNvPr>
          <p:cNvSpPr>
            <a:spLocks noGrp="1"/>
          </p:cNvSpPr>
          <p:nvPr>
            <p:ph type="dt" sz="half" idx="10"/>
          </p:nvPr>
        </p:nvSpPr>
        <p:spPr/>
        <p:txBody>
          <a:bodyPr/>
          <a:lstStyle>
            <a:lvl1pPr>
              <a:defRPr/>
            </a:lvl1pPr>
          </a:lstStyle>
          <a:p>
            <a:pPr>
              <a:defRPr/>
            </a:pPr>
            <a:fld id="{77C43D05-4075-4305-8D20-D91FABFF903A}" type="datetimeFigureOut">
              <a:rPr lang="en-US"/>
              <a:pPr>
                <a:defRPr/>
              </a:pPr>
              <a:t>11/06/2018</a:t>
            </a:fld>
            <a:endParaRPr lang="en-US"/>
          </a:p>
        </p:txBody>
      </p:sp>
      <p:sp>
        <p:nvSpPr>
          <p:cNvPr id="5" name="Footer Placeholder 4">
            <a:extLst>
              <a:ext uri="{FF2B5EF4-FFF2-40B4-BE49-F238E27FC236}">
                <a16:creationId xmlns:a16="http://schemas.microsoft.com/office/drawing/2014/main" id="{E960291C-2ED7-441B-9268-05EADCEE09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AF3F41-0A6B-473F-A163-863EBB350F2B}"/>
              </a:ext>
            </a:extLst>
          </p:cNvPr>
          <p:cNvSpPr>
            <a:spLocks noGrp="1"/>
          </p:cNvSpPr>
          <p:nvPr>
            <p:ph type="sldNum" sz="quarter" idx="12"/>
          </p:nvPr>
        </p:nvSpPr>
        <p:spPr/>
        <p:txBody>
          <a:bodyPr/>
          <a:lstStyle>
            <a:lvl1pPr>
              <a:defRPr/>
            </a:lvl1pPr>
          </a:lstStyle>
          <a:p>
            <a:pPr>
              <a:defRPr/>
            </a:pPr>
            <a:fld id="{D03FEC84-D040-4DC0-8D01-A3A7E30A85B3}" type="slidenum">
              <a:rPr lang="en-US"/>
              <a:pPr>
                <a:defRPr/>
              </a:pPr>
              <a:t>‹#›</a:t>
            </a:fld>
            <a:endParaRPr lang="en-US"/>
          </a:p>
        </p:txBody>
      </p:sp>
    </p:spTree>
    <p:extLst>
      <p:ext uri="{BB962C8B-B14F-4D97-AF65-F5344CB8AC3E}">
        <p14:creationId xmlns:p14="http://schemas.microsoft.com/office/powerpoint/2010/main" val="12894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3C2B-5BD7-4A06-9E10-70EEDE5AE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74324-F08A-4B5F-85CC-5018AD3A8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B1D4BD-F47E-4F43-93FE-77D256786D19}"/>
              </a:ext>
            </a:extLst>
          </p:cNvPr>
          <p:cNvSpPr>
            <a:spLocks noGrp="1"/>
          </p:cNvSpPr>
          <p:nvPr>
            <p:ph type="dt" sz="half" idx="10"/>
          </p:nvPr>
        </p:nvSpPr>
        <p:spPr/>
        <p:txBody>
          <a:bodyPr/>
          <a:lstStyle>
            <a:lvl1pPr>
              <a:defRPr/>
            </a:lvl1pPr>
          </a:lstStyle>
          <a:p>
            <a:pPr>
              <a:defRPr/>
            </a:pPr>
            <a:fld id="{BDF05287-1C00-45EF-91F1-3A3258069906}" type="datetimeFigureOut">
              <a:rPr lang="en-US"/>
              <a:pPr>
                <a:defRPr/>
              </a:pPr>
              <a:t>11/06/2018</a:t>
            </a:fld>
            <a:endParaRPr lang="en-US"/>
          </a:p>
        </p:txBody>
      </p:sp>
      <p:sp>
        <p:nvSpPr>
          <p:cNvPr id="5" name="Footer Placeholder 4">
            <a:extLst>
              <a:ext uri="{FF2B5EF4-FFF2-40B4-BE49-F238E27FC236}">
                <a16:creationId xmlns:a16="http://schemas.microsoft.com/office/drawing/2014/main" id="{3D79C8FE-9027-45A3-8D21-379ED5490D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C6F0D2-53B1-44D4-A412-55428F6143F1}"/>
              </a:ext>
            </a:extLst>
          </p:cNvPr>
          <p:cNvSpPr>
            <a:spLocks noGrp="1"/>
          </p:cNvSpPr>
          <p:nvPr>
            <p:ph type="sldNum" sz="quarter" idx="12"/>
          </p:nvPr>
        </p:nvSpPr>
        <p:spPr/>
        <p:txBody>
          <a:bodyPr/>
          <a:lstStyle>
            <a:lvl1pPr>
              <a:defRPr/>
            </a:lvl1pPr>
          </a:lstStyle>
          <a:p>
            <a:pPr>
              <a:defRPr/>
            </a:pPr>
            <a:fld id="{5AA85788-88B0-451B-BD60-659195756144}" type="slidenum">
              <a:rPr lang="en-US"/>
              <a:pPr>
                <a:defRPr/>
              </a:pPr>
              <a:t>‹#›</a:t>
            </a:fld>
            <a:endParaRPr lang="en-US"/>
          </a:p>
        </p:txBody>
      </p:sp>
    </p:spTree>
    <p:extLst>
      <p:ext uri="{BB962C8B-B14F-4D97-AF65-F5344CB8AC3E}">
        <p14:creationId xmlns:p14="http://schemas.microsoft.com/office/powerpoint/2010/main" val="32706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59B4-3EA1-401E-8950-41F3A82E0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2E836-0E82-4F96-9AA8-B7C057EFF9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97A5E-4780-4AF9-BA0B-C9B44271BC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400225-0AC1-4B15-9DEE-932D855B37CF}"/>
              </a:ext>
            </a:extLst>
          </p:cNvPr>
          <p:cNvSpPr>
            <a:spLocks noGrp="1"/>
          </p:cNvSpPr>
          <p:nvPr>
            <p:ph type="dt" sz="half" idx="10"/>
          </p:nvPr>
        </p:nvSpPr>
        <p:spPr/>
        <p:txBody>
          <a:bodyPr/>
          <a:lstStyle>
            <a:lvl1pPr>
              <a:defRPr/>
            </a:lvl1pPr>
          </a:lstStyle>
          <a:p>
            <a:pPr>
              <a:defRPr/>
            </a:pPr>
            <a:fld id="{C5DB23AF-C96D-42D3-8C09-4978A207B8DA}" type="datetimeFigureOut">
              <a:rPr lang="en-US"/>
              <a:pPr>
                <a:defRPr/>
              </a:pPr>
              <a:t>11/06/2018</a:t>
            </a:fld>
            <a:endParaRPr lang="en-US"/>
          </a:p>
        </p:txBody>
      </p:sp>
      <p:sp>
        <p:nvSpPr>
          <p:cNvPr id="6" name="Footer Placeholder 4">
            <a:extLst>
              <a:ext uri="{FF2B5EF4-FFF2-40B4-BE49-F238E27FC236}">
                <a16:creationId xmlns:a16="http://schemas.microsoft.com/office/drawing/2014/main" id="{A11DBB1B-F543-465F-8274-EB7EEEE5E7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06B4D2-0154-4C9F-89F1-0E132BDFE580}"/>
              </a:ext>
            </a:extLst>
          </p:cNvPr>
          <p:cNvSpPr>
            <a:spLocks noGrp="1"/>
          </p:cNvSpPr>
          <p:nvPr>
            <p:ph type="sldNum" sz="quarter" idx="12"/>
          </p:nvPr>
        </p:nvSpPr>
        <p:spPr/>
        <p:txBody>
          <a:bodyPr/>
          <a:lstStyle>
            <a:lvl1pPr>
              <a:defRPr/>
            </a:lvl1pPr>
          </a:lstStyle>
          <a:p>
            <a:pPr>
              <a:defRPr/>
            </a:pPr>
            <a:fld id="{D23B05A1-FBFD-46F4-A8F5-6E70C90BC0BE}" type="slidenum">
              <a:rPr lang="en-US"/>
              <a:pPr>
                <a:defRPr/>
              </a:pPr>
              <a:t>‹#›</a:t>
            </a:fld>
            <a:endParaRPr lang="en-US"/>
          </a:p>
        </p:txBody>
      </p:sp>
    </p:spTree>
    <p:extLst>
      <p:ext uri="{BB962C8B-B14F-4D97-AF65-F5344CB8AC3E}">
        <p14:creationId xmlns:p14="http://schemas.microsoft.com/office/powerpoint/2010/main" val="138702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C15A-2C74-4BC8-93F2-E068FB5E19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3DA8FD-6ADC-4646-8580-C2480DA29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8364C9-504B-492E-A446-595AB42033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669F8-6F8F-48BB-A1A0-B09041D7B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6E0CD5-214D-4567-B161-35A99A17CF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47BF3B4-4EC8-4F68-9E31-8FDF617A671E}"/>
              </a:ext>
            </a:extLst>
          </p:cNvPr>
          <p:cNvSpPr>
            <a:spLocks noGrp="1"/>
          </p:cNvSpPr>
          <p:nvPr>
            <p:ph type="dt" sz="half" idx="10"/>
          </p:nvPr>
        </p:nvSpPr>
        <p:spPr/>
        <p:txBody>
          <a:bodyPr/>
          <a:lstStyle>
            <a:lvl1pPr>
              <a:defRPr/>
            </a:lvl1pPr>
          </a:lstStyle>
          <a:p>
            <a:pPr>
              <a:defRPr/>
            </a:pPr>
            <a:fld id="{B17B52AA-3BA2-4D85-BE79-8F91F263B233}" type="datetimeFigureOut">
              <a:rPr lang="en-US"/>
              <a:pPr>
                <a:defRPr/>
              </a:pPr>
              <a:t>11/06/2018</a:t>
            </a:fld>
            <a:endParaRPr lang="en-US"/>
          </a:p>
        </p:txBody>
      </p:sp>
      <p:sp>
        <p:nvSpPr>
          <p:cNvPr id="8" name="Footer Placeholder 4">
            <a:extLst>
              <a:ext uri="{FF2B5EF4-FFF2-40B4-BE49-F238E27FC236}">
                <a16:creationId xmlns:a16="http://schemas.microsoft.com/office/drawing/2014/main" id="{D755B54A-571D-4F20-977D-79BD45C94E8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C26E6C3-6B92-4B5F-8984-C5E684DBE8A2}"/>
              </a:ext>
            </a:extLst>
          </p:cNvPr>
          <p:cNvSpPr>
            <a:spLocks noGrp="1"/>
          </p:cNvSpPr>
          <p:nvPr>
            <p:ph type="sldNum" sz="quarter" idx="12"/>
          </p:nvPr>
        </p:nvSpPr>
        <p:spPr/>
        <p:txBody>
          <a:bodyPr/>
          <a:lstStyle>
            <a:lvl1pPr>
              <a:defRPr/>
            </a:lvl1pPr>
          </a:lstStyle>
          <a:p>
            <a:pPr>
              <a:defRPr/>
            </a:pPr>
            <a:fld id="{9151F936-42CB-4221-B940-4152DB079BEA}" type="slidenum">
              <a:rPr lang="en-US"/>
              <a:pPr>
                <a:defRPr/>
              </a:pPr>
              <a:t>‹#›</a:t>
            </a:fld>
            <a:endParaRPr lang="en-US"/>
          </a:p>
        </p:txBody>
      </p:sp>
    </p:spTree>
    <p:extLst>
      <p:ext uri="{BB962C8B-B14F-4D97-AF65-F5344CB8AC3E}">
        <p14:creationId xmlns:p14="http://schemas.microsoft.com/office/powerpoint/2010/main" val="330021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CFD3-D943-4913-AE4C-CADA116672CA}"/>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BFD04FF-B708-4E0B-B7D1-7E96221927E0}"/>
              </a:ext>
            </a:extLst>
          </p:cNvPr>
          <p:cNvSpPr>
            <a:spLocks noGrp="1"/>
          </p:cNvSpPr>
          <p:nvPr>
            <p:ph type="dt" sz="half" idx="10"/>
          </p:nvPr>
        </p:nvSpPr>
        <p:spPr/>
        <p:txBody>
          <a:bodyPr/>
          <a:lstStyle>
            <a:lvl1pPr>
              <a:defRPr/>
            </a:lvl1pPr>
          </a:lstStyle>
          <a:p>
            <a:pPr>
              <a:defRPr/>
            </a:pPr>
            <a:fld id="{1C4E6E50-CF45-4739-8888-017AC9E1D0C9}" type="datetimeFigureOut">
              <a:rPr lang="en-US"/>
              <a:pPr>
                <a:defRPr/>
              </a:pPr>
              <a:t>11/06/2018</a:t>
            </a:fld>
            <a:endParaRPr lang="en-US"/>
          </a:p>
        </p:txBody>
      </p:sp>
      <p:sp>
        <p:nvSpPr>
          <p:cNvPr id="4" name="Footer Placeholder 4">
            <a:extLst>
              <a:ext uri="{FF2B5EF4-FFF2-40B4-BE49-F238E27FC236}">
                <a16:creationId xmlns:a16="http://schemas.microsoft.com/office/drawing/2014/main" id="{2A097F95-E090-4693-8787-C8DFCE05A31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5F6B01-4EB8-46C6-B51C-3C391E524F9D}"/>
              </a:ext>
            </a:extLst>
          </p:cNvPr>
          <p:cNvSpPr>
            <a:spLocks noGrp="1"/>
          </p:cNvSpPr>
          <p:nvPr>
            <p:ph type="sldNum" sz="quarter" idx="12"/>
          </p:nvPr>
        </p:nvSpPr>
        <p:spPr/>
        <p:txBody>
          <a:bodyPr/>
          <a:lstStyle>
            <a:lvl1pPr>
              <a:defRPr/>
            </a:lvl1pPr>
          </a:lstStyle>
          <a:p>
            <a:pPr>
              <a:defRPr/>
            </a:pPr>
            <a:fld id="{FE25A26A-352D-4AD5-90AA-8E6786A5713F}" type="slidenum">
              <a:rPr lang="en-US"/>
              <a:pPr>
                <a:defRPr/>
              </a:pPr>
              <a:t>‹#›</a:t>
            </a:fld>
            <a:endParaRPr lang="en-US"/>
          </a:p>
        </p:txBody>
      </p:sp>
    </p:spTree>
    <p:extLst>
      <p:ext uri="{BB962C8B-B14F-4D97-AF65-F5344CB8AC3E}">
        <p14:creationId xmlns:p14="http://schemas.microsoft.com/office/powerpoint/2010/main" val="221876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BCF958-DCAD-41F4-A528-04582CACC203}"/>
              </a:ext>
            </a:extLst>
          </p:cNvPr>
          <p:cNvSpPr>
            <a:spLocks noGrp="1"/>
          </p:cNvSpPr>
          <p:nvPr>
            <p:ph type="dt" sz="half" idx="10"/>
          </p:nvPr>
        </p:nvSpPr>
        <p:spPr/>
        <p:txBody>
          <a:bodyPr/>
          <a:lstStyle>
            <a:lvl1pPr>
              <a:defRPr/>
            </a:lvl1pPr>
          </a:lstStyle>
          <a:p>
            <a:pPr>
              <a:defRPr/>
            </a:pPr>
            <a:fld id="{4AF1690B-89DA-40A6-AF85-8CFD4FEA50A5}" type="datetimeFigureOut">
              <a:rPr lang="en-US"/>
              <a:pPr>
                <a:defRPr/>
              </a:pPr>
              <a:t>11/06/2018</a:t>
            </a:fld>
            <a:endParaRPr lang="en-US"/>
          </a:p>
        </p:txBody>
      </p:sp>
      <p:sp>
        <p:nvSpPr>
          <p:cNvPr id="3" name="Footer Placeholder 4">
            <a:extLst>
              <a:ext uri="{FF2B5EF4-FFF2-40B4-BE49-F238E27FC236}">
                <a16:creationId xmlns:a16="http://schemas.microsoft.com/office/drawing/2014/main" id="{5B5033A4-43A5-4E8F-A290-AEBA94A779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F70217F-BA10-406D-9B0D-848647BFA635}"/>
              </a:ext>
            </a:extLst>
          </p:cNvPr>
          <p:cNvSpPr>
            <a:spLocks noGrp="1"/>
          </p:cNvSpPr>
          <p:nvPr>
            <p:ph type="sldNum" sz="quarter" idx="12"/>
          </p:nvPr>
        </p:nvSpPr>
        <p:spPr/>
        <p:txBody>
          <a:bodyPr/>
          <a:lstStyle>
            <a:lvl1pPr>
              <a:defRPr/>
            </a:lvl1pPr>
          </a:lstStyle>
          <a:p>
            <a:pPr>
              <a:defRPr/>
            </a:pPr>
            <a:fld id="{B55786A9-CA83-47AA-A91B-040DAAEC6E6F}" type="slidenum">
              <a:rPr lang="en-US"/>
              <a:pPr>
                <a:defRPr/>
              </a:pPr>
              <a:t>‹#›</a:t>
            </a:fld>
            <a:endParaRPr lang="en-US"/>
          </a:p>
        </p:txBody>
      </p:sp>
    </p:spTree>
    <p:extLst>
      <p:ext uri="{BB962C8B-B14F-4D97-AF65-F5344CB8AC3E}">
        <p14:creationId xmlns:p14="http://schemas.microsoft.com/office/powerpoint/2010/main" val="335898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9179-A948-4C58-826B-903C028F6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3FF6DB-F429-425F-BCBF-7692B444A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02F50-2B79-4AB9-80E0-E6B6EFAEA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B063CDC-8584-40B3-B4BB-6E945CF2D605}"/>
              </a:ext>
            </a:extLst>
          </p:cNvPr>
          <p:cNvSpPr>
            <a:spLocks noGrp="1"/>
          </p:cNvSpPr>
          <p:nvPr>
            <p:ph type="dt" sz="half" idx="10"/>
          </p:nvPr>
        </p:nvSpPr>
        <p:spPr/>
        <p:txBody>
          <a:bodyPr/>
          <a:lstStyle>
            <a:lvl1pPr>
              <a:defRPr/>
            </a:lvl1pPr>
          </a:lstStyle>
          <a:p>
            <a:pPr>
              <a:defRPr/>
            </a:pPr>
            <a:fld id="{FE2B6152-D86A-48A5-8018-4D9013094907}" type="datetimeFigureOut">
              <a:rPr lang="en-US"/>
              <a:pPr>
                <a:defRPr/>
              </a:pPr>
              <a:t>11/06/2018</a:t>
            </a:fld>
            <a:endParaRPr lang="en-US"/>
          </a:p>
        </p:txBody>
      </p:sp>
      <p:sp>
        <p:nvSpPr>
          <p:cNvPr id="6" name="Footer Placeholder 4">
            <a:extLst>
              <a:ext uri="{FF2B5EF4-FFF2-40B4-BE49-F238E27FC236}">
                <a16:creationId xmlns:a16="http://schemas.microsoft.com/office/drawing/2014/main" id="{54A955F4-0422-420F-B6E4-4E3F07AF0B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50F2DE-DE53-449B-9744-7322CB314CF6}"/>
              </a:ext>
            </a:extLst>
          </p:cNvPr>
          <p:cNvSpPr>
            <a:spLocks noGrp="1"/>
          </p:cNvSpPr>
          <p:nvPr>
            <p:ph type="sldNum" sz="quarter" idx="12"/>
          </p:nvPr>
        </p:nvSpPr>
        <p:spPr/>
        <p:txBody>
          <a:bodyPr/>
          <a:lstStyle>
            <a:lvl1pPr>
              <a:defRPr/>
            </a:lvl1pPr>
          </a:lstStyle>
          <a:p>
            <a:pPr>
              <a:defRPr/>
            </a:pPr>
            <a:fld id="{EE248AB4-EC61-4341-AC0F-C998F0352012}" type="slidenum">
              <a:rPr lang="en-US"/>
              <a:pPr>
                <a:defRPr/>
              </a:pPr>
              <a:t>‹#›</a:t>
            </a:fld>
            <a:endParaRPr lang="en-US"/>
          </a:p>
        </p:txBody>
      </p:sp>
    </p:spTree>
    <p:extLst>
      <p:ext uri="{BB962C8B-B14F-4D97-AF65-F5344CB8AC3E}">
        <p14:creationId xmlns:p14="http://schemas.microsoft.com/office/powerpoint/2010/main" val="124637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AC4A-A5E4-4827-9519-5324C06EF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ACC51-41BA-4F92-A774-5644AF1B9261}"/>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C6BC2120-CEE0-4066-91B7-09FC60E6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3B40908-730E-4E71-8C17-4E0E3BA9497C}"/>
              </a:ext>
            </a:extLst>
          </p:cNvPr>
          <p:cNvSpPr>
            <a:spLocks noGrp="1"/>
          </p:cNvSpPr>
          <p:nvPr>
            <p:ph type="dt" sz="half" idx="10"/>
          </p:nvPr>
        </p:nvSpPr>
        <p:spPr/>
        <p:txBody>
          <a:bodyPr/>
          <a:lstStyle>
            <a:lvl1pPr>
              <a:defRPr/>
            </a:lvl1pPr>
          </a:lstStyle>
          <a:p>
            <a:pPr>
              <a:defRPr/>
            </a:pPr>
            <a:fld id="{022ECD3D-111F-4C88-9B5E-488E3B19CDAB}" type="datetimeFigureOut">
              <a:rPr lang="en-US"/>
              <a:pPr>
                <a:defRPr/>
              </a:pPr>
              <a:t>11/06/2018</a:t>
            </a:fld>
            <a:endParaRPr lang="en-US"/>
          </a:p>
        </p:txBody>
      </p:sp>
      <p:sp>
        <p:nvSpPr>
          <p:cNvPr id="6" name="Footer Placeholder 4">
            <a:extLst>
              <a:ext uri="{FF2B5EF4-FFF2-40B4-BE49-F238E27FC236}">
                <a16:creationId xmlns:a16="http://schemas.microsoft.com/office/drawing/2014/main" id="{B85153B2-C484-48A2-918A-058C6EACA9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50979A-F5AD-46A6-BF06-B7212194216F}"/>
              </a:ext>
            </a:extLst>
          </p:cNvPr>
          <p:cNvSpPr>
            <a:spLocks noGrp="1"/>
          </p:cNvSpPr>
          <p:nvPr>
            <p:ph type="sldNum" sz="quarter" idx="12"/>
          </p:nvPr>
        </p:nvSpPr>
        <p:spPr/>
        <p:txBody>
          <a:bodyPr/>
          <a:lstStyle>
            <a:lvl1pPr>
              <a:defRPr/>
            </a:lvl1pPr>
          </a:lstStyle>
          <a:p>
            <a:pPr>
              <a:defRPr/>
            </a:pPr>
            <a:fld id="{7C3C633D-7558-42DA-A122-83F36CED6A19}" type="slidenum">
              <a:rPr lang="en-US"/>
              <a:pPr>
                <a:defRPr/>
              </a:pPr>
              <a:t>‹#›</a:t>
            </a:fld>
            <a:endParaRPr lang="en-US"/>
          </a:p>
        </p:txBody>
      </p:sp>
    </p:spTree>
    <p:extLst>
      <p:ext uri="{BB962C8B-B14F-4D97-AF65-F5344CB8AC3E}">
        <p14:creationId xmlns:p14="http://schemas.microsoft.com/office/powerpoint/2010/main" val="86359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F975F6-0846-4A46-95E4-722C94E79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0BD406-77F8-41F8-B7C7-D48A899A056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91564FC-718C-4AA4-91FD-3A1359670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8D84DB7-1342-4079-9F06-E09EE3AB5A64}" type="datetimeFigureOut">
              <a:rPr lang="en-US"/>
              <a:pPr>
                <a:defRPr/>
              </a:pPr>
              <a:t>11/06/2018</a:t>
            </a:fld>
            <a:endParaRPr lang="en-US"/>
          </a:p>
        </p:txBody>
      </p:sp>
      <p:sp>
        <p:nvSpPr>
          <p:cNvPr id="5" name="Footer Placeholder 4">
            <a:extLst>
              <a:ext uri="{FF2B5EF4-FFF2-40B4-BE49-F238E27FC236}">
                <a16:creationId xmlns:a16="http://schemas.microsoft.com/office/drawing/2014/main" id="{8EEB9E8F-2FAE-435B-A2F8-C698F1C10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A3BF6C4-500B-4E06-B611-666669723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F80E94-A582-4695-9C0B-5F553318E3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1635125" y="803275"/>
            <a:ext cx="9144000" cy="1690688"/>
          </a:xfrm>
          <a:solidFill>
            <a:schemeClr val="bg1">
              <a:lumMod val="95000"/>
            </a:schemeClr>
          </a:solidFill>
        </p:spPr>
        <p:txBody>
          <a:bodyPr rtlCol="0">
            <a:normAutofit/>
          </a:bodyPr>
          <a:lstStyle/>
          <a:p>
            <a:pPr eaLnBrk="1" fontAlgn="auto" hangingPunct="1">
              <a:spcAft>
                <a:spcPts val="0"/>
              </a:spcAft>
              <a:defRPr/>
            </a:pPr>
            <a:r>
              <a:rPr lang="en-US" dirty="0">
                <a:solidFill>
                  <a:schemeClr val="tx2">
                    <a:lumMod val="75000"/>
                  </a:schemeClr>
                </a:solidFill>
              </a:rPr>
              <a:t>Cosmic Christianity</a:t>
            </a:r>
            <a:br>
              <a:rPr lang="en-US" dirty="0">
                <a:solidFill>
                  <a:schemeClr val="tx2">
                    <a:lumMod val="75000"/>
                  </a:schemeClr>
                </a:solidFill>
              </a:rPr>
            </a:br>
            <a:r>
              <a:rPr lang="en-US" sz="3200" dirty="0">
                <a:solidFill>
                  <a:schemeClr val="tx2">
                    <a:lumMod val="75000"/>
                  </a:schemeClr>
                </a:solidFill>
              </a:rPr>
              <a:t>The Letter to Ephesus</a:t>
            </a:r>
            <a:endParaRPr lang="en-US"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248025" y="3646488"/>
            <a:ext cx="5695950" cy="1404937"/>
          </a:xfrm>
          <a:solidFill>
            <a:schemeClr val="bg1">
              <a:lumMod val="95000"/>
            </a:schemeClr>
          </a:solidFill>
        </p:spPr>
        <p:txBody>
          <a:bodyPr rtlCol="0" anchor="ctr">
            <a:normAutofit fontScale="70000" lnSpcReduction="20000"/>
          </a:bodyPr>
          <a:lstStyle/>
          <a:p>
            <a:pPr eaLnBrk="1" fontAlgn="auto" hangingPunct="1">
              <a:spcBef>
                <a:spcPts val="0"/>
              </a:spcBef>
              <a:spcAft>
                <a:spcPts val="0"/>
              </a:spcAft>
              <a:defRPr/>
            </a:pPr>
            <a:endParaRPr lang="en-US" sz="5400" dirty="0">
              <a:solidFill>
                <a:schemeClr val="tx2">
                  <a:lumMod val="75000"/>
                </a:schemeClr>
              </a:solidFill>
            </a:endParaRPr>
          </a:p>
          <a:p>
            <a:pPr eaLnBrk="1" fontAlgn="auto" hangingPunct="1">
              <a:spcBef>
                <a:spcPts val="0"/>
              </a:spcBef>
              <a:spcAft>
                <a:spcPts val="0"/>
              </a:spcAft>
              <a:defRPr/>
            </a:pPr>
            <a:r>
              <a:rPr lang="en-US" sz="5400" b="1" dirty="0">
                <a:solidFill>
                  <a:schemeClr val="tx2">
                    <a:lumMod val="75000"/>
                  </a:schemeClr>
                </a:solidFill>
              </a:rPr>
              <a:t>A MATTER OF PERSPECTIVE</a:t>
            </a:r>
          </a:p>
          <a:p>
            <a:pPr eaLnBrk="1" fontAlgn="auto" hangingPunct="1">
              <a:spcBef>
                <a:spcPts val="0"/>
              </a:spcBef>
              <a:spcAft>
                <a:spcPts val="0"/>
              </a:spcAft>
              <a:defRPr/>
            </a:pPr>
            <a:endParaRPr lang="en-US" sz="54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Subtitle 2">
            <a:extLst>
              <a:ext uri="{FF2B5EF4-FFF2-40B4-BE49-F238E27FC236}">
                <a16:creationId xmlns:a16="http://schemas.microsoft.com/office/drawing/2014/main" id="{56A45C53-6220-4172-B406-C5D6CAB484D7}"/>
              </a:ext>
            </a:extLst>
          </p:cNvPr>
          <p:cNvSpPr>
            <a:spLocks noGrp="1" noChangeArrowheads="1"/>
          </p:cNvSpPr>
          <p:nvPr>
            <p:ph type="subTitle" idx="1"/>
          </p:nvPr>
        </p:nvSpPr>
        <p:spPr/>
        <p:txBody>
          <a:bodyPr/>
          <a:lstStyle/>
          <a:p>
            <a:endParaRPr lang="en-US" altLang="en-US"/>
          </a:p>
        </p:txBody>
      </p:sp>
      <p:pic>
        <p:nvPicPr>
          <p:cNvPr id="11267" name="Picture 4" descr="Image result for backside of a tapestry">
            <a:extLst>
              <a:ext uri="{FF2B5EF4-FFF2-40B4-BE49-F238E27FC236}">
                <a16:creationId xmlns:a16="http://schemas.microsoft.com/office/drawing/2014/main" id="{B25BDCFD-D0AB-4AC0-BCDB-E3B823A04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71" t="4684" r="2409" b="4330"/>
          <a:stretch>
            <a:fillRect/>
          </a:stretch>
        </p:blipFill>
        <p:spPr bwMode="auto">
          <a:xfrm>
            <a:off x="1951038" y="34925"/>
            <a:ext cx="7808912"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ILLUSTRATION</a:t>
            </a:r>
          </a:p>
        </p:txBody>
      </p:sp>
      <p:pic>
        <p:nvPicPr>
          <p:cNvPr id="12292" name="Picture 2" descr="Foto Steimann">
            <a:extLst>
              <a:ext uri="{FF2B5EF4-FFF2-40B4-BE49-F238E27FC236}">
                <a16:creationId xmlns:a16="http://schemas.microsoft.com/office/drawing/2014/main" id="{FAA3D627-383D-49D1-B8F9-35598EA7C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1039813"/>
            <a:ext cx="771683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ILLUSTRATION</a:t>
            </a:r>
          </a:p>
        </p:txBody>
      </p:sp>
      <p:pic>
        <p:nvPicPr>
          <p:cNvPr id="13316" name="Picture 2" descr="Related image">
            <a:extLst>
              <a:ext uri="{FF2B5EF4-FFF2-40B4-BE49-F238E27FC236}">
                <a16:creationId xmlns:a16="http://schemas.microsoft.com/office/drawing/2014/main" id="{884F6567-43D2-4948-A22D-B5A561BB5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976313"/>
            <a:ext cx="688975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981075"/>
            <a:ext cx="11561762" cy="5011738"/>
          </a:xfrm>
          <a:solidFill>
            <a:schemeClr val="bg1">
              <a:lumMod val="95000"/>
            </a:schemeClr>
          </a:solidFill>
        </p:spPr>
        <p:txBody>
          <a:bodyPr rtlCol="0">
            <a:noAutofit/>
          </a:bodyPr>
          <a:lstStyle/>
          <a:p>
            <a:pPr algn="l">
              <a:defRPr/>
            </a:pP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r>
              <a:rPr lang="en-US" sz="4800" baseline="30000" dirty="0">
                <a:solidFill>
                  <a:schemeClr val="tx2">
                    <a:lumMod val="50000"/>
                  </a:schemeClr>
                </a:solidFill>
              </a:rPr>
              <a:t>10  For we are God's workmanship, created in Christ Jesus to do good works, which God prepared in advance for us to do. </a:t>
            </a:r>
            <a:br>
              <a:rPr lang="en-US" sz="4800" baseline="30000" dirty="0">
                <a:solidFill>
                  <a:schemeClr val="tx2">
                    <a:lumMod val="50000"/>
                  </a:schemeClr>
                </a:solidFill>
              </a:rPr>
            </a:br>
            <a:r>
              <a:rPr lang="en-US" sz="4800" baseline="30000" dirty="0">
                <a:solidFill>
                  <a:schemeClr val="tx2">
                    <a:lumMod val="50000"/>
                  </a:schemeClr>
                </a:solidFill>
              </a:rPr>
              <a:t>11  Therefore, remember that formerly you who are Gentiles by birth and called "uncircumcised" by those who call themselves "the circumcision" (that done in the body by the hands of men)-- </a:t>
            </a:r>
            <a:br>
              <a:rPr lang="en-US" sz="4800" baseline="30000" dirty="0">
                <a:solidFill>
                  <a:schemeClr val="tx2">
                    <a:lumMod val="50000"/>
                  </a:schemeClr>
                </a:solidFill>
              </a:rPr>
            </a:br>
            <a:r>
              <a:rPr lang="en-US" sz="4800" baseline="30000" dirty="0">
                <a:solidFill>
                  <a:schemeClr val="tx2">
                    <a:lumMod val="50000"/>
                  </a:schemeClr>
                </a:solidFill>
              </a:rPr>
              <a:t>12  remember that at that time you were separate from Christ, excluded from citizenship in Israel and foreigners to the covenants of the promise, without hope and without God in the world. </a:t>
            </a:r>
            <a:br>
              <a:rPr lang="en-US" sz="4800" baseline="30000" dirty="0">
                <a:solidFill>
                  <a:schemeClr val="tx2">
                    <a:lumMod val="50000"/>
                  </a:schemeClr>
                </a:solidFill>
              </a:rPr>
            </a:br>
            <a:r>
              <a:rPr lang="en-US" sz="4800" baseline="30000" dirty="0">
                <a:solidFill>
                  <a:schemeClr val="tx2">
                    <a:lumMod val="50000"/>
                  </a:schemeClr>
                </a:solidFill>
              </a:rPr>
              <a:t>13  But now in Christ Jesus you who once were far away have been brought near through the blood of Christ. </a:t>
            </a:r>
            <a:endParaRPr lang="en-US" sz="2800" baseline="30000" dirty="0">
              <a:solidFill>
                <a:schemeClr val="tx2">
                  <a:lumMod val="50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981075"/>
            <a:ext cx="11561762" cy="5011738"/>
          </a:xfrm>
          <a:solidFill>
            <a:schemeClr val="bg1">
              <a:lumMod val="95000"/>
            </a:schemeClr>
          </a:solidFill>
        </p:spPr>
        <p:txBody>
          <a:bodyPr rtlCol="0">
            <a:noAutofit/>
          </a:bodyPr>
          <a:lstStyle/>
          <a:p>
            <a:pPr algn="l">
              <a:defRPr/>
            </a:pPr>
            <a:r>
              <a:rPr lang="en-US" sz="5700" baseline="30000" dirty="0">
                <a:solidFill>
                  <a:schemeClr val="tx2">
                    <a:lumMod val="50000"/>
                  </a:schemeClr>
                </a:solidFill>
              </a:rPr>
              <a:t>14  For he himself is our peace, who has made the two one and has destroyed the barrier, the dividing wall of hostility, </a:t>
            </a:r>
            <a:br>
              <a:rPr lang="en-US" sz="5700" baseline="30000" dirty="0">
                <a:solidFill>
                  <a:schemeClr val="tx2">
                    <a:lumMod val="50000"/>
                  </a:schemeClr>
                </a:solidFill>
              </a:rPr>
            </a:br>
            <a:r>
              <a:rPr lang="en-US" sz="5700" baseline="30000" dirty="0">
                <a:solidFill>
                  <a:schemeClr val="tx2">
                    <a:lumMod val="50000"/>
                  </a:schemeClr>
                </a:solidFill>
              </a:rPr>
              <a:t>15  by abolishing in his flesh the law with its commandments and regulations. His purpose was to create in himself one new man out of the two, thus making peace, </a:t>
            </a:r>
            <a:br>
              <a:rPr lang="en-US" sz="5700" baseline="30000" dirty="0">
                <a:solidFill>
                  <a:schemeClr val="tx2">
                    <a:lumMod val="50000"/>
                  </a:schemeClr>
                </a:solidFill>
              </a:rPr>
            </a:br>
            <a:r>
              <a:rPr lang="en-US" sz="5700" baseline="30000" dirty="0">
                <a:solidFill>
                  <a:schemeClr val="tx2">
                    <a:lumMod val="50000"/>
                  </a:schemeClr>
                </a:solidFill>
              </a:rPr>
              <a:t>16  and in this one body to reconcile both of them to God through the cross, by which he put to death their hostility. </a:t>
            </a: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1382713"/>
            <a:ext cx="11561762" cy="4610100"/>
          </a:xfrm>
          <a:solidFill>
            <a:schemeClr val="bg1">
              <a:lumMod val="95000"/>
            </a:schemeClr>
          </a:solidFill>
        </p:spPr>
        <p:txBody>
          <a:bodyPr rtlCol="0">
            <a:noAutofit/>
          </a:bodyPr>
          <a:lstStyle/>
          <a:p>
            <a:pPr algn="l">
              <a:defRPr/>
            </a:pPr>
            <a:r>
              <a:rPr lang="en-US" baseline="30000" dirty="0">
                <a:solidFill>
                  <a:schemeClr val="tx2">
                    <a:lumMod val="50000"/>
                  </a:schemeClr>
                </a:solidFill>
              </a:rPr>
              <a:t>17  He came and preached peace to you who were far away and peace to those who were near. </a:t>
            </a:r>
            <a:br>
              <a:rPr lang="en-US" baseline="30000" dirty="0">
                <a:solidFill>
                  <a:schemeClr val="tx2">
                    <a:lumMod val="50000"/>
                  </a:schemeClr>
                </a:solidFill>
              </a:rPr>
            </a:br>
            <a:r>
              <a:rPr lang="en-US" baseline="30000" dirty="0">
                <a:solidFill>
                  <a:schemeClr val="tx2">
                    <a:lumMod val="50000"/>
                  </a:schemeClr>
                </a:solidFill>
              </a:rPr>
              <a:t>18  For through him we both have access to the Father by one Spirit. </a:t>
            </a:r>
            <a:br>
              <a:rPr lang="en-US" baseline="30000" dirty="0">
                <a:solidFill>
                  <a:schemeClr val="tx2">
                    <a:lumMod val="50000"/>
                  </a:schemeClr>
                </a:solidFill>
              </a:rPr>
            </a:br>
            <a:r>
              <a:rPr lang="en-US" baseline="30000" dirty="0">
                <a:solidFill>
                  <a:schemeClr val="tx2">
                    <a:lumMod val="50000"/>
                  </a:schemeClr>
                </a:solidFill>
              </a:rPr>
              <a:t>19  Consequently, you are no longer foreigners and aliens, but fellow citizens with God's people and members of God's household, </a:t>
            </a: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1382713"/>
            <a:ext cx="11561762" cy="4610100"/>
          </a:xfrm>
          <a:solidFill>
            <a:schemeClr val="bg1">
              <a:lumMod val="95000"/>
            </a:schemeClr>
          </a:solidFill>
        </p:spPr>
        <p:txBody>
          <a:bodyPr rtlCol="0">
            <a:noAutofit/>
          </a:bodyPr>
          <a:lstStyle/>
          <a:p>
            <a:pPr algn="l">
              <a:defRPr/>
            </a:pPr>
            <a:br>
              <a:rPr lang="en-US" baseline="30000" dirty="0">
                <a:solidFill>
                  <a:schemeClr val="tx2">
                    <a:lumMod val="50000"/>
                  </a:schemeClr>
                </a:solidFill>
              </a:rPr>
            </a:br>
            <a:r>
              <a:rPr lang="en-US" baseline="30000" dirty="0">
                <a:solidFill>
                  <a:schemeClr val="tx2">
                    <a:lumMod val="50000"/>
                  </a:schemeClr>
                </a:solidFill>
              </a:rPr>
              <a:t>20  built on the foundation of the apostles and prophets, with Christ Jesus himself as the chief cornerstone. </a:t>
            </a:r>
            <a:br>
              <a:rPr lang="en-US" baseline="30000" dirty="0">
                <a:solidFill>
                  <a:schemeClr val="tx2">
                    <a:lumMod val="50000"/>
                  </a:schemeClr>
                </a:solidFill>
              </a:rPr>
            </a:br>
            <a:r>
              <a:rPr lang="en-US" baseline="30000" dirty="0">
                <a:solidFill>
                  <a:schemeClr val="tx2">
                    <a:lumMod val="50000"/>
                  </a:schemeClr>
                </a:solidFill>
              </a:rPr>
              <a:t>21  In him the whole building is joined together and rises to become a holy temple in the Lord. </a:t>
            </a:r>
            <a:br>
              <a:rPr lang="en-US" baseline="30000" dirty="0">
                <a:solidFill>
                  <a:schemeClr val="tx2">
                    <a:lumMod val="50000"/>
                  </a:schemeClr>
                </a:solidFill>
              </a:rPr>
            </a:br>
            <a:r>
              <a:rPr lang="en-US" baseline="30000" dirty="0">
                <a:solidFill>
                  <a:schemeClr val="tx2">
                    <a:lumMod val="50000"/>
                  </a:schemeClr>
                </a:solidFill>
              </a:rPr>
              <a:t>22  And in him you too are being built together to become a dwelling in which God lives by his Spirit. </a:t>
            </a: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438400"/>
            <a:ext cx="11561763" cy="2216150"/>
          </a:xfrm>
          <a:solidFill>
            <a:schemeClr val="bg1">
              <a:lumMod val="95000"/>
            </a:schemeClr>
          </a:solidFill>
        </p:spPr>
        <p:txBody>
          <a:bodyPr rtlCol="0">
            <a:normAutofit fontScale="90000"/>
          </a:bodyPr>
          <a:lstStyle/>
          <a:p>
            <a:pPr eaLnBrk="1" fontAlgn="auto" hangingPunct="1">
              <a:spcAft>
                <a:spcPts val="0"/>
              </a:spcAft>
              <a:defRPr/>
            </a:pPr>
            <a:br>
              <a:rPr lang="en-US" sz="4400" dirty="0">
                <a:solidFill>
                  <a:schemeClr val="tx2">
                    <a:lumMod val="75000"/>
                  </a:schemeClr>
                </a:solidFill>
              </a:rPr>
            </a:br>
            <a:r>
              <a:rPr lang="en-US" sz="4400" dirty="0">
                <a:solidFill>
                  <a:schemeClr val="tx2">
                    <a:lumMod val="75000"/>
                  </a:schemeClr>
                </a:solidFill>
              </a:rPr>
              <a:t>The Masterpiece is about the Artist </a:t>
            </a:r>
            <a:br>
              <a:rPr lang="en-US" sz="4400" dirty="0">
                <a:solidFill>
                  <a:schemeClr val="tx2">
                    <a:lumMod val="75000"/>
                  </a:schemeClr>
                </a:solidFill>
              </a:rPr>
            </a:br>
            <a:r>
              <a:rPr lang="en-US" sz="4400" dirty="0">
                <a:solidFill>
                  <a:schemeClr val="tx2">
                    <a:lumMod val="75000"/>
                  </a:schemeClr>
                </a:solidFill>
              </a:rPr>
              <a:t>but the Artist is apparently missing</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981075"/>
            <a:ext cx="11561762" cy="5011738"/>
          </a:xfrm>
          <a:solidFill>
            <a:schemeClr val="bg1">
              <a:lumMod val="95000"/>
            </a:schemeClr>
          </a:solidFill>
        </p:spPr>
        <p:txBody>
          <a:bodyPr rtlCol="0">
            <a:noAutofit/>
          </a:bodyPr>
          <a:lstStyle/>
          <a:p>
            <a:pPr algn="l">
              <a:defRPr/>
            </a:pP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r>
              <a:rPr lang="en-US" sz="4800" baseline="30000" dirty="0">
                <a:solidFill>
                  <a:schemeClr val="tx2">
                    <a:lumMod val="50000"/>
                  </a:schemeClr>
                </a:solidFill>
              </a:rPr>
              <a:t>10  For we are God's workmanship, created in Christ Jesus to do good works, which God prepared in advance for us to do. </a:t>
            </a:r>
            <a:br>
              <a:rPr lang="en-US" sz="4800" baseline="30000" dirty="0">
                <a:solidFill>
                  <a:schemeClr val="tx2">
                    <a:lumMod val="50000"/>
                  </a:schemeClr>
                </a:solidFill>
              </a:rPr>
            </a:br>
            <a:r>
              <a:rPr lang="en-US" sz="4800" baseline="30000" dirty="0">
                <a:solidFill>
                  <a:schemeClr val="tx2">
                    <a:lumMod val="50000"/>
                  </a:schemeClr>
                </a:solidFill>
              </a:rPr>
              <a:t>11  Therefore, remember that formerly you who are Gentiles by birth and called "uncircumcised" by those who call themselves "the circumcision" (that done in the body by the hands of men)-- </a:t>
            </a:r>
            <a:br>
              <a:rPr lang="en-US" sz="4800" baseline="30000" dirty="0">
                <a:solidFill>
                  <a:schemeClr val="tx2">
                    <a:lumMod val="50000"/>
                  </a:schemeClr>
                </a:solidFill>
              </a:rPr>
            </a:br>
            <a:r>
              <a:rPr lang="en-US" sz="4800" baseline="30000" dirty="0">
                <a:solidFill>
                  <a:schemeClr val="tx2">
                    <a:lumMod val="50000"/>
                  </a:schemeClr>
                </a:solidFill>
              </a:rPr>
              <a:t>12  remember that at that time you were separate from Christ, excluded from citizenship in Israel and foreigners to the covenants of the promise, without hope and without God in the world. </a:t>
            </a:r>
            <a:br>
              <a:rPr lang="en-US" sz="4800" baseline="30000" dirty="0">
                <a:solidFill>
                  <a:schemeClr val="tx2">
                    <a:lumMod val="50000"/>
                  </a:schemeClr>
                </a:solidFill>
              </a:rPr>
            </a:br>
            <a:r>
              <a:rPr lang="en-US" sz="4800" baseline="30000" dirty="0">
                <a:solidFill>
                  <a:schemeClr val="tx2">
                    <a:lumMod val="50000"/>
                  </a:schemeClr>
                </a:solidFill>
              </a:rPr>
              <a:t>13  But now in Christ Jesus you who once were far away have been brought near through the blood of Christ. </a:t>
            </a:r>
            <a:endParaRPr lang="en-US" sz="2800" baseline="30000" dirty="0">
              <a:solidFill>
                <a:schemeClr val="tx2">
                  <a:lumMod val="50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1727200"/>
          </a:xfrm>
          <a:solidFill>
            <a:schemeClr val="bg1">
              <a:lumMod val="95000"/>
            </a:schemeClr>
          </a:solidFill>
        </p:spPr>
        <p:txBody>
          <a:bodyPr rtlCol="0">
            <a:normAutofit/>
          </a:bodyPr>
          <a:lstStyle/>
          <a:p>
            <a:pPr eaLnBrk="1" fontAlgn="auto" hangingPunct="1">
              <a:spcAft>
                <a:spcPts val="0"/>
              </a:spcAft>
              <a:defRPr/>
            </a:pPr>
            <a:r>
              <a:rPr lang="en-US" sz="4000" dirty="0">
                <a:solidFill>
                  <a:schemeClr val="tx2">
                    <a:lumMod val="75000"/>
                  </a:schemeClr>
                </a:solidFill>
              </a:rPr>
              <a:t>Humility is critically important to the masterpiece.</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192088"/>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1304925"/>
            <a:ext cx="11561762" cy="4452938"/>
          </a:xfrm>
          <a:solidFill>
            <a:schemeClr val="bg1">
              <a:lumMod val="95000"/>
            </a:schemeClr>
          </a:solidFill>
        </p:spPr>
        <p:txBody>
          <a:bodyPr rtlCol="0">
            <a:noAutofit/>
          </a:bodyPr>
          <a:lstStyle/>
          <a:p>
            <a:pPr algn="l">
              <a:defRPr/>
            </a:pP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br>
              <a:rPr lang="en-US" sz="4800" baseline="30000" dirty="0">
                <a:solidFill>
                  <a:schemeClr val="tx2">
                    <a:lumMod val="50000"/>
                  </a:schemeClr>
                </a:solidFill>
              </a:rPr>
            </a:br>
            <a:br>
              <a:rPr lang="en-US" sz="8800" baseline="30000" dirty="0">
                <a:solidFill>
                  <a:schemeClr val="tx2">
                    <a:lumMod val="50000"/>
                  </a:schemeClr>
                </a:solidFill>
              </a:rPr>
            </a:br>
            <a:r>
              <a:rPr lang="en-US" sz="8800" baseline="30000" dirty="0">
                <a:solidFill>
                  <a:schemeClr val="tx2">
                    <a:lumMod val="50000"/>
                  </a:schemeClr>
                </a:solidFill>
              </a:rPr>
              <a:t>10  For we are God's workmanship, created in Christ Jesus to do good works, which God prepared in advance for us to do. </a:t>
            </a:r>
            <a:br>
              <a:rPr lang="en-US" sz="4800" baseline="30000" dirty="0">
                <a:solidFill>
                  <a:schemeClr val="tx2">
                    <a:lumMod val="50000"/>
                  </a:schemeClr>
                </a:solidFill>
              </a:rPr>
            </a:br>
            <a:endParaRPr lang="en-US" sz="2800" baseline="30000" dirty="0">
              <a:solidFill>
                <a:schemeClr val="tx2">
                  <a:lumMod val="50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1631950"/>
          </a:xfrm>
          <a:solidFill>
            <a:schemeClr val="bg1">
              <a:lumMod val="95000"/>
            </a:schemeClr>
          </a:solidFill>
        </p:spPr>
        <p:txBody>
          <a:bodyPr rtlCol="0">
            <a:normAutofit fontScale="90000"/>
          </a:bodyPr>
          <a:lstStyle/>
          <a:p>
            <a:pPr eaLnBrk="1" fontAlgn="auto" hangingPunct="1">
              <a:spcAft>
                <a:spcPts val="0"/>
              </a:spcAft>
              <a:defRPr/>
            </a:pPr>
            <a:br>
              <a:rPr lang="en-US" sz="4000" dirty="0">
                <a:solidFill>
                  <a:schemeClr val="tx2">
                    <a:lumMod val="75000"/>
                  </a:schemeClr>
                </a:solidFill>
              </a:rPr>
            </a:br>
            <a:r>
              <a:rPr lang="en-US" sz="4000" dirty="0">
                <a:solidFill>
                  <a:schemeClr val="tx2">
                    <a:lumMod val="75000"/>
                  </a:schemeClr>
                </a:solidFill>
              </a:rPr>
              <a:t>Moses &amp; prophets warned Israel</a:t>
            </a:r>
            <a:br>
              <a:rPr lang="en-US" sz="4000" dirty="0">
                <a:solidFill>
                  <a:schemeClr val="tx2">
                    <a:lumMod val="75000"/>
                  </a:schemeClr>
                </a:solidFill>
              </a:rPr>
            </a:br>
            <a:r>
              <a:rPr lang="en-US" sz="4000" dirty="0">
                <a:solidFill>
                  <a:schemeClr val="tx2">
                    <a:lumMod val="75000"/>
                  </a:schemeClr>
                </a:solidFill>
              </a:rPr>
              <a:t>Paul warned the Gentile churches</a:t>
            </a:r>
            <a:br>
              <a:rPr lang="en-US" sz="4000" dirty="0">
                <a:solidFill>
                  <a:schemeClr val="tx2">
                    <a:lumMod val="75000"/>
                  </a:schemeClr>
                </a:solidFill>
              </a:rPr>
            </a:br>
            <a:r>
              <a:rPr lang="en-US" sz="4000" dirty="0">
                <a:solidFill>
                  <a:schemeClr val="tx2">
                    <a:lumMod val="75000"/>
                  </a:schemeClr>
                </a:solidFill>
              </a:rPr>
              <a:t>James warned us all</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192088"/>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538413"/>
            <a:ext cx="11561763" cy="1309687"/>
          </a:xfrm>
          <a:solidFill>
            <a:schemeClr val="bg1">
              <a:lumMod val="95000"/>
            </a:schemeClr>
          </a:solidFill>
        </p:spPr>
        <p:txBody>
          <a:bodyPr rtlCol="0">
            <a:normAutofit/>
          </a:bodyPr>
          <a:lstStyle/>
          <a:p>
            <a:pPr eaLnBrk="1" fontAlgn="auto" hangingPunct="1">
              <a:spcAft>
                <a:spcPts val="0"/>
              </a:spcAft>
              <a:defRPr/>
            </a:pPr>
            <a:r>
              <a:rPr lang="en-US" sz="4000" dirty="0">
                <a:solidFill>
                  <a:schemeClr val="tx2">
                    <a:lumMod val="75000"/>
                  </a:schemeClr>
                </a:solidFill>
              </a:rPr>
              <a:t>REMEMBER the remedy and the power of the BLOOD OF JESUS THE CHRIST</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192088"/>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797175"/>
            <a:ext cx="11561763" cy="1844675"/>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PEACE &amp; UNITY are keys to God’s workmanship</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TWO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1382713"/>
            <a:ext cx="11561762" cy="4610100"/>
          </a:xfrm>
          <a:solidFill>
            <a:schemeClr val="bg1">
              <a:lumMod val="95000"/>
            </a:schemeClr>
          </a:solidFill>
        </p:spPr>
        <p:txBody>
          <a:bodyPr rtlCol="0">
            <a:noAutofit/>
          </a:bodyPr>
          <a:lstStyle/>
          <a:p>
            <a:pPr algn="l">
              <a:defRPr/>
            </a:pPr>
            <a:r>
              <a:rPr lang="en-US" baseline="30000" dirty="0">
                <a:solidFill>
                  <a:schemeClr val="tx2">
                    <a:lumMod val="50000"/>
                  </a:schemeClr>
                </a:solidFill>
              </a:rPr>
              <a:t>17  He came and preached peace to you who were far away and peace to those who were near. </a:t>
            </a:r>
            <a:br>
              <a:rPr lang="en-US" baseline="30000" dirty="0">
                <a:solidFill>
                  <a:schemeClr val="tx2">
                    <a:lumMod val="50000"/>
                  </a:schemeClr>
                </a:solidFill>
              </a:rPr>
            </a:br>
            <a:r>
              <a:rPr lang="en-US" baseline="30000" dirty="0">
                <a:solidFill>
                  <a:schemeClr val="tx2">
                    <a:lumMod val="50000"/>
                  </a:schemeClr>
                </a:solidFill>
              </a:rPr>
              <a:t>18  For through him we both have access to the Father by one Spirit. </a:t>
            </a:r>
            <a:br>
              <a:rPr lang="en-US" baseline="30000" dirty="0">
                <a:solidFill>
                  <a:schemeClr val="tx2">
                    <a:lumMod val="50000"/>
                  </a:schemeClr>
                </a:solidFill>
              </a:rPr>
            </a:br>
            <a:r>
              <a:rPr lang="en-US" baseline="30000" dirty="0">
                <a:solidFill>
                  <a:schemeClr val="tx2">
                    <a:lumMod val="50000"/>
                  </a:schemeClr>
                </a:solidFill>
              </a:rPr>
              <a:t>19  Consequently, you are no longer foreigners and aliens, but fellow citizens with God's people and members of God's household, </a:t>
            </a: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832100"/>
            <a:ext cx="11561763" cy="1379538"/>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God is working in the medium of people, relationships, and synergy</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TWO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832100"/>
            <a:ext cx="11561763" cy="1890713"/>
          </a:xfrm>
          <a:solidFill>
            <a:schemeClr val="bg1">
              <a:lumMod val="95000"/>
            </a:schemeClr>
          </a:solidFill>
        </p:spPr>
        <p:txBody>
          <a:bodyPr rtlCol="0">
            <a:normAutofit fontScale="90000"/>
          </a:bodyPr>
          <a:lstStyle/>
          <a:p>
            <a:pPr algn="l" eaLnBrk="1" fontAlgn="auto" hangingPunct="1">
              <a:spcAft>
                <a:spcPts val="0"/>
              </a:spcAft>
              <a:defRPr/>
            </a:pPr>
            <a:r>
              <a:rPr lang="en-US" sz="4400" dirty="0">
                <a:solidFill>
                  <a:schemeClr val="tx2">
                    <a:lumMod val="75000"/>
                  </a:schemeClr>
                </a:solidFill>
              </a:rPr>
              <a:t>Satan is working to reduce people to things, disrupt categories and relationships, and focus everything upon EGO and INDIVIDUAL </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TWO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074863"/>
            <a:ext cx="11561763" cy="2647950"/>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PEACE comes from God and exists in our spirit</a:t>
            </a:r>
            <a:br>
              <a:rPr lang="en-US" sz="4400" dirty="0">
                <a:solidFill>
                  <a:schemeClr val="tx2">
                    <a:lumMod val="75000"/>
                  </a:schemeClr>
                </a:solidFill>
              </a:rPr>
            </a:br>
            <a:br>
              <a:rPr lang="en-US" sz="4400" dirty="0">
                <a:solidFill>
                  <a:schemeClr val="tx2">
                    <a:lumMod val="75000"/>
                  </a:schemeClr>
                </a:solidFill>
              </a:rPr>
            </a:br>
            <a:r>
              <a:rPr lang="en-US" sz="4400" dirty="0">
                <a:solidFill>
                  <a:schemeClr val="tx2">
                    <a:lumMod val="75000"/>
                  </a:schemeClr>
                </a:solidFill>
              </a:rPr>
              <a:t>UNITY comes from God and extends from our spirit into our SOUL and connects us to OTHERS</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TWO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674938"/>
            <a:ext cx="11561763" cy="2047875"/>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CHRIST is our peace</a:t>
            </a:r>
            <a:br>
              <a:rPr lang="en-US" sz="4400" dirty="0">
                <a:solidFill>
                  <a:schemeClr val="tx2">
                    <a:lumMod val="75000"/>
                  </a:schemeClr>
                </a:solidFill>
              </a:rPr>
            </a:br>
            <a:r>
              <a:rPr lang="en-US" sz="4400" dirty="0">
                <a:solidFill>
                  <a:schemeClr val="tx2">
                    <a:lumMod val="75000"/>
                  </a:schemeClr>
                </a:solidFill>
              </a:rPr>
              <a:t>CHRIST has broken down walls of division</a:t>
            </a:r>
            <a:br>
              <a:rPr lang="en-US" sz="4400" dirty="0">
                <a:solidFill>
                  <a:schemeClr val="tx2">
                    <a:lumMod val="75000"/>
                  </a:schemeClr>
                </a:solidFill>
              </a:rPr>
            </a:br>
            <a:r>
              <a:rPr lang="en-US" sz="4400" dirty="0">
                <a:solidFill>
                  <a:schemeClr val="tx2">
                    <a:lumMod val="75000"/>
                  </a:schemeClr>
                </a:solidFill>
              </a:rPr>
              <a:t>CHRIST brings UNITY</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TWO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2686050"/>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The Masterpiece is to be viewed by God, the unseen realm and the seen realm – it is a TEMPLE</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THREE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1382713"/>
            <a:ext cx="11561762" cy="4610100"/>
          </a:xfrm>
          <a:solidFill>
            <a:schemeClr val="bg1">
              <a:lumMod val="95000"/>
            </a:schemeClr>
          </a:solidFill>
        </p:spPr>
        <p:txBody>
          <a:bodyPr rtlCol="0">
            <a:noAutofit/>
          </a:bodyPr>
          <a:lstStyle/>
          <a:p>
            <a:pPr algn="l">
              <a:defRPr/>
            </a:pPr>
            <a:br>
              <a:rPr lang="en-US" baseline="30000" dirty="0">
                <a:solidFill>
                  <a:schemeClr val="tx2">
                    <a:lumMod val="50000"/>
                  </a:schemeClr>
                </a:solidFill>
              </a:rPr>
            </a:br>
            <a:r>
              <a:rPr lang="en-US" baseline="30000" dirty="0">
                <a:solidFill>
                  <a:schemeClr val="tx2">
                    <a:lumMod val="50000"/>
                  </a:schemeClr>
                </a:solidFill>
              </a:rPr>
              <a:t>20  built on the foundation of the apostles and prophets, with Christ Jesus himself as the chief cornerstone. </a:t>
            </a:r>
            <a:br>
              <a:rPr lang="en-US" baseline="30000" dirty="0">
                <a:solidFill>
                  <a:schemeClr val="tx2">
                    <a:lumMod val="50000"/>
                  </a:schemeClr>
                </a:solidFill>
              </a:rPr>
            </a:br>
            <a:r>
              <a:rPr lang="en-US" baseline="30000" dirty="0">
                <a:solidFill>
                  <a:schemeClr val="tx2">
                    <a:lumMod val="50000"/>
                  </a:schemeClr>
                </a:solidFill>
              </a:rPr>
              <a:t>21  In him the whole building is joined together and rises to become a holy temple in the Lord. </a:t>
            </a:r>
            <a:br>
              <a:rPr lang="en-US" baseline="30000" dirty="0">
                <a:solidFill>
                  <a:schemeClr val="tx2">
                    <a:lumMod val="50000"/>
                  </a:schemeClr>
                </a:solidFill>
              </a:rPr>
            </a:br>
            <a:r>
              <a:rPr lang="en-US" baseline="30000" dirty="0">
                <a:solidFill>
                  <a:schemeClr val="tx2">
                    <a:lumMod val="50000"/>
                  </a:schemeClr>
                </a:solidFill>
              </a:rPr>
              <a:t>22  And in him you too are being built together to become a dwelling in which God lives by his Spirit. </a:t>
            </a: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EPHESIANS 2:10-22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2687638"/>
            <a:ext cx="11561762" cy="2497137"/>
          </a:xfrm>
          <a:solidFill>
            <a:schemeClr val="bg1">
              <a:lumMod val="95000"/>
            </a:schemeClr>
          </a:solidFill>
        </p:spPr>
        <p:txBody>
          <a:bodyPr rtlCol="0">
            <a:normAutofit/>
          </a:bodyPr>
          <a:lstStyle/>
          <a:p>
            <a:pPr eaLnBrk="1" fontAlgn="auto" hangingPunct="1">
              <a:spcAft>
                <a:spcPts val="0"/>
              </a:spcAft>
              <a:defRPr/>
            </a:pPr>
            <a:r>
              <a:rPr lang="en-US" sz="6600" dirty="0">
                <a:solidFill>
                  <a:schemeClr val="tx2">
                    <a:lumMod val="75000"/>
                  </a:schemeClr>
                </a:solidFill>
              </a:rPr>
              <a:t>God’s WORD brings PERSPECTIVE </a:t>
            </a:r>
            <a:br>
              <a:rPr lang="en-US" sz="4400" dirty="0">
                <a:solidFill>
                  <a:schemeClr val="tx2">
                    <a:lumMod val="75000"/>
                  </a:schemeClr>
                </a:solidFill>
              </a:rPr>
            </a:br>
            <a:r>
              <a:rPr lang="en-US" sz="4400" dirty="0">
                <a:solidFill>
                  <a:schemeClr val="tx2">
                    <a:lumMod val="75000"/>
                  </a:schemeClr>
                </a:solidFill>
              </a:rPr>
              <a:t>from OUT of this world INTO this world.</a:t>
            </a:r>
            <a:br>
              <a:rPr lang="en-US" sz="4400" dirty="0">
                <a:solidFill>
                  <a:schemeClr val="tx2">
                    <a:lumMod val="75000"/>
                  </a:schemeClr>
                </a:solidFill>
              </a:rPr>
            </a:br>
            <a:endParaRPr lang="en-US" sz="4400"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2686050"/>
          </a:xfrm>
          <a:solidFill>
            <a:schemeClr val="bg1">
              <a:lumMod val="95000"/>
            </a:schemeClr>
          </a:solidFill>
        </p:spPr>
        <p:txBody>
          <a:bodyPr rtlCol="0">
            <a:normAutofit fontScale="90000"/>
          </a:bodyPr>
          <a:lstStyle/>
          <a:p>
            <a:pPr algn="l" eaLnBrk="1" fontAlgn="auto" hangingPunct="1">
              <a:spcAft>
                <a:spcPts val="0"/>
              </a:spcAft>
              <a:defRPr/>
            </a:pPr>
            <a:r>
              <a:rPr lang="en-US" sz="4400" dirty="0">
                <a:solidFill>
                  <a:schemeClr val="tx2">
                    <a:lumMod val="75000"/>
                  </a:schemeClr>
                </a:solidFill>
              </a:rPr>
              <a:t>INDIVIDUALLY we connect with his desired and inspired plan for who we are supposed to be – a temple of the Holy Spirit.  With a gift or two and a calling.</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THREE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2686050"/>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Lucifer rejected God’s inspired and desired plan for him despite his amazing provision.</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THREE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3206750"/>
            <a:ext cx="11561763" cy="727075"/>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Humanity is allowed the same option.</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THREE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2686050"/>
          </a:xfrm>
          <a:solidFill>
            <a:schemeClr val="bg1">
              <a:lumMod val="95000"/>
            </a:schemeClr>
          </a:solidFill>
        </p:spPr>
        <p:txBody>
          <a:bodyPr rtlCol="0">
            <a:normAutofit/>
          </a:bodyPr>
          <a:lstStyle/>
          <a:p>
            <a:pPr algn="l" eaLnBrk="1" fontAlgn="auto" hangingPunct="1">
              <a:spcAft>
                <a:spcPts val="0"/>
              </a:spcAft>
              <a:defRPr/>
            </a:pPr>
            <a:r>
              <a:rPr lang="en-US" sz="4400" dirty="0">
                <a:solidFill>
                  <a:schemeClr val="tx2">
                    <a:lumMod val="75000"/>
                  </a:schemeClr>
                </a:solidFill>
              </a:rPr>
              <a:t>CORPORATELY a church is to connect with his desired and inspired plan for who they are supposed to be – a temple of the Holy Spirit.</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THREE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387350" y="2216150"/>
            <a:ext cx="11561763" cy="2686050"/>
          </a:xfrm>
          <a:solidFill>
            <a:schemeClr val="bg1">
              <a:lumMod val="95000"/>
            </a:schemeClr>
          </a:solidFill>
        </p:spPr>
        <p:txBody>
          <a:bodyPr rtlCol="0">
            <a:normAutofit fontScale="90000"/>
          </a:bodyPr>
          <a:lstStyle/>
          <a:p>
            <a:pPr algn="l" eaLnBrk="1" fontAlgn="auto" hangingPunct="1">
              <a:spcAft>
                <a:spcPts val="0"/>
              </a:spcAft>
              <a:defRPr/>
            </a:pPr>
            <a:r>
              <a:rPr lang="en-US" sz="4400" dirty="0">
                <a:solidFill>
                  <a:schemeClr val="tx2">
                    <a:lumMod val="75000"/>
                  </a:schemeClr>
                </a:solidFill>
              </a:rPr>
              <a:t>The church can be fully called and equipped because there are more people and Christ can be reflected more fully and more powerfully as a TEMPLE of GOD.</a:t>
            </a:r>
            <a:br>
              <a:rPr lang="en-US" sz="4400" dirty="0">
                <a:solidFill>
                  <a:schemeClr val="tx2">
                    <a:lumMod val="75000"/>
                  </a:schemeClr>
                </a:solidFill>
              </a:rPr>
            </a:b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NUMBER THREE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2257425"/>
            <a:ext cx="11561762" cy="2757488"/>
          </a:xfrm>
          <a:solidFill>
            <a:schemeClr val="bg1">
              <a:lumMod val="95000"/>
            </a:schemeClr>
          </a:solidFill>
        </p:spPr>
        <p:txBody>
          <a:bodyPr rtlCol="0">
            <a:normAutofit fontScale="90000"/>
          </a:bodyPr>
          <a:lstStyle/>
          <a:p>
            <a:pPr algn="l" eaLnBrk="1" fontAlgn="auto" hangingPunct="1">
              <a:spcAft>
                <a:spcPts val="0"/>
              </a:spcAft>
              <a:defRPr/>
            </a:pPr>
            <a:br>
              <a:rPr lang="en-US" sz="4400" dirty="0">
                <a:solidFill>
                  <a:schemeClr val="tx2">
                    <a:lumMod val="75000"/>
                  </a:schemeClr>
                </a:solidFill>
              </a:rPr>
            </a:br>
            <a:br>
              <a:rPr lang="en-US" sz="4400" dirty="0">
                <a:solidFill>
                  <a:schemeClr val="tx2">
                    <a:lumMod val="75000"/>
                  </a:schemeClr>
                </a:solidFill>
              </a:rPr>
            </a:br>
            <a:r>
              <a:rPr lang="en-US" sz="4400" dirty="0">
                <a:solidFill>
                  <a:schemeClr val="tx2">
                    <a:lumMod val="75000"/>
                  </a:schemeClr>
                </a:solidFill>
              </a:rPr>
              <a:t>There is A MATTER OF PERSPECTIVE…How God sees us, how Unfallen and Fallen heavenly creations see us, and how our world sees us.			</a:t>
            </a:r>
            <a:br>
              <a:rPr lang="en-US" sz="4400" dirty="0">
                <a:solidFill>
                  <a:schemeClr val="tx2">
                    <a:lumMod val="75000"/>
                  </a:schemeClr>
                </a:solidFill>
              </a:rPr>
            </a:br>
            <a:endParaRPr lang="en-US" sz="4400"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CONCLUSION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1719263"/>
            <a:ext cx="11561762" cy="4176712"/>
          </a:xfrm>
          <a:solidFill>
            <a:schemeClr val="bg1">
              <a:lumMod val="95000"/>
            </a:schemeClr>
          </a:solidFill>
        </p:spPr>
        <p:txBody>
          <a:bodyPr rtlCol="0">
            <a:normAutofit fontScale="90000"/>
          </a:bodyPr>
          <a:lstStyle/>
          <a:p>
            <a:pPr algn="l" eaLnBrk="1" fontAlgn="auto" hangingPunct="1">
              <a:spcAft>
                <a:spcPts val="0"/>
              </a:spcAft>
              <a:defRPr/>
            </a:pPr>
            <a:r>
              <a:rPr lang="en-US" sz="4400" dirty="0">
                <a:solidFill>
                  <a:schemeClr val="tx2">
                    <a:lumMod val="75000"/>
                  </a:schemeClr>
                </a:solidFill>
              </a:rPr>
              <a:t>God has a plan to make you INDIVIDUALLY a masterpiece</a:t>
            </a:r>
            <a:br>
              <a:rPr lang="en-US" sz="4400" dirty="0">
                <a:solidFill>
                  <a:schemeClr val="tx2">
                    <a:lumMod val="75000"/>
                  </a:schemeClr>
                </a:solidFill>
              </a:rPr>
            </a:br>
            <a:br>
              <a:rPr lang="en-US" sz="4400" dirty="0">
                <a:solidFill>
                  <a:schemeClr val="tx2">
                    <a:lumMod val="75000"/>
                  </a:schemeClr>
                </a:solidFill>
              </a:rPr>
            </a:br>
            <a:r>
              <a:rPr lang="en-US" sz="4400" dirty="0">
                <a:solidFill>
                  <a:schemeClr val="tx2">
                    <a:lumMod val="75000"/>
                  </a:schemeClr>
                </a:solidFill>
              </a:rPr>
              <a:t>God has a plan to make us as a church a masterpiece</a:t>
            </a:r>
            <a:br>
              <a:rPr lang="en-US" sz="4400" dirty="0">
                <a:solidFill>
                  <a:schemeClr val="tx2">
                    <a:lumMod val="75000"/>
                  </a:schemeClr>
                </a:solidFill>
              </a:rPr>
            </a:br>
            <a:br>
              <a:rPr lang="en-US" sz="4400" dirty="0">
                <a:solidFill>
                  <a:schemeClr val="tx2">
                    <a:lumMod val="75000"/>
                  </a:schemeClr>
                </a:solidFill>
              </a:rPr>
            </a:br>
            <a:r>
              <a:rPr lang="en-US" sz="4400" dirty="0">
                <a:solidFill>
                  <a:schemeClr val="tx2">
                    <a:lumMod val="75000"/>
                  </a:schemeClr>
                </a:solidFill>
              </a:rPr>
              <a:t>Are you/we willing to accept the touch of the Master’s hand?</a:t>
            </a: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CONCLUSION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Introduction</a:t>
            </a:r>
          </a:p>
        </p:txBody>
      </p:sp>
      <p:graphicFrame>
        <p:nvGraphicFramePr>
          <p:cNvPr id="5" name="Table 4">
            <a:extLst>
              <a:ext uri="{FF2B5EF4-FFF2-40B4-BE49-F238E27FC236}">
                <a16:creationId xmlns:a16="http://schemas.microsoft.com/office/drawing/2014/main" id="{40C9B1BD-38B2-472E-B8CD-74F965AE230D}"/>
              </a:ext>
            </a:extLst>
          </p:cNvPr>
          <p:cNvGraphicFramePr>
            <a:graphicFrameLocks noGrp="1"/>
          </p:cNvGraphicFramePr>
          <p:nvPr/>
        </p:nvGraphicFramePr>
        <p:xfrm>
          <a:off x="838200" y="3817938"/>
          <a:ext cx="10515600" cy="366712"/>
        </p:xfrm>
        <a:graphic>
          <a:graphicData uri="http://schemas.openxmlformats.org/drawingml/2006/table">
            <a:tbl>
              <a:tblPr/>
              <a:tblGrid>
                <a:gridCol w="4323290">
                  <a:extLst>
                    <a:ext uri="{9D8B030D-6E8A-4147-A177-3AD203B41FA5}">
                      <a16:colId xmlns:a16="http://schemas.microsoft.com/office/drawing/2014/main" val="3259059038"/>
                    </a:ext>
                  </a:extLst>
                </a:gridCol>
                <a:gridCol w="6192310">
                  <a:extLst>
                    <a:ext uri="{9D8B030D-6E8A-4147-A177-3AD203B41FA5}">
                      <a16:colId xmlns:a16="http://schemas.microsoft.com/office/drawing/2014/main" val="3005217105"/>
                    </a:ext>
                  </a:extLst>
                </a:gridCol>
              </a:tblGrid>
              <a:tr h="366712">
                <a:tc>
                  <a:txBody>
                    <a:bodyPr/>
                    <a:lstStyle/>
                    <a:p>
                      <a:pPr fontAlgn="t"/>
                      <a:endParaRPr lang="en-US" sz="1800" i="1">
                        <a:effectLst/>
                      </a:endParaRPr>
                    </a:p>
                  </a:txBody>
                  <a:tcPr marR="28575" marT="45839" marB="45839">
                    <a:lnL>
                      <a:noFill/>
                    </a:lnL>
                    <a:lnR>
                      <a:noFill/>
                    </a:lnR>
                    <a:lnT>
                      <a:noFill/>
                    </a:lnT>
                    <a:lnB>
                      <a:noFill/>
                    </a:lnB>
                  </a:tcPr>
                </a:tc>
                <a:tc>
                  <a:txBody>
                    <a:bodyPr/>
                    <a:lstStyle/>
                    <a:p>
                      <a:endParaRPr lang="en-US" sz="1800">
                        <a:solidFill>
                          <a:srgbClr val="878787"/>
                        </a:solidFill>
                        <a:effectLst/>
                      </a:endParaRPr>
                    </a:p>
                  </a:txBody>
                  <a:tcPr marT="45839" marB="45839" anchor="ctr">
                    <a:lnL>
                      <a:noFill/>
                    </a:lnL>
                    <a:lnR>
                      <a:noFill/>
                    </a:lnR>
                    <a:lnT>
                      <a:noFill/>
                    </a:lnT>
                    <a:lnB>
                      <a:noFill/>
                    </a:lnB>
                  </a:tcPr>
                </a:tc>
                <a:extLst>
                  <a:ext uri="{0D108BD9-81ED-4DB2-BD59-A6C34878D82A}">
                    <a16:rowId xmlns:a16="http://schemas.microsoft.com/office/drawing/2014/main" val="1337108753"/>
                  </a:ext>
                </a:extLst>
              </a:tr>
            </a:tbl>
          </a:graphicData>
        </a:graphic>
      </p:graphicFrame>
      <p:sp>
        <p:nvSpPr>
          <p:cNvPr id="9" name="Rectangle 8">
            <a:extLst>
              <a:ext uri="{FF2B5EF4-FFF2-40B4-BE49-F238E27FC236}">
                <a16:creationId xmlns:a16="http://schemas.microsoft.com/office/drawing/2014/main" id="{7E867F4C-78B5-49E8-955B-FE3AD2D2DC8C}"/>
              </a:ext>
            </a:extLst>
          </p:cNvPr>
          <p:cNvSpPr/>
          <p:nvPr/>
        </p:nvSpPr>
        <p:spPr>
          <a:xfrm>
            <a:off x="482600" y="1454150"/>
            <a:ext cx="11226800" cy="4092575"/>
          </a:xfrm>
          <a:prstGeom prst="rect">
            <a:avLst/>
          </a:prstGeom>
          <a:solidFill>
            <a:schemeClr val="bg1"/>
          </a:solidFill>
        </p:spPr>
        <p:txBody>
          <a:bodyPr>
            <a:spAutoFit/>
          </a:bodyPr>
          <a:lstStyle/>
          <a:p>
            <a:pPr>
              <a:defRPr/>
            </a:pPr>
            <a:r>
              <a:rPr lang="en-US" sz="2000" dirty="0"/>
              <a:t>PER·SPEC·TIVE  /</a:t>
            </a:r>
            <a:r>
              <a:rPr lang="en-US" sz="2000" dirty="0" err="1"/>
              <a:t>pərˈspektiv</a:t>
            </a:r>
            <a:r>
              <a:rPr lang="en-US" sz="2000" dirty="0"/>
              <a:t>/</a:t>
            </a:r>
          </a:p>
          <a:p>
            <a:pPr>
              <a:defRPr/>
            </a:pPr>
            <a:endParaRPr lang="en-US" sz="2000" dirty="0"/>
          </a:p>
          <a:p>
            <a:pPr>
              <a:defRPr/>
            </a:pPr>
            <a:r>
              <a:rPr lang="en-US" sz="1600" dirty="0"/>
              <a:t>1. The art of drawing solid objects on a two-dimensional surface so as to give the right impression of their height, width, depth, and position in relation to each other when viewed from a particular point.   "a perspective drawing“</a:t>
            </a:r>
          </a:p>
          <a:p>
            <a:pPr>
              <a:defRPr/>
            </a:pPr>
            <a:endParaRPr lang="en-US" sz="2000" dirty="0"/>
          </a:p>
          <a:p>
            <a:pPr marL="457200" indent="-457200">
              <a:buFontTx/>
              <a:buAutoNum type="arabicPeriod" startAt="2"/>
              <a:defRPr/>
            </a:pPr>
            <a:r>
              <a:rPr lang="en-US" sz="2800" dirty="0"/>
              <a:t>A particular attitude toward or way of regarding something; a point of view.</a:t>
            </a:r>
          </a:p>
          <a:p>
            <a:pPr marL="457200" indent="-457200">
              <a:buFontTx/>
              <a:buAutoNum type="arabicPeriod" startAt="2"/>
              <a:defRPr/>
            </a:pPr>
            <a:endParaRPr lang="en-US" sz="2800" dirty="0"/>
          </a:p>
          <a:p>
            <a:pPr>
              <a:defRPr/>
            </a:pPr>
            <a:r>
              <a:rPr lang="en-US" sz="2800" dirty="0"/>
              <a:t>synonyms:	outlook, view, viewpoint, point of view, POV, standpoint, position, stand, stance, angle, slant, attitude, frame of mind, frame of reference, approach, way of looking, interpretation, “spin”</a:t>
            </a:r>
          </a:p>
        </p:txBody>
      </p:sp>
    </p:spTree>
    <p:controls>
      <mc:AlternateContent xmlns:mc="http://schemas.openxmlformats.org/markup-compatibility/2006">
        <mc:Choice xmlns:v="urn:schemas-microsoft-com:vml" Requires="v">
          <p:control spid="5129" name="HTMLImage1" r:id="rId2" imgW="914400" imgH="914400"/>
        </mc:Choice>
        <mc:Fallback>
          <p:control name="HTMLImage1" r:id="rId2" imgW="914400" imgH="914400">
            <p:pic>
              <p:nvPicPr>
                <p:cNvPr id="5127" name="HTMLImage1">
                  <a:extLst>
                    <a:ext uri="{FF2B5EF4-FFF2-40B4-BE49-F238E27FC236}">
                      <a16:creationId xmlns:a16="http://schemas.microsoft.com/office/drawing/2014/main" id="{55869043-10B4-4363-9EE7-6F1A96D498DE}"/>
                    </a:ext>
                  </a:extLst>
                </p:cNvPr>
                <p:cNvPicPr preferRelativeResize="0">
                  <a:picLocks noChangeArrowheads="1" noChangeShapeType="1"/>
                </p:cNvPicPr>
                <p:nvPr/>
              </p:nvPicPr>
              <p:blipFill>
                <a:blip r:embed="rId5"/>
                <a:srcRect/>
                <a:stretch>
                  <a:fillRect/>
                </a:stretch>
              </p:blipFill>
              <p:spPr bwMode="auto">
                <a:xfrm>
                  <a:off x="838200" y="3406775"/>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407988" y="2687638"/>
            <a:ext cx="11561762" cy="1933575"/>
          </a:xfrm>
          <a:solidFill>
            <a:schemeClr val="bg1">
              <a:lumMod val="95000"/>
            </a:schemeClr>
          </a:solidFill>
        </p:spPr>
        <p:txBody>
          <a:bodyPr rtlCol="0">
            <a:normAutofit/>
          </a:bodyPr>
          <a:lstStyle/>
          <a:p>
            <a:pPr eaLnBrk="1" fontAlgn="auto" hangingPunct="1">
              <a:spcAft>
                <a:spcPts val="0"/>
              </a:spcAft>
              <a:defRPr/>
            </a:pPr>
            <a:r>
              <a:rPr lang="en-US" sz="4400" dirty="0">
                <a:solidFill>
                  <a:schemeClr val="tx2">
                    <a:lumMod val="75000"/>
                  </a:schemeClr>
                </a:solidFill>
              </a:rPr>
              <a:t>PERSPECTIVE is important in ART</a:t>
            </a:r>
            <a:br>
              <a:rPr lang="en-US" sz="4400" dirty="0">
                <a:solidFill>
                  <a:schemeClr val="tx2">
                    <a:lumMod val="75000"/>
                  </a:schemeClr>
                </a:solidFill>
              </a:rPr>
            </a:br>
            <a:endParaRPr lang="en-US" sz="4400" dirty="0">
              <a:solidFill>
                <a:schemeClr val="tx2">
                  <a:lumMod val="75000"/>
                </a:schemeClr>
              </a:solidFill>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387350" y="290513"/>
            <a:ext cx="4378325" cy="430212"/>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rPr>
              <a:t>A MATTER OF PERSPECTIVE</a:t>
            </a:r>
          </a:p>
        </p:txBody>
      </p:sp>
      <p:sp>
        <p:nvSpPr>
          <p:cNvPr id="4" name="Subtitle 2">
            <a:extLst>
              <a:ext uri="{FF2B5EF4-FFF2-40B4-BE49-F238E27FC236}">
                <a16:creationId xmlns:a16="http://schemas.microsoft.com/office/drawing/2014/main" id="{1BA83212-BBE7-4170-833B-423C4173BDA9}"/>
              </a:ext>
            </a:extLst>
          </p:cNvPr>
          <p:cNvSpPr txBox="1">
            <a:spLocks/>
          </p:cNvSpPr>
          <p:nvPr/>
        </p:nvSpPr>
        <p:spPr>
          <a:xfrm>
            <a:off x="7593013" y="6207125"/>
            <a:ext cx="4376737" cy="428625"/>
          </a:xfrm>
          <a:prstGeom prst="rect">
            <a:avLst/>
          </a:prstGeom>
          <a:solidFill>
            <a:schemeClr val="bg1">
              <a:lumMod val="9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dirty="0">
                <a:solidFill>
                  <a:schemeClr val="tx2">
                    <a:lumMod val="75000"/>
                  </a:schemeClr>
                </a:solidFill>
              </a:rPr>
              <a:t>ILLUSTRATION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4" descr="Image result for sidewalk chalk art">
            <a:extLst>
              <a:ext uri="{FF2B5EF4-FFF2-40B4-BE49-F238E27FC236}">
                <a16:creationId xmlns:a16="http://schemas.microsoft.com/office/drawing/2014/main" id="{B4A73D13-A344-4FFE-9C24-638072E4E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0"/>
            <a:ext cx="8936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2" descr="Image result for sidewalk chalk art">
            <a:extLst>
              <a:ext uri="{FF2B5EF4-FFF2-40B4-BE49-F238E27FC236}">
                <a16:creationId xmlns:a16="http://schemas.microsoft.com/office/drawing/2014/main" id="{9031A409-992D-45EB-AFE3-54A5F3AD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11138"/>
            <a:ext cx="1156335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Picture 2" descr="Image result for sidewalk chalk art">
            <a:extLst>
              <a:ext uri="{FF2B5EF4-FFF2-40B4-BE49-F238E27FC236}">
                <a16:creationId xmlns:a16="http://schemas.microsoft.com/office/drawing/2014/main" id="{56EF4330-C02F-42B6-A099-510507963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0"/>
            <a:ext cx="895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8" descr="Image result for backside of a tapestry">
            <a:extLst>
              <a:ext uri="{FF2B5EF4-FFF2-40B4-BE49-F238E27FC236}">
                <a16:creationId xmlns:a16="http://schemas.microsoft.com/office/drawing/2014/main" id="{13EF904D-5681-498A-9255-C39432548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0"/>
            <a:ext cx="1158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a:extLst>
              <a:ext uri="{FF2B5EF4-FFF2-40B4-BE49-F238E27FC236}">
                <a16:creationId xmlns:a16="http://schemas.microsoft.com/office/drawing/2014/main" id="{2A315505-0E13-4FC2-8307-EB60BACAD5F1}"/>
              </a:ext>
            </a:extLst>
          </p:cNvPr>
          <p:cNvSpPr>
            <a:spLocks noGrp="1"/>
          </p:cNvSpPr>
          <p:nvPr>
            <p:ph type="subTitle" idx="1"/>
          </p:nvPr>
        </p:nvSpPr>
        <p:spPr>
          <a:xfrm>
            <a:off x="1612900" y="4705350"/>
            <a:ext cx="9144000" cy="1655763"/>
          </a:xfrm>
          <a:solidFill>
            <a:schemeClr val="tx2">
              <a:lumMod val="60000"/>
              <a:lumOff val="40000"/>
            </a:schemeClr>
          </a:solidFill>
        </p:spPr>
        <p:txBody>
          <a:bodyPr/>
          <a:lstStyle/>
          <a:p>
            <a:pPr>
              <a:defRPr/>
            </a:pPr>
            <a:r>
              <a:rPr lang="en-US" sz="5400" dirty="0">
                <a:solidFill>
                  <a:schemeClr val="bg1"/>
                </a:solidFill>
              </a:rPr>
              <a:t>THE BACKSIDE OF THE TAPESTYRY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549</Words>
  <Application>Microsoft Office PowerPoint</Application>
  <PresentationFormat>Widescreen</PresentationFormat>
  <Paragraphs>98</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Arial</vt:lpstr>
      <vt:lpstr>Calibri Light</vt:lpstr>
      <vt:lpstr>Office Theme</vt:lpstr>
      <vt:lpstr>Cosmic Christianity The Letter to Ephesus</vt:lpstr>
      <vt:lpstr>     10  For we are God's workmanship, created in Christ Jesus to do good works, which God prepared in advance for us to do.  </vt:lpstr>
      <vt:lpstr>God’s WORD brings PERSPECTIVE  from OUT of this world INTO this world. </vt:lpstr>
      <vt:lpstr>PowerPoint Presentation</vt:lpstr>
      <vt:lpstr>PERSPECTIVE is important in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10  For we are God's workmanship, created in Christ Jesus to do good works, which God prepared in advance for us to do.  11  Therefore, remember that formerly you who are Gentiles by birth and called "uncircumcised" by those who call themselves "the circumcision" (that done in the body by the hands of men)--  12  remember that at that time you were separate from Christ, excluded from citizenship in Israel and foreigners to the covenants of the promise, without hope and without God in the world.  13  But now in Christ Jesus you who once were far away have been brought near through the blood of Christ. </vt:lpstr>
      <vt:lpstr>14  For he himself is our peace, who has made the two one and has destroyed the barrier, the dividing wall of hostility,  15  by abolishing in his flesh the law with its commandments and regulations. His purpose was to create in himself one new man out of the two, thus making peace,  16  and in this one body to reconcile both of them to God through the cross, by which he put to death their hostility. </vt:lpstr>
      <vt:lpstr>17  He came and preached peace to you who were far away and peace to those who were near.  18  For through him we both have access to the Father by one Spirit.  19  Consequently, you are no longer foreigners and aliens, but fellow citizens with God's people and members of God's household, </vt:lpstr>
      <vt:lpstr> 20  built on the foundation of the apostles and prophets, with Christ Jesus himself as the chief cornerstone.  21  In him the whole building is joined together and rises to become a holy temple in the Lord.  22  And in him you too are being built together to become a dwelling in which God lives by his Spirit. </vt:lpstr>
      <vt:lpstr> The Masterpiece is about the Artist  but the Artist is apparently missing </vt:lpstr>
      <vt:lpstr>     10  For we are God's workmanship, created in Christ Jesus to do good works, which God prepared in advance for us to do.  11  Therefore, remember that formerly you who are Gentiles by birth and called "uncircumcised" by those who call themselves "the circumcision" (that done in the body by the hands of men)--  12  remember that at that time you were separate from Christ, excluded from citizenship in Israel and foreigners to the covenants of the promise, without hope and without God in the world.  13  But now in Christ Jesus you who once were far away have been brought near through the blood of Christ. </vt:lpstr>
      <vt:lpstr>Humility is critically important to the masterpiece. </vt:lpstr>
      <vt:lpstr> Moses &amp; prophets warned Israel Paul warned the Gentile churches James warned us all</vt:lpstr>
      <vt:lpstr>REMEMBER the remedy and the power of the BLOOD OF JESUS THE CHRIST</vt:lpstr>
      <vt:lpstr>PEACE &amp; UNITY are keys to God’s workmanship </vt:lpstr>
      <vt:lpstr>17  He came and preached peace to you who were far away and peace to those who were near.  18  For through him we both have access to the Father by one Spirit.  19  Consequently, you are no longer foreigners and aliens, but fellow citizens with God's people and members of God's household, </vt:lpstr>
      <vt:lpstr>God is working in the medium of people, relationships, and synergy</vt:lpstr>
      <vt:lpstr>Satan is working to reduce people to things, disrupt categories and relationships, and focus everything upon EGO and INDIVIDUAL </vt:lpstr>
      <vt:lpstr>PEACE comes from God and exists in our spirit  UNITY comes from God and extends from our spirit into our SOUL and connects us to OTHERS</vt:lpstr>
      <vt:lpstr>CHRIST is our peace CHRIST has broken down walls of division CHRIST brings UNITY</vt:lpstr>
      <vt:lpstr>The Masterpiece is to be viewed by God, the unseen realm and the seen realm – it is a TEMPLE </vt:lpstr>
      <vt:lpstr> 20  built on the foundation of the apostles and prophets, with Christ Jesus himself as the chief cornerstone.  21  In him the whole building is joined together and rises to become a holy temple in the Lord.  22  And in him you too are being built together to become a dwelling in which God lives by his Spirit. </vt:lpstr>
      <vt:lpstr>INDIVIDUALLY we connect with his desired and inspired plan for who we are supposed to be – a temple of the Holy Spirit.  With a gift or two and a calling. </vt:lpstr>
      <vt:lpstr>Lucifer rejected God’s inspired and desired plan for him despite his amazing provision. </vt:lpstr>
      <vt:lpstr>Humanity is allowed the same option.</vt:lpstr>
      <vt:lpstr>CORPORATELY a church is to connect with his desired and inspired plan for who they are supposed to be – a temple of the Holy Spirit. </vt:lpstr>
      <vt:lpstr>The church can be fully called and equipped because there are more people and Christ can be reflected more fully and more powerfully as a TEMPLE of GOD. </vt:lpstr>
      <vt:lpstr>  There is A MATTER OF PERSPECTIVE…How God sees us, how Unfallen and Fallen heavenly creations see us, and how our world sees us.    </vt:lpstr>
      <vt:lpstr>God has a plan to make you INDIVIDUALLY a masterpiece  God has a plan to make us as a church a masterpiece  Are you/we willing to accept the touch of the Master’s hand?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Christianity The Letter to Ephesus</dc:title>
  <dc:creator>Owner</dc:creator>
  <cp:lastModifiedBy>Douglas Martin</cp:lastModifiedBy>
  <cp:revision>11</cp:revision>
  <cp:lastPrinted>2018-11-04T14:31:56Z</cp:lastPrinted>
  <dcterms:created xsi:type="dcterms:W3CDTF">2018-08-10T16:07:50Z</dcterms:created>
  <dcterms:modified xsi:type="dcterms:W3CDTF">2018-11-06T19:55:19Z</dcterms:modified>
</cp:coreProperties>
</file>