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5"/>
  </p:handoutMasterIdLst>
  <p:sldIdLst>
    <p:sldId id="256" r:id="rId2"/>
    <p:sldId id="257" r:id="rId3"/>
    <p:sldId id="258" r:id="rId4"/>
    <p:sldId id="273" r:id="rId5"/>
    <p:sldId id="260" r:id="rId6"/>
    <p:sldId id="277" r:id="rId7"/>
    <p:sldId id="278" r:id="rId8"/>
    <p:sldId id="259" r:id="rId9"/>
    <p:sldId id="279" r:id="rId10"/>
    <p:sldId id="280" r:id="rId11"/>
    <p:sldId id="282" r:id="rId12"/>
    <p:sldId id="269" r:id="rId13"/>
    <p:sldId id="281" r:id="rId14"/>
    <p:sldId id="283" r:id="rId15"/>
    <p:sldId id="274" r:id="rId16"/>
    <p:sldId id="264" r:id="rId17"/>
    <p:sldId id="275" r:id="rId18"/>
    <p:sldId id="261" r:id="rId19"/>
    <p:sldId id="270" r:id="rId20"/>
    <p:sldId id="284" r:id="rId21"/>
    <p:sldId id="285" r:id="rId22"/>
    <p:sldId id="265" r:id="rId23"/>
    <p:sldId id="287" r:id="rId24"/>
    <p:sldId id="286" r:id="rId25"/>
    <p:sldId id="288" r:id="rId26"/>
    <p:sldId id="262" r:id="rId27"/>
    <p:sldId id="289" r:id="rId28"/>
    <p:sldId id="290" r:id="rId29"/>
    <p:sldId id="266" r:id="rId30"/>
    <p:sldId id="272" r:id="rId31"/>
    <p:sldId id="291" r:id="rId32"/>
    <p:sldId id="292" r:id="rId33"/>
    <p:sldId id="268" r:id="rId34"/>
  </p:sldIdLst>
  <p:sldSz cx="12192000" cy="6858000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69" autoAdjust="0"/>
    <p:restoredTop sz="94660"/>
  </p:normalViewPr>
  <p:slideViewPr>
    <p:cSldViewPr snapToGrid="0">
      <p:cViewPr varScale="1">
        <p:scale>
          <a:sx n="90" d="100"/>
          <a:sy n="90" d="100"/>
        </p:scale>
        <p:origin x="52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60D37511-2830-46DB-85C2-A261ADA2672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565B417-835F-4A2B-AC9A-7180A52C300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A05B1BE4-1414-45EE-B89D-AE8B132DF9DB}" type="datetimeFigureOut">
              <a:rPr lang="en-US"/>
              <a:pPr>
                <a:defRPr/>
              </a:pPr>
              <a:t>08/13/2018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E47E4E7-3315-494B-98AB-B9100460E7A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D20CDCE-E33A-4964-9308-94D12ECBDEF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6E0A1865-E0C9-4785-836D-05E871DECD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891FB9-68D3-4BBF-9429-77D5F0B591A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AC821FE-72B3-4117-B546-CCF92E99D0E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ACB038-94BF-49FC-A24F-BEE871550D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F7DA9A-6368-4F61-ACAF-58B16C6445E3}" type="datetimeFigureOut">
              <a:rPr lang="en-US"/>
              <a:pPr>
                <a:defRPr/>
              </a:pPr>
              <a:t>08/13/2018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C1BE5E-02D0-49B5-81C5-D27749DCE5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68925F-3806-4474-8E8E-CF30BF3F6C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FF57C7-920B-4529-8B64-F47123E7DB4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0426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0EA1F3-ADD6-4B5A-B677-B632CA6AA6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B7D1CAE-278D-42B9-8E8E-C6E2D1271C1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F05F9E-D02C-4B7E-BB02-C6AB978443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35CE71-49F2-4826-80C1-E5F347849BEC}" type="datetimeFigureOut">
              <a:rPr lang="en-US"/>
              <a:pPr>
                <a:defRPr/>
              </a:pPr>
              <a:t>08/13/2018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D0D65C-3259-40E1-81DB-1DBAAAA226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0EEF0D-38CA-44C3-ACB2-C923BBD58E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0E0FED-0745-45A6-BDC6-F97484856D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73743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26DE468-5D4F-4DD2-BC90-BFD5B398FFF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3AE4F3E-1039-4E5C-AE0A-5CC38C4E889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D44DB4-BCFD-48F0-B35E-75FBBC3640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6D63C9-8178-4DDF-A34D-427687106509}" type="datetimeFigureOut">
              <a:rPr lang="en-US"/>
              <a:pPr>
                <a:defRPr/>
              </a:pPr>
              <a:t>08/13/2018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D8A9AF-3069-4BC6-8017-4B09EF81AA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EFCAE3-86B6-4E96-A26D-0D002DE3E9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CA725D-029B-45C6-9D70-8C28288DAD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24357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831D4D-7DCD-45C5-BB80-A95B519BB5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D40C15-138C-43B4-B9FE-0586F73153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86E093-9F35-4B2D-9A11-9BE07389F7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8B75B8-1433-4BC2-AB4F-F45B69BE4E98}" type="datetimeFigureOut">
              <a:rPr lang="en-US"/>
              <a:pPr>
                <a:defRPr/>
              </a:pPr>
              <a:t>08/13/2018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ABA572-EE1D-4859-8668-4901229F56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077A5A-ADA4-4731-9693-A298DDC048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5C250D-7EBB-474D-BECC-5DADE758B6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7675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D66B19-CB75-49A7-8A77-018A5F79F9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1588E2E-D292-42C9-AA2D-18CDE405E0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26C423-EA0A-4566-906F-0D3A97D083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F932EC-66E4-4F69-8E90-E134EF21E592}" type="datetimeFigureOut">
              <a:rPr lang="en-US"/>
              <a:pPr>
                <a:defRPr/>
              </a:pPr>
              <a:t>08/13/2018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3851CB-046F-4241-90F9-55A2549141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01C722-94EC-454B-88F8-6EA7038D38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2977CB-498E-4A52-9EEE-25BB3CEE10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77034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03F232-06F8-4C79-8CCA-54B8458867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B1411B-9DED-4A7E-A18C-B92F9F2AA55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F6CEFA6-88B6-433B-B016-8528C1226A8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3D12B4C0-9B6D-4791-B285-A72B93A93C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2DFACA-C8D1-44E1-B1C0-B10BEB768FF4}" type="datetimeFigureOut">
              <a:rPr lang="en-US"/>
              <a:pPr>
                <a:defRPr/>
              </a:pPr>
              <a:t>08/13/2018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61C7BB9A-4BB5-4E8D-881A-325AB43BAB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37FCB1E5-4FBC-473D-9AD3-B0F1D6E3B6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78E1C0-653D-466F-A45A-F82C05B3F9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2166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18B2B9-AB1F-4C5E-807D-27647167B7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2F39A10-7070-487B-B76B-13B53F9BE0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78FBF94-E135-4335-8D7A-1EBFFF50CAD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B424E16-B79F-4BB5-B532-AF7F28A37D8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1704945-81C0-4FB6-967E-886AFC9FD87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3BFAB154-D1F6-4C09-8931-12D30B3247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98EB65-339D-451A-80CB-E4E94DE97058}" type="datetimeFigureOut">
              <a:rPr lang="en-US"/>
              <a:pPr>
                <a:defRPr/>
              </a:pPr>
              <a:t>08/13/2018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FBF67AC6-51F6-48B0-A0B8-F64DADB1EB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CD081BF6-F156-41D3-86F2-EED559CAF4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82D4AE-6A46-4043-9D75-4785AA14F72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30611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B289E2-F937-46F5-B0EF-4B370A8027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F7973459-B36F-44BD-8880-018288538D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746F93-629C-48B4-823B-7DCD72EA233C}" type="datetimeFigureOut">
              <a:rPr lang="en-US"/>
              <a:pPr>
                <a:defRPr/>
              </a:pPr>
              <a:t>08/13/2018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0A92C2A1-3C86-4F1A-B907-38AB3A6970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760D3E31-FE2E-4A37-AAA4-AD9598BAE3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866155-D8F4-4E67-9902-239591A330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12630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57213F6F-D26B-46EA-910D-BD8E69B4CD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15A806-24A8-4EE7-89CB-48C0DD9C52F8}" type="datetimeFigureOut">
              <a:rPr lang="en-US"/>
              <a:pPr>
                <a:defRPr/>
              </a:pPr>
              <a:t>08/13/2018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63F48E30-40DE-4D11-9005-FA825CFE84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9EAF25AB-E869-4A2A-A3A3-90C8546BB0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C6771D-FE7D-49EE-838D-B899DC87731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03145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87B5B1-182D-45DB-96D5-273D4B6C15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22C0A9-5721-4BAB-932C-48E6430EAE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A518C51-8CA1-4C1C-914E-8D592D6CEE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36E9A647-8039-4F97-8102-545A9E01A0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6D6ED4-D7A0-46D4-A58E-B7DF4426A461}" type="datetimeFigureOut">
              <a:rPr lang="en-US"/>
              <a:pPr>
                <a:defRPr/>
              </a:pPr>
              <a:t>08/13/2018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9C732EC8-DE3D-42E9-8E2A-76B76868CC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32DF3973-5B04-4544-A5BF-D117D98E3E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6124C1-8C87-4078-905B-0C96A8E3D6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34952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AA17CD-E353-410F-95B5-977231A951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98EFAC4-1B3D-4A2D-9727-92AC92BBB74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A41AEA2-4FD4-47DD-A1A5-8E48C027053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DD59C0A2-D2B4-446A-B8AF-836CEA504C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9C030F-F495-4B11-8603-79D7BF0EB5CA}" type="datetimeFigureOut">
              <a:rPr lang="en-US"/>
              <a:pPr>
                <a:defRPr/>
              </a:pPr>
              <a:t>08/13/2018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DD04F999-C904-4AD0-ADDB-9AB8F197E3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53FA741D-10F3-4E45-BC9C-B169644926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DBAEDF-6CE1-4A09-BCD1-D6ED1FCBE9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99583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5209D388-7133-4ECB-8EAE-497FE5AC48F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8F82171E-D1CB-474C-BB3B-57F72DC100C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299F62-DC6E-4F0C-8473-CBCF6A61C0A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1217171-F008-430D-BB6E-59CB30038B58}" type="datetimeFigureOut">
              <a:rPr lang="en-US"/>
              <a:pPr>
                <a:defRPr/>
              </a:pPr>
              <a:t>08/13/2018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BDE972-ED53-48A5-AB4B-FCFB9CA1A18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C4DA15-3415-4337-ADAE-AC30B2E45B3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A3596BF0-9EAB-41E5-BA65-EEE65FFD32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4">
            <a:extLst>
              <a:ext uri="{FF2B5EF4-FFF2-40B4-BE49-F238E27FC236}">
                <a16:creationId xmlns:a16="http://schemas.microsoft.com/office/drawing/2014/main" id="{8F31ACD9-912E-4F98-BF10-A2EB9534465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77713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5" name="Title 1">
            <a:extLst>
              <a:ext uri="{FF2B5EF4-FFF2-40B4-BE49-F238E27FC236}">
                <a16:creationId xmlns:a16="http://schemas.microsoft.com/office/drawing/2014/main" id="{291DB300-E680-42FE-8983-374DDFBA81A3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66688" y="1371600"/>
            <a:ext cx="7070725" cy="1814513"/>
          </a:xfrm>
        </p:spPr>
        <p:txBody>
          <a:bodyPr/>
          <a:lstStyle/>
          <a:p>
            <a:pPr eaLnBrk="1" hangingPunct="1"/>
            <a:r>
              <a:rPr lang="en-US" altLang="en-US" sz="11500" b="1"/>
              <a:t>The Church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4">
            <a:extLst>
              <a:ext uri="{FF2B5EF4-FFF2-40B4-BE49-F238E27FC236}">
                <a16:creationId xmlns:a16="http://schemas.microsoft.com/office/drawing/2014/main" id="{5058DE80-78E4-48CB-8523-92A51D18B9F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460875"/>
            <a:ext cx="4257675" cy="2397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1" name="Title 1">
            <a:extLst>
              <a:ext uri="{FF2B5EF4-FFF2-40B4-BE49-F238E27FC236}">
                <a16:creationId xmlns:a16="http://schemas.microsoft.com/office/drawing/2014/main" id="{FD09E218-126F-40C4-8A4C-09AB551AC51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0"/>
            <a:ext cx="4257675" cy="2028825"/>
          </a:xfrm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en-US" altLang="en-US" sz="5400" b="1"/>
              <a:t>The Church</a:t>
            </a:r>
            <a:br>
              <a:rPr lang="en-US" altLang="en-US" sz="5400" b="1"/>
            </a:br>
            <a:endParaRPr lang="en-US" altLang="en-US" sz="4000" b="1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2B773D0-7783-4802-9029-1A4754A6E766}"/>
              </a:ext>
            </a:extLst>
          </p:cNvPr>
          <p:cNvSpPr txBox="1"/>
          <p:nvPr/>
        </p:nvSpPr>
        <p:spPr>
          <a:xfrm>
            <a:off x="0" y="2844800"/>
            <a:ext cx="4257675" cy="614363"/>
          </a:xfrm>
          <a:prstGeom prst="rect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400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INTRODUCTION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81028BF-FC54-4A8F-9F05-84E58B2BFE01}"/>
              </a:ext>
            </a:extLst>
          </p:cNvPr>
          <p:cNvSpPr txBox="1"/>
          <p:nvPr/>
        </p:nvSpPr>
        <p:spPr>
          <a:xfrm>
            <a:off x="4549775" y="1014413"/>
            <a:ext cx="7559675" cy="51704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600" dirty="0">
                <a:solidFill>
                  <a:schemeClr val="accent1">
                    <a:lumMod val="50000"/>
                  </a:schemeClr>
                </a:solidFill>
              </a:rPr>
              <a:t>TIME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6600" i="1" dirty="0">
              <a:solidFill>
                <a:schemeClr val="accent1">
                  <a:lumMod val="50000"/>
                </a:schemeClr>
              </a:solidFill>
              <a:latin typeface="+mn-lt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600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TALENT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6600" i="1" dirty="0">
              <a:solidFill>
                <a:schemeClr val="accent1">
                  <a:lumMod val="50000"/>
                </a:schemeClr>
              </a:solidFill>
              <a:latin typeface="+mn-lt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600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TREASURE</a:t>
            </a:r>
            <a:endParaRPr lang="en-US" sz="3700" dirty="0">
              <a:solidFill>
                <a:schemeClr val="accent1">
                  <a:lumMod val="50000"/>
                </a:schemeClr>
              </a:solidFill>
              <a:latin typeface="+mn-lt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4">
            <a:extLst>
              <a:ext uri="{FF2B5EF4-FFF2-40B4-BE49-F238E27FC236}">
                <a16:creationId xmlns:a16="http://schemas.microsoft.com/office/drawing/2014/main" id="{FBC0FE7A-985A-4C44-AD7C-939B724A2E3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460875"/>
            <a:ext cx="4257675" cy="2397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5" name="Title 1">
            <a:extLst>
              <a:ext uri="{FF2B5EF4-FFF2-40B4-BE49-F238E27FC236}">
                <a16:creationId xmlns:a16="http://schemas.microsoft.com/office/drawing/2014/main" id="{916E37F5-E1FF-40A9-BFEE-59F77CE357F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0"/>
            <a:ext cx="4257675" cy="2028825"/>
          </a:xfrm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en-US" altLang="en-US" sz="5400" b="1"/>
              <a:t>The Church</a:t>
            </a:r>
            <a:br>
              <a:rPr lang="en-US" altLang="en-US" sz="5400" b="1"/>
            </a:br>
            <a:endParaRPr lang="en-US" altLang="en-US" sz="4000" b="1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2B773D0-7783-4802-9029-1A4754A6E766}"/>
              </a:ext>
            </a:extLst>
          </p:cNvPr>
          <p:cNvSpPr txBox="1"/>
          <p:nvPr/>
        </p:nvSpPr>
        <p:spPr>
          <a:xfrm>
            <a:off x="0" y="2844800"/>
            <a:ext cx="4257675" cy="614363"/>
          </a:xfrm>
          <a:prstGeom prst="rect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400" b="1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POINT ONE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81028BF-FC54-4A8F-9F05-84E58B2BFE01}"/>
              </a:ext>
            </a:extLst>
          </p:cNvPr>
          <p:cNvSpPr txBox="1"/>
          <p:nvPr/>
        </p:nvSpPr>
        <p:spPr>
          <a:xfrm>
            <a:off x="4735513" y="1851025"/>
            <a:ext cx="7181850" cy="31559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9900" b="1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TIME</a:t>
            </a:r>
            <a:endParaRPr lang="en-US" sz="6600" b="1" dirty="0">
              <a:solidFill>
                <a:schemeClr val="accent1">
                  <a:lumMod val="50000"/>
                </a:schemeClr>
              </a:solidFill>
              <a:latin typeface="+mn-lt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4">
            <a:extLst>
              <a:ext uri="{FF2B5EF4-FFF2-40B4-BE49-F238E27FC236}">
                <a16:creationId xmlns:a16="http://schemas.microsoft.com/office/drawing/2014/main" id="{ECC4E990-2CA7-4FE8-9EE0-7916EA0F0D0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460875"/>
            <a:ext cx="4257675" cy="2397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39" name="Title 1">
            <a:extLst>
              <a:ext uri="{FF2B5EF4-FFF2-40B4-BE49-F238E27FC236}">
                <a16:creationId xmlns:a16="http://schemas.microsoft.com/office/drawing/2014/main" id="{D62AB53D-F2DC-40E2-A751-9E3BA89D6F6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0"/>
            <a:ext cx="4257675" cy="2028825"/>
          </a:xfrm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en-US" altLang="en-US" sz="5400" b="1"/>
              <a:t>The Church</a:t>
            </a:r>
            <a:br>
              <a:rPr lang="en-US" altLang="en-US" sz="5400" b="1"/>
            </a:br>
            <a:endParaRPr lang="en-US" altLang="en-US" sz="4000" b="1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2B773D0-7783-4802-9029-1A4754A6E766}"/>
              </a:ext>
            </a:extLst>
          </p:cNvPr>
          <p:cNvSpPr txBox="1"/>
          <p:nvPr/>
        </p:nvSpPr>
        <p:spPr>
          <a:xfrm>
            <a:off x="0" y="2844800"/>
            <a:ext cx="4257675" cy="614363"/>
          </a:xfrm>
          <a:prstGeom prst="rect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400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POINT ONE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81028BF-FC54-4A8F-9F05-84E58B2BFE01}"/>
              </a:ext>
            </a:extLst>
          </p:cNvPr>
          <p:cNvSpPr txBox="1"/>
          <p:nvPr/>
        </p:nvSpPr>
        <p:spPr>
          <a:xfrm>
            <a:off x="4700588" y="287338"/>
            <a:ext cx="7181850" cy="600233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1 Peter 4:1-3 (NIV)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1  Therefore, since Christ suffered in his body, arm yourselves also with the same attitude, because he who has suffered in his body is done with sin.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2  As a result, he does not live the rest of his earthly life for evil human desires, but rather for the will of God.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3  For you have </a:t>
            </a:r>
            <a:r>
              <a:rPr lang="en-US" sz="3200" u="sng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spent enough time</a:t>
            </a:r>
            <a:r>
              <a:rPr lang="en-US" sz="3200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 in the past doing what pagans choose to do--living in debauchery, lust, drunkenness, orgies, carousing and detestable idolatry. 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4">
            <a:extLst>
              <a:ext uri="{FF2B5EF4-FFF2-40B4-BE49-F238E27FC236}">
                <a16:creationId xmlns:a16="http://schemas.microsoft.com/office/drawing/2014/main" id="{AB886121-F357-4B12-BEA6-30F65AC042B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460875"/>
            <a:ext cx="4257675" cy="2397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3" name="Title 1">
            <a:extLst>
              <a:ext uri="{FF2B5EF4-FFF2-40B4-BE49-F238E27FC236}">
                <a16:creationId xmlns:a16="http://schemas.microsoft.com/office/drawing/2014/main" id="{B853CA9A-3C1A-41CD-8ED2-A7B8E181B2A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0"/>
            <a:ext cx="4257675" cy="2028825"/>
          </a:xfrm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en-US" altLang="en-US" sz="5400" b="1"/>
              <a:t>The Church</a:t>
            </a:r>
            <a:br>
              <a:rPr lang="en-US" altLang="en-US" sz="5400" b="1"/>
            </a:br>
            <a:endParaRPr lang="en-US" altLang="en-US" sz="4000" b="1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2B773D0-7783-4802-9029-1A4754A6E766}"/>
              </a:ext>
            </a:extLst>
          </p:cNvPr>
          <p:cNvSpPr txBox="1"/>
          <p:nvPr/>
        </p:nvSpPr>
        <p:spPr>
          <a:xfrm>
            <a:off x="0" y="2844800"/>
            <a:ext cx="4257675" cy="614363"/>
          </a:xfrm>
          <a:prstGeom prst="rect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400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POINT ONE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81028BF-FC54-4A8F-9F05-84E58B2BFE01}"/>
              </a:ext>
            </a:extLst>
          </p:cNvPr>
          <p:cNvSpPr txBox="1"/>
          <p:nvPr/>
        </p:nvSpPr>
        <p:spPr>
          <a:xfrm>
            <a:off x="4700588" y="287338"/>
            <a:ext cx="7181850" cy="64944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Ephesians 5:15-16 (NIV)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15  Be very careful, then, how you live--not as unwise but as wise, </a:t>
            </a:r>
          </a:p>
          <a:p>
            <a:pPr marL="514350" indent="-514350" eaLnBrk="1" fontAlgn="auto" hangingPunct="1">
              <a:spcBef>
                <a:spcPts val="0"/>
              </a:spcBef>
              <a:spcAft>
                <a:spcPts val="0"/>
              </a:spcAft>
              <a:buFontTx/>
              <a:buAutoNum type="arabicPlain" startAt="16"/>
              <a:defRPr/>
            </a:pPr>
            <a:r>
              <a:rPr lang="en-US" sz="3200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making the most of every opportunity, because the days are evil. </a:t>
            </a:r>
          </a:p>
          <a:p>
            <a:pPr marL="514350" indent="-514350" eaLnBrk="1" fontAlgn="auto" hangingPunct="1">
              <a:spcBef>
                <a:spcPts val="0"/>
              </a:spcBef>
              <a:spcAft>
                <a:spcPts val="0"/>
              </a:spcAft>
              <a:buFontTx/>
              <a:buAutoNum type="arabicPlain" startAt="16"/>
              <a:defRPr/>
            </a:pPr>
            <a:endParaRPr lang="en-US" sz="3200" dirty="0">
              <a:solidFill>
                <a:schemeClr val="accent1">
                  <a:lumMod val="50000"/>
                </a:schemeClr>
              </a:solidFill>
              <a:latin typeface="+mn-lt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Ephesians 5:15-16 (NKJV)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15  See then that you walk circumspectly, not as fools but as wise,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16  </a:t>
            </a:r>
            <a:r>
              <a:rPr lang="en-US" sz="3200" u="sng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redeeming the time</a:t>
            </a:r>
            <a:r>
              <a:rPr lang="en-US" sz="3200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, because the days are evil. 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4">
            <a:extLst>
              <a:ext uri="{FF2B5EF4-FFF2-40B4-BE49-F238E27FC236}">
                <a16:creationId xmlns:a16="http://schemas.microsoft.com/office/drawing/2014/main" id="{88DF163E-4205-4AB5-A60C-0BB076C54B5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460875"/>
            <a:ext cx="4257675" cy="2397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387" name="Title 1">
            <a:extLst>
              <a:ext uri="{FF2B5EF4-FFF2-40B4-BE49-F238E27FC236}">
                <a16:creationId xmlns:a16="http://schemas.microsoft.com/office/drawing/2014/main" id="{0EA3929D-44E6-490E-9169-D50B6EE1912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0"/>
            <a:ext cx="4257675" cy="2028825"/>
          </a:xfrm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en-US" altLang="en-US" sz="5400" b="1"/>
              <a:t>The Church</a:t>
            </a:r>
            <a:br>
              <a:rPr lang="en-US" altLang="en-US" sz="5400" b="1"/>
            </a:br>
            <a:endParaRPr lang="en-US" altLang="en-US" sz="4000" b="1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2B773D0-7783-4802-9029-1A4754A6E766}"/>
              </a:ext>
            </a:extLst>
          </p:cNvPr>
          <p:cNvSpPr txBox="1"/>
          <p:nvPr/>
        </p:nvSpPr>
        <p:spPr>
          <a:xfrm>
            <a:off x="0" y="2844800"/>
            <a:ext cx="4257675" cy="614363"/>
          </a:xfrm>
          <a:prstGeom prst="rect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400" b="1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POINT ONE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81028BF-FC54-4A8F-9F05-84E58B2BFE01}"/>
              </a:ext>
            </a:extLst>
          </p:cNvPr>
          <p:cNvSpPr txBox="1"/>
          <p:nvPr/>
        </p:nvSpPr>
        <p:spPr>
          <a:xfrm>
            <a:off x="4802188" y="1717675"/>
            <a:ext cx="7181850" cy="31384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600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60x24x356=525,600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6600" dirty="0">
              <a:solidFill>
                <a:schemeClr val="accent1">
                  <a:lumMod val="50000"/>
                </a:schemeClr>
              </a:solidFill>
              <a:latin typeface="+mn-lt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600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(24-8) x 365= 5,840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4">
            <a:extLst>
              <a:ext uri="{FF2B5EF4-FFF2-40B4-BE49-F238E27FC236}">
                <a16:creationId xmlns:a16="http://schemas.microsoft.com/office/drawing/2014/main" id="{766A77C4-9668-4E9D-8F03-92B1D1C1AEE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460875"/>
            <a:ext cx="4257675" cy="2397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1" name="Title 1">
            <a:extLst>
              <a:ext uri="{FF2B5EF4-FFF2-40B4-BE49-F238E27FC236}">
                <a16:creationId xmlns:a16="http://schemas.microsoft.com/office/drawing/2014/main" id="{38F1CD6D-66EC-45BB-B554-869C4BF4C76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0"/>
            <a:ext cx="4257675" cy="2028825"/>
          </a:xfrm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en-US" altLang="en-US" sz="5400" b="1"/>
              <a:t>The Church</a:t>
            </a:r>
            <a:br>
              <a:rPr lang="en-US" altLang="en-US" sz="5400" b="1"/>
            </a:br>
            <a:endParaRPr lang="en-US" altLang="en-US" sz="4000" b="1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2B773D0-7783-4802-9029-1A4754A6E766}"/>
              </a:ext>
            </a:extLst>
          </p:cNvPr>
          <p:cNvSpPr txBox="1"/>
          <p:nvPr/>
        </p:nvSpPr>
        <p:spPr>
          <a:xfrm>
            <a:off x="0" y="2844800"/>
            <a:ext cx="4257675" cy="614363"/>
          </a:xfrm>
          <a:prstGeom prst="rect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400" b="1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POINT ONE</a:t>
            </a:r>
          </a:p>
        </p:txBody>
      </p:sp>
      <p:pic>
        <p:nvPicPr>
          <p:cNvPr id="17413" name="Picture 4">
            <a:extLst>
              <a:ext uri="{FF2B5EF4-FFF2-40B4-BE49-F238E27FC236}">
                <a16:creationId xmlns:a16="http://schemas.microsoft.com/office/drawing/2014/main" id="{87FFFA93-09F2-4B91-AC7C-EB5F8737670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8713" y="0"/>
            <a:ext cx="6505575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4">
            <a:extLst>
              <a:ext uri="{FF2B5EF4-FFF2-40B4-BE49-F238E27FC236}">
                <a16:creationId xmlns:a16="http://schemas.microsoft.com/office/drawing/2014/main" id="{3CE3471A-E778-4A9E-8CEA-ACF4ACB38C2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460875"/>
            <a:ext cx="4257675" cy="2397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35" name="Title 1">
            <a:extLst>
              <a:ext uri="{FF2B5EF4-FFF2-40B4-BE49-F238E27FC236}">
                <a16:creationId xmlns:a16="http://schemas.microsoft.com/office/drawing/2014/main" id="{3169C6A0-4DFB-4FC7-A1F5-F90D3A2D3D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0"/>
            <a:ext cx="4257675" cy="2028825"/>
          </a:xfrm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en-US" altLang="en-US" sz="5400" b="1"/>
              <a:t>The Church</a:t>
            </a:r>
            <a:br>
              <a:rPr lang="en-US" altLang="en-US" sz="5400" b="1"/>
            </a:br>
            <a:endParaRPr lang="en-US" altLang="en-US" sz="4000" b="1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2B773D0-7783-4802-9029-1A4754A6E766}"/>
              </a:ext>
            </a:extLst>
          </p:cNvPr>
          <p:cNvSpPr txBox="1"/>
          <p:nvPr/>
        </p:nvSpPr>
        <p:spPr>
          <a:xfrm>
            <a:off x="0" y="2844800"/>
            <a:ext cx="4257675" cy="614363"/>
          </a:xfrm>
          <a:prstGeom prst="rect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400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POINT ONE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81028BF-FC54-4A8F-9F05-84E58B2BFE01}"/>
              </a:ext>
            </a:extLst>
          </p:cNvPr>
          <p:cNvSpPr txBox="1"/>
          <p:nvPr/>
        </p:nvSpPr>
        <p:spPr>
          <a:xfrm>
            <a:off x="4779963" y="301625"/>
            <a:ext cx="7180262" cy="65563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The church community is made for investing time together in synergy leveraging time and presence towards the redemption!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4">
            <a:extLst>
              <a:ext uri="{FF2B5EF4-FFF2-40B4-BE49-F238E27FC236}">
                <a16:creationId xmlns:a16="http://schemas.microsoft.com/office/drawing/2014/main" id="{BAF6233A-0A3B-4B01-8503-E0EFE8B8455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460875"/>
            <a:ext cx="4257675" cy="2397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59" name="Title 1">
            <a:extLst>
              <a:ext uri="{FF2B5EF4-FFF2-40B4-BE49-F238E27FC236}">
                <a16:creationId xmlns:a16="http://schemas.microsoft.com/office/drawing/2014/main" id="{A5454556-C130-4C2A-AA48-D2F2A594052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0"/>
            <a:ext cx="4257675" cy="2028825"/>
          </a:xfrm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en-US" altLang="en-US" sz="5400" b="1"/>
              <a:t>The Church</a:t>
            </a:r>
            <a:br>
              <a:rPr lang="en-US" altLang="en-US" sz="5400" b="1"/>
            </a:br>
            <a:endParaRPr lang="en-US" altLang="en-US" sz="4000" b="1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2B773D0-7783-4802-9029-1A4754A6E766}"/>
              </a:ext>
            </a:extLst>
          </p:cNvPr>
          <p:cNvSpPr txBox="1"/>
          <p:nvPr/>
        </p:nvSpPr>
        <p:spPr>
          <a:xfrm>
            <a:off x="0" y="2844800"/>
            <a:ext cx="4257675" cy="614363"/>
          </a:xfrm>
          <a:prstGeom prst="rect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400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POINT ONE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81028BF-FC54-4A8F-9F05-84E58B2BFE01}"/>
              </a:ext>
            </a:extLst>
          </p:cNvPr>
          <p:cNvSpPr txBox="1"/>
          <p:nvPr/>
        </p:nvSpPr>
        <p:spPr>
          <a:xfrm>
            <a:off x="4768850" y="1873250"/>
            <a:ext cx="7180263" cy="37861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0" b="1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INVEST time with and in the church</a:t>
            </a:r>
            <a:endParaRPr lang="en-US" sz="8000" dirty="0">
              <a:solidFill>
                <a:schemeClr val="accent1">
                  <a:lumMod val="50000"/>
                </a:schemeClr>
              </a:solidFill>
              <a:latin typeface="+mn-lt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4">
            <a:extLst>
              <a:ext uri="{FF2B5EF4-FFF2-40B4-BE49-F238E27FC236}">
                <a16:creationId xmlns:a16="http://schemas.microsoft.com/office/drawing/2014/main" id="{C8DE1FEC-AC3C-4536-933E-C5B3E7FDF2B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460875"/>
            <a:ext cx="4257675" cy="2397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3" name="Title 1">
            <a:extLst>
              <a:ext uri="{FF2B5EF4-FFF2-40B4-BE49-F238E27FC236}">
                <a16:creationId xmlns:a16="http://schemas.microsoft.com/office/drawing/2014/main" id="{F0CC7981-DCA9-4E2D-9A23-897DCED24E1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0"/>
            <a:ext cx="4257675" cy="2028825"/>
          </a:xfrm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en-US" altLang="en-US" sz="5400" b="1"/>
              <a:t>The Church</a:t>
            </a:r>
            <a:br>
              <a:rPr lang="en-US" altLang="en-US" sz="5400" b="1"/>
            </a:br>
            <a:endParaRPr lang="en-US" altLang="en-US" sz="4000" b="1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2B773D0-7783-4802-9029-1A4754A6E766}"/>
              </a:ext>
            </a:extLst>
          </p:cNvPr>
          <p:cNvSpPr txBox="1"/>
          <p:nvPr/>
        </p:nvSpPr>
        <p:spPr>
          <a:xfrm>
            <a:off x="0" y="2844800"/>
            <a:ext cx="4257675" cy="614363"/>
          </a:xfrm>
          <a:prstGeom prst="rect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400" b="1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POINT TWO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81028BF-FC54-4A8F-9F05-84E58B2BFE01}"/>
              </a:ext>
            </a:extLst>
          </p:cNvPr>
          <p:cNvSpPr txBox="1"/>
          <p:nvPr/>
        </p:nvSpPr>
        <p:spPr>
          <a:xfrm>
            <a:off x="4826000" y="2028825"/>
            <a:ext cx="7181850" cy="26463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600" b="1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TALENT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4">
            <a:extLst>
              <a:ext uri="{FF2B5EF4-FFF2-40B4-BE49-F238E27FC236}">
                <a16:creationId xmlns:a16="http://schemas.microsoft.com/office/drawing/2014/main" id="{51CA6F39-565D-424D-B386-42943366FE5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460875"/>
            <a:ext cx="4257675" cy="2397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507" name="Title 1">
            <a:extLst>
              <a:ext uri="{FF2B5EF4-FFF2-40B4-BE49-F238E27FC236}">
                <a16:creationId xmlns:a16="http://schemas.microsoft.com/office/drawing/2014/main" id="{AE06E72A-081D-487C-ACDC-49571FDB93E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0"/>
            <a:ext cx="4257675" cy="2028825"/>
          </a:xfrm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en-US" altLang="en-US" sz="5400" b="1"/>
              <a:t>The Church</a:t>
            </a:r>
            <a:br>
              <a:rPr lang="en-US" altLang="en-US" sz="5400" b="1"/>
            </a:br>
            <a:endParaRPr lang="en-US" altLang="en-US" sz="4000" b="1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2B773D0-7783-4802-9029-1A4754A6E766}"/>
              </a:ext>
            </a:extLst>
          </p:cNvPr>
          <p:cNvSpPr txBox="1"/>
          <p:nvPr/>
        </p:nvSpPr>
        <p:spPr>
          <a:xfrm>
            <a:off x="0" y="2844800"/>
            <a:ext cx="4257675" cy="614363"/>
          </a:xfrm>
          <a:prstGeom prst="rect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400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POINT TWO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81028BF-FC54-4A8F-9F05-84E58B2BFE01}"/>
              </a:ext>
            </a:extLst>
          </p:cNvPr>
          <p:cNvSpPr txBox="1"/>
          <p:nvPr/>
        </p:nvSpPr>
        <p:spPr>
          <a:xfrm>
            <a:off x="4549775" y="428625"/>
            <a:ext cx="7451725" cy="60007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Exodus 31:1-5 (NIV)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1  Then the LORD said to Moses,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2  "See, I have chosen Bezalel son of Uri, the son of </a:t>
            </a:r>
            <a:r>
              <a:rPr lang="en-US" sz="3200" dirty="0" err="1">
                <a:solidFill>
                  <a:schemeClr val="accent1">
                    <a:lumMod val="50000"/>
                  </a:schemeClr>
                </a:solidFill>
                <a:latin typeface="+mn-lt"/>
              </a:rPr>
              <a:t>Hur</a:t>
            </a:r>
            <a:r>
              <a:rPr lang="en-US" sz="3200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, of the tribe of Judah,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3  and I have filled him with the Spirit of God, with </a:t>
            </a:r>
            <a:r>
              <a:rPr lang="en-US" sz="3200" u="sng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skill, ability and knowledge</a:t>
            </a:r>
            <a:r>
              <a:rPr lang="en-US" sz="3200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 in all kinds of crafts--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4  to make artistic designs for work in gold, silver and bronze,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5  to cut and set stones, to work in wood, and to engage in all kinds of craftsmanship.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4">
            <a:extLst>
              <a:ext uri="{FF2B5EF4-FFF2-40B4-BE49-F238E27FC236}">
                <a16:creationId xmlns:a16="http://schemas.microsoft.com/office/drawing/2014/main" id="{4991FDB6-CD5C-4901-BF65-8D7305433F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460875"/>
            <a:ext cx="4257675" cy="2397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9" name="Title 1">
            <a:extLst>
              <a:ext uri="{FF2B5EF4-FFF2-40B4-BE49-F238E27FC236}">
                <a16:creationId xmlns:a16="http://schemas.microsoft.com/office/drawing/2014/main" id="{9C6BE4EA-8613-4670-8EF2-BA6CD268F1E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0"/>
            <a:ext cx="4257675" cy="2028825"/>
          </a:xfrm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en-US" altLang="en-US" sz="5400" b="1"/>
              <a:t>The Church</a:t>
            </a:r>
            <a:br>
              <a:rPr lang="en-US" altLang="en-US" sz="5400" b="1"/>
            </a:br>
            <a:endParaRPr lang="en-US" altLang="en-US" sz="4000" b="1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2B773D0-7783-4802-9029-1A4754A6E766}"/>
              </a:ext>
            </a:extLst>
          </p:cNvPr>
          <p:cNvSpPr txBox="1"/>
          <p:nvPr/>
        </p:nvSpPr>
        <p:spPr>
          <a:xfrm>
            <a:off x="0" y="2844800"/>
            <a:ext cx="4257675" cy="614363"/>
          </a:xfrm>
          <a:prstGeom prst="rect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400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Matthew 16:16-19 NIV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81028BF-FC54-4A8F-9F05-84E58B2BFE01}"/>
              </a:ext>
            </a:extLst>
          </p:cNvPr>
          <p:cNvSpPr txBox="1"/>
          <p:nvPr/>
        </p:nvSpPr>
        <p:spPr>
          <a:xfrm>
            <a:off x="4583113" y="301625"/>
            <a:ext cx="7404100" cy="60023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3200" baseline="30000" dirty="0">
                <a:solidFill>
                  <a:schemeClr val="accent1">
                    <a:lumMod val="50000"/>
                  </a:schemeClr>
                </a:solidFill>
              </a:rPr>
              <a:t>16 </a:t>
            </a:r>
            <a:r>
              <a:rPr lang="en-US" sz="3200" dirty="0">
                <a:solidFill>
                  <a:schemeClr val="accent1">
                    <a:lumMod val="50000"/>
                  </a:schemeClr>
                </a:solidFill>
              </a:rPr>
              <a:t> Simon Peter answered, "You are the Christ, the Son of the living God." </a:t>
            </a:r>
            <a:br>
              <a:rPr lang="en-US" sz="3200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en-US" sz="3200" baseline="30000" dirty="0">
                <a:solidFill>
                  <a:schemeClr val="accent1">
                    <a:lumMod val="50000"/>
                  </a:schemeClr>
                </a:solidFill>
              </a:rPr>
              <a:t>17 </a:t>
            </a:r>
            <a:r>
              <a:rPr lang="en-US" sz="3200" dirty="0">
                <a:solidFill>
                  <a:schemeClr val="accent1">
                    <a:lumMod val="50000"/>
                  </a:schemeClr>
                </a:solidFill>
              </a:rPr>
              <a:t> Jesus replied, "Blessed are you, Simon son of Jonah, for this was not revealed to you by man, but by my Father in heaven. </a:t>
            </a:r>
            <a:br>
              <a:rPr lang="en-US" sz="3200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en-US" sz="3200" baseline="30000" dirty="0">
                <a:solidFill>
                  <a:schemeClr val="accent1">
                    <a:lumMod val="50000"/>
                  </a:schemeClr>
                </a:solidFill>
              </a:rPr>
              <a:t>18 </a:t>
            </a:r>
            <a:r>
              <a:rPr lang="en-US" sz="3200" dirty="0">
                <a:solidFill>
                  <a:schemeClr val="accent1">
                    <a:lumMod val="50000"/>
                  </a:schemeClr>
                </a:solidFill>
              </a:rPr>
              <a:t> And I tell you that you are Peter, and on this rock I will build my church, and the gates of Hades will not overcome it. </a:t>
            </a:r>
            <a:br>
              <a:rPr lang="en-US" sz="3200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en-US" sz="3200" baseline="30000" dirty="0">
                <a:solidFill>
                  <a:schemeClr val="accent1">
                    <a:lumMod val="50000"/>
                  </a:schemeClr>
                </a:solidFill>
              </a:rPr>
              <a:t>19 </a:t>
            </a:r>
            <a:r>
              <a:rPr lang="en-US" sz="3200" dirty="0">
                <a:solidFill>
                  <a:schemeClr val="accent1">
                    <a:lumMod val="50000"/>
                  </a:schemeClr>
                </a:solidFill>
              </a:rPr>
              <a:t> I will give you the keys of the kingdom of heaven; whatever you bind on earth will be bound in heaven, and whatever you loose on earth will be loosed in heaven." 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4">
            <a:extLst>
              <a:ext uri="{FF2B5EF4-FFF2-40B4-BE49-F238E27FC236}">
                <a16:creationId xmlns:a16="http://schemas.microsoft.com/office/drawing/2014/main" id="{339EC10D-0A3F-4AFD-B1B7-F609999A7F5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460875"/>
            <a:ext cx="4257675" cy="2397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31" name="Title 1">
            <a:extLst>
              <a:ext uri="{FF2B5EF4-FFF2-40B4-BE49-F238E27FC236}">
                <a16:creationId xmlns:a16="http://schemas.microsoft.com/office/drawing/2014/main" id="{CD034C55-CE08-42EE-989D-40BA7A4A5B0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0"/>
            <a:ext cx="4257675" cy="2028825"/>
          </a:xfrm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en-US" altLang="en-US" sz="5400" b="1"/>
              <a:t>The Church</a:t>
            </a:r>
            <a:br>
              <a:rPr lang="en-US" altLang="en-US" sz="5400" b="1"/>
            </a:br>
            <a:endParaRPr lang="en-US" altLang="en-US" sz="4000" b="1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2B773D0-7783-4802-9029-1A4754A6E766}"/>
              </a:ext>
            </a:extLst>
          </p:cNvPr>
          <p:cNvSpPr txBox="1"/>
          <p:nvPr/>
        </p:nvSpPr>
        <p:spPr>
          <a:xfrm>
            <a:off x="0" y="2844800"/>
            <a:ext cx="4257675" cy="614363"/>
          </a:xfrm>
          <a:prstGeom prst="rect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400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POINT TWO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81028BF-FC54-4A8F-9F05-84E58B2BFE01}"/>
              </a:ext>
            </a:extLst>
          </p:cNvPr>
          <p:cNvSpPr txBox="1"/>
          <p:nvPr/>
        </p:nvSpPr>
        <p:spPr>
          <a:xfrm>
            <a:off x="4514850" y="182563"/>
            <a:ext cx="7453313" cy="64928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Ephesians 4:11-13 (NIV)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11  It was he who </a:t>
            </a:r>
            <a:r>
              <a:rPr lang="en-US" sz="3200" b="1" u="sng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gave</a:t>
            </a:r>
            <a:r>
              <a:rPr lang="en-US" sz="3200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 some to be apostles, some to be prophets, some to be evangelists, and some to be pastors and teachers,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12  to </a:t>
            </a:r>
            <a:r>
              <a:rPr lang="en-US" sz="3200" b="1" u="sng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prepare</a:t>
            </a:r>
            <a:r>
              <a:rPr lang="en-US" sz="3200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 God's people for </a:t>
            </a:r>
            <a:r>
              <a:rPr lang="en-US" sz="3200" b="1" u="sng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works of service</a:t>
            </a:r>
            <a:r>
              <a:rPr lang="en-US" sz="3200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, so that the body of Christ may be </a:t>
            </a:r>
            <a:r>
              <a:rPr lang="en-US" sz="3200" b="1" u="sng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built up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13  until we all reach unity in the faith and in the knowledge of the Son of God and become mature, </a:t>
            </a:r>
            <a:r>
              <a:rPr lang="en-US" sz="3200" b="1" u="sng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attaining</a:t>
            </a:r>
            <a:r>
              <a:rPr lang="en-US" sz="3200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 to the whole measure of the fullness of Christ. 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4">
            <a:extLst>
              <a:ext uri="{FF2B5EF4-FFF2-40B4-BE49-F238E27FC236}">
                <a16:creationId xmlns:a16="http://schemas.microsoft.com/office/drawing/2014/main" id="{0A8862D7-43FF-437A-A361-80623EE410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460875"/>
            <a:ext cx="4257675" cy="2397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555" name="Title 1">
            <a:extLst>
              <a:ext uri="{FF2B5EF4-FFF2-40B4-BE49-F238E27FC236}">
                <a16:creationId xmlns:a16="http://schemas.microsoft.com/office/drawing/2014/main" id="{C6AA8F26-A41C-4F78-9796-D409EFE85D8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0"/>
            <a:ext cx="4257675" cy="2028825"/>
          </a:xfrm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en-US" altLang="en-US" sz="5400" b="1"/>
              <a:t>The Church</a:t>
            </a:r>
            <a:br>
              <a:rPr lang="en-US" altLang="en-US" sz="5400" b="1"/>
            </a:br>
            <a:endParaRPr lang="en-US" altLang="en-US" sz="4000" b="1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2B773D0-7783-4802-9029-1A4754A6E766}"/>
              </a:ext>
            </a:extLst>
          </p:cNvPr>
          <p:cNvSpPr txBox="1"/>
          <p:nvPr/>
        </p:nvSpPr>
        <p:spPr>
          <a:xfrm>
            <a:off x="0" y="2844800"/>
            <a:ext cx="4257675" cy="614363"/>
          </a:xfrm>
          <a:prstGeom prst="rect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400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POINT TWO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81028BF-FC54-4A8F-9F05-84E58B2BFE01}"/>
              </a:ext>
            </a:extLst>
          </p:cNvPr>
          <p:cNvSpPr txBox="1"/>
          <p:nvPr/>
        </p:nvSpPr>
        <p:spPr>
          <a:xfrm>
            <a:off x="4884738" y="1703388"/>
            <a:ext cx="7181850" cy="31400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600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We tend to be “Dead-Seas” and “Grace-Hoarders”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4">
            <a:extLst>
              <a:ext uri="{FF2B5EF4-FFF2-40B4-BE49-F238E27FC236}">
                <a16:creationId xmlns:a16="http://schemas.microsoft.com/office/drawing/2014/main" id="{EEDADA93-4C28-42A1-BA6C-F474A375DD1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460875"/>
            <a:ext cx="4257675" cy="2397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579" name="Title 1">
            <a:extLst>
              <a:ext uri="{FF2B5EF4-FFF2-40B4-BE49-F238E27FC236}">
                <a16:creationId xmlns:a16="http://schemas.microsoft.com/office/drawing/2014/main" id="{A0CBC536-98FC-439F-B19E-83E2A5F9618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0"/>
            <a:ext cx="4257675" cy="2028825"/>
          </a:xfrm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en-US" altLang="en-US" sz="5400" b="1"/>
              <a:t>The Church</a:t>
            </a:r>
            <a:br>
              <a:rPr lang="en-US" altLang="en-US" sz="5400" b="1"/>
            </a:br>
            <a:endParaRPr lang="en-US" altLang="en-US" sz="4000" b="1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2B773D0-7783-4802-9029-1A4754A6E766}"/>
              </a:ext>
            </a:extLst>
          </p:cNvPr>
          <p:cNvSpPr txBox="1"/>
          <p:nvPr/>
        </p:nvSpPr>
        <p:spPr>
          <a:xfrm>
            <a:off x="0" y="2844800"/>
            <a:ext cx="4257675" cy="614363"/>
          </a:xfrm>
          <a:prstGeom prst="rect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400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POINT TWO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81028BF-FC54-4A8F-9F05-84E58B2BFE01}"/>
              </a:ext>
            </a:extLst>
          </p:cNvPr>
          <p:cNvSpPr txBox="1"/>
          <p:nvPr/>
        </p:nvSpPr>
        <p:spPr>
          <a:xfrm>
            <a:off x="4735513" y="366713"/>
            <a:ext cx="7181850" cy="61864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600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Skills, abilities, and grace-flows are given to be DISTRIBUTED and benefit OTHERS to the maximum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4">
            <a:extLst>
              <a:ext uri="{FF2B5EF4-FFF2-40B4-BE49-F238E27FC236}">
                <a16:creationId xmlns:a16="http://schemas.microsoft.com/office/drawing/2014/main" id="{38C69F6F-4FD4-4AA1-A25A-83E666F4FCC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460875"/>
            <a:ext cx="4257675" cy="2397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603" name="Title 1">
            <a:extLst>
              <a:ext uri="{FF2B5EF4-FFF2-40B4-BE49-F238E27FC236}">
                <a16:creationId xmlns:a16="http://schemas.microsoft.com/office/drawing/2014/main" id="{0682216B-1863-495B-B5D8-CF1157E2DC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0"/>
            <a:ext cx="4257675" cy="2028825"/>
          </a:xfrm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en-US" altLang="en-US" sz="5400" b="1"/>
              <a:t>The Church</a:t>
            </a:r>
            <a:br>
              <a:rPr lang="en-US" altLang="en-US" sz="5400" b="1"/>
            </a:br>
            <a:endParaRPr lang="en-US" altLang="en-US" sz="4000" b="1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2B773D0-7783-4802-9029-1A4754A6E766}"/>
              </a:ext>
            </a:extLst>
          </p:cNvPr>
          <p:cNvSpPr txBox="1"/>
          <p:nvPr/>
        </p:nvSpPr>
        <p:spPr>
          <a:xfrm>
            <a:off x="0" y="2844800"/>
            <a:ext cx="4257675" cy="614363"/>
          </a:xfrm>
          <a:prstGeom prst="rect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400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POINT TWO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81028BF-FC54-4A8F-9F05-84E58B2BFE01}"/>
              </a:ext>
            </a:extLst>
          </p:cNvPr>
          <p:cNvSpPr txBox="1"/>
          <p:nvPr/>
        </p:nvSpPr>
        <p:spPr>
          <a:xfrm>
            <a:off x="4702175" y="188913"/>
            <a:ext cx="7181850" cy="593883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400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What is your ministry shape?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6600" dirty="0">
              <a:solidFill>
                <a:schemeClr val="accent1">
                  <a:lumMod val="50000"/>
                </a:schemeClr>
              </a:solidFill>
              <a:latin typeface="+mn-lt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S </a:t>
            </a:r>
            <a:r>
              <a:rPr lang="en-US" sz="5400" dirty="0" err="1">
                <a:solidFill>
                  <a:schemeClr val="accent1">
                    <a:lumMod val="50000"/>
                  </a:schemeClr>
                </a:solidFill>
                <a:latin typeface="+mn-lt"/>
              </a:rPr>
              <a:t>pritual</a:t>
            </a:r>
            <a:r>
              <a:rPr lang="en-US" sz="5400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 gifts</a:t>
            </a:r>
            <a:br>
              <a:rPr lang="en-US" sz="5400" dirty="0">
                <a:solidFill>
                  <a:schemeClr val="accent1">
                    <a:lumMod val="50000"/>
                  </a:schemeClr>
                </a:solidFill>
                <a:latin typeface="+mn-lt"/>
              </a:rPr>
            </a:br>
            <a:r>
              <a:rPr lang="en-US" sz="5400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H </a:t>
            </a:r>
            <a:r>
              <a:rPr lang="en-US" sz="5400" dirty="0" err="1">
                <a:solidFill>
                  <a:schemeClr val="accent1">
                    <a:lumMod val="50000"/>
                  </a:schemeClr>
                </a:solidFill>
                <a:latin typeface="+mn-lt"/>
              </a:rPr>
              <a:t>eart</a:t>
            </a:r>
            <a:r>
              <a:rPr lang="en-US" sz="5400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 </a:t>
            </a:r>
            <a:br>
              <a:rPr lang="en-US" sz="5400" dirty="0">
                <a:solidFill>
                  <a:schemeClr val="accent1">
                    <a:lumMod val="50000"/>
                  </a:schemeClr>
                </a:solidFill>
                <a:latin typeface="+mn-lt"/>
              </a:rPr>
            </a:br>
            <a:r>
              <a:rPr lang="en-US" sz="5400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A </a:t>
            </a:r>
            <a:r>
              <a:rPr lang="en-US" sz="5400" dirty="0" err="1">
                <a:solidFill>
                  <a:schemeClr val="accent1">
                    <a:lumMod val="50000"/>
                  </a:schemeClr>
                </a:solidFill>
                <a:latin typeface="+mn-lt"/>
              </a:rPr>
              <a:t>ptitude</a:t>
            </a:r>
            <a:br>
              <a:rPr lang="en-US" sz="5400" dirty="0">
                <a:solidFill>
                  <a:schemeClr val="accent1">
                    <a:lumMod val="50000"/>
                  </a:schemeClr>
                </a:solidFill>
                <a:latin typeface="+mn-lt"/>
              </a:rPr>
            </a:br>
            <a:r>
              <a:rPr lang="en-US" sz="5400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P </a:t>
            </a:r>
            <a:r>
              <a:rPr lang="en-US" sz="5400" dirty="0" err="1">
                <a:solidFill>
                  <a:schemeClr val="accent1">
                    <a:lumMod val="50000"/>
                  </a:schemeClr>
                </a:solidFill>
                <a:latin typeface="+mn-lt"/>
              </a:rPr>
              <a:t>ersonality</a:t>
            </a:r>
            <a:endParaRPr lang="en-US" sz="5400" dirty="0">
              <a:solidFill>
                <a:schemeClr val="accent1">
                  <a:lumMod val="50000"/>
                </a:schemeClr>
              </a:solidFill>
              <a:latin typeface="+mn-lt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E </a:t>
            </a:r>
            <a:r>
              <a:rPr lang="en-US" sz="5400" dirty="0" err="1">
                <a:solidFill>
                  <a:schemeClr val="accent1">
                    <a:lumMod val="50000"/>
                  </a:schemeClr>
                </a:solidFill>
                <a:latin typeface="+mn-lt"/>
              </a:rPr>
              <a:t>xperience</a:t>
            </a:r>
            <a:endParaRPr lang="en-US" sz="5400" dirty="0">
              <a:solidFill>
                <a:schemeClr val="accent1">
                  <a:lumMod val="50000"/>
                </a:schemeClr>
              </a:solidFill>
              <a:latin typeface="+mn-lt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4">
            <a:extLst>
              <a:ext uri="{FF2B5EF4-FFF2-40B4-BE49-F238E27FC236}">
                <a16:creationId xmlns:a16="http://schemas.microsoft.com/office/drawing/2014/main" id="{C55272B7-68AF-48C5-AA63-88058F07D6A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460875"/>
            <a:ext cx="4257675" cy="2397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627" name="Title 1">
            <a:extLst>
              <a:ext uri="{FF2B5EF4-FFF2-40B4-BE49-F238E27FC236}">
                <a16:creationId xmlns:a16="http://schemas.microsoft.com/office/drawing/2014/main" id="{325BAF4D-D1FC-4CE0-9108-5A1DC7C9B81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0"/>
            <a:ext cx="4257675" cy="2028825"/>
          </a:xfrm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en-US" altLang="en-US" sz="5400" b="1"/>
              <a:t>The Church</a:t>
            </a:r>
            <a:br>
              <a:rPr lang="en-US" altLang="en-US" sz="5400" b="1"/>
            </a:br>
            <a:endParaRPr lang="en-US" altLang="en-US" sz="4000" b="1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2B773D0-7783-4802-9029-1A4754A6E766}"/>
              </a:ext>
            </a:extLst>
          </p:cNvPr>
          <p:cNvSpPr txBox="1"/>
          <p:nvPr/>
        </p:nvSpPr>
        <p:spPr>
          <a:xfrm>
            <a:off x="0" y="2844800"/>
            <a:ext cx="4257675" cy="614363"/>
          </a:xfrm>
          <a:prstGeom prst="rect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400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POINT TWO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81028BF-FC54-4A8F-9F05-84E58B2BFE01}"/>
              </a:ext>
            </a:extLst>
          </p:cNvPr>
          <p:cNvSpPr txBox="1"/>
          <p:nvPr/>
        </p:nvSpPr>
        <p:spPr>
          <a:xfrm>
            <a:off x="4702175" y="334963"/>
            <a:ext cx="7180263" cy="56324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The church community is made for investing TALENTS together in synergy of GRACE which IMPACTS the world.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4">
            <a:extLst>
              <a:ext uri="{FF2B5EF4-FFF2-40B4-BE49-F238E27FC236}">
                <a16:creationId xmlns:a16="http://schemas.microsoft.com/office/drawing/2014/main" id="{2EDD48B3-3C68-484D-97A8-D19B7F48646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460875"/>
            <a:ext cx="4257675" cy="2397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651" name="Title 1">
            <a:extLst>
              <a:ext uri="{FF2B5EF4-FFF2-40B4-BE49-F238E27FC236}">
                <a16:creationId xmlns:a16="http://schemas.microsoft.com/office/drawing/2014/main" id="{A1E02C61-F6A2-456B-8B4E-312DEC75853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0"/>
            <a:ext cx="4257675" cy="2028825"/>
          </a:xfrm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en-US" altLang="en-US" sz="5400" b="1"/>
              <a:t>The Church</a:t>
            </a:r>
            <a:br>
              <a:rPr lang="en-US" altLang="en-US" sz="5400" b="1"/>
            </a:br>
            <a:endParaRPr lang="en-US" altLang="en-US" sz="4000" b="1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2B773D0-7783-4802-9029-1A4754A6E766}"/>
              </a:ext>
            </a:extLst>
          </p:cNvPr>
          <p:cNvSpPr txBox="1"/>
          <p:nvPr/>
        </p:nvSpPr>
        <p:spPr>
          <a:xfrm>
            <a:off x="0" y="2844800"/>
            <a:ext cx="4257675" cy="614363"/>
          </a:xfrm>
          <a:prstGeom prst="rect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400" b="1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POINT THREE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81028BF-FC54-4A8F-9F05-84E58B2BFE01}"/>
              </a:ext>
            </a:extLst>
          </p:cNvPr>
          <p:cNvSpPr txBox="1"/>
          <p:nvPr/>
        </p:nvSpPr>
        <p:spPr>
          <a:xfrm>
            <a:off x="4826000" y="2028825"/>
            <a:ext cx="7181850" cy="18621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1500" b="1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TREASURE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4">
            <a:extLst>
              <a:ext uri="{FF2B5EF4-FFF2-40B4-BE49-F238E27FC236}">
                <a16:creationId xmlns:a16="http://schemas.microsoft.com/office/drawing/2014/main" id="{1034CF09-315E-4022-AF15-E375A163563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460875"/>
            <a:ext cx="4257675" cy="2397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675" name="Title 1">
            <a:extLst>
              <a:ext uri="{FF2B5EF4-FFF2-40B4-BE49-F238E27FC236}">
                <a16:creationId xmlns:a16="http://schemas.microsoft.com/office/drawing/2014/main" id="{C1F6B655-C4AB-46E2-9345-6C2ACD9E461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0"/>
            <a:ext cx="4257675" cy="2028825"/>
          </a:xfrm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en-US" altLang="en-US" sz="5400" b="1"/>
              <a:t>The Church</a:t>
            </a:r>
            <a:br>
              <a:rPr lang="en-US" altLang="en-US" sz="5400" b="1"/>
            </a:br>
            <a:endParaRPr lang="en-US" altLang="en-US" sz="4000" b="1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2B773D0-7783-4802-9029-1A4754A6E766}"/>
              </a:ext>
            </a:extLst>
          </p:cNvPr>
          <p:cNvSpPr txBox="1"/>
          <p:nvPr/>
        </p:nvSpPr>
        <p:spPr>
          <a:xfrm>
            <a:off x="0" y="2844800"/>
            <a:ext cx="4257675" cy="614363"/>
          </a:xfrm>
          <a:prstGeom prst="rect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400" b="1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POINT THREE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81028BF-FC54-4A8F-9F05-84E58B2BFE01}"/>
              </a:ext>
            </a:extLst>
          </p:cNvPr>
          <p:cNvSpPr txBox="1"/>
          <p:nvPr/>
        </p:nvSpPr>
        <p:spPr>
          <a:xfrm>
            <a:off x="4786313" y="334963"/>
            <a:ext cx="7181850" cy="61864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b="1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Matthew 6:19-21 (NIV)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19  "</a:t>
            </a:r>
            <a:r>
              <a:rPr lang="en-US" sz="3600" u="sng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Do not store up for yourselves treasures on earth</a:t>
            </a:r>
            <a:r>
              <a:rPr lang="en-US" sz="3600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, where moth and rust destroy, and where thieves break in and steal.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20  But </a:t>
            </a:r>
            <a:r>
              <a:rPr lang="en-US" sz="3600" u="sng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store up for yourselves treasures in heaven</a:t>
            </a:r>
            <a:r>
              <a:rPr lang="en-US" sz="3600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, where moth and rust do not destroy, and where thieves do not break in and steal.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21  For </a:t>
            </a:r>
            <a:r>
              <a:rPr lang="en-US" sz="3600" u="sng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where your treasure is</a:t>
            </a:r>
            <a:r>
              <a:rPr lang="en-US" sz="3600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, there </a:t>
            </a:r>
            <a:r>
              <a:rPr lang="en-US" sz="3600" u="sng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your heart will be</a:t>
            </a:r>
            <a:r>
              <a:rPr lang="en-US" sz="3600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 also. 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4">
            <a:extLst>
              <a:ext uri="{FF2B5EF4-FFF2-40B4-BE49-F238E27FC236}">
                <a16:creationId xmlns:a16="http://schemas.microsoft.com/office/drawing/2014/main" id="{11FC213D-C957-4893-BC93-1EDDE49FF80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460875"/>
            <a:ext cx="4257675" cy="2397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9699" name="Title 1">
            <a:extLst>
              <a:ext uri="{FF2B5EF4-FFF2-40B4-BE49-F238E27FC236}">
                <a16:creationId xmlns:a16="http://schemas.microsoft.com/office/drawing/2014/main" id="{5CCA3F46-2AFB-4EAB-B851-E3145B6A7C9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0"/>
            <a:ext cx="4257675" cy="2028825"/>
          </a:xfrm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en-US" altLang="en-US" sz="5400" b="1"/>
              <a:t>The Church</a:t>
            </a:r>
            <a:br>
              <a:rPr lang="en-US" altLang="en-US" sz="5400" b="1"/>
            </a:br>
            <a:endParaRPr lang="en-US" altLang="en-US" sz="4000" b="1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2B773D0-7783-4802-9029-1A4754A6E766}"/>
              </a:ext>
            </a:extLst>
          </p:cNvPr>
          <p:cNvSpPr txBox="1"/>
          <p:nvPr/>
        </p:nvSpPr>
        <p:spPr>
          <a:xfrm>
            <a:off x="0" y="2844800"/>
            <a:ext cx="4257675" cy="614363"/>
          </a:xfrm>
          <a:prstGeom prst="rect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400" b="1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POINT THREE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81028BF-FC54-4A8F-9F05-84E58B2BFE01}"/>
              </a:ext>
            </a:extLst>
          </p:cNvPr>
          <p:cNvSpPr txBox="1"/>
          <p:nvPr/>
        </p:nvSpPr>
        <p:spPr>
          <a:xfrm>
            <a:off x="4786313" y="334963"/>
            <a:ext cx="7181850" cy="61245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Mark 12:41-44 (NIV)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41  Jesus sat down opposite the place where the offerings were put and watched the crowd putting their money into the temple treasury. Many rich people threw in large amounts.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42  But a poor widow came and put in two very small copper coins, worth only a fraction of a penny.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43  Calling his disciples to him, Jesus said, "I tell you the truth, this poor widow has put more into the treasury than all the others.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44  They all gave out of their wealth; but she, out of her poverty, </a:t>
            </a:r>
            <a:r>
              <a:rPr lang="en-US" sz="2800" u="sng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put in everything</a:t>
            </a:r>
            <a:r>
              <a:rPr lang="en-US" sz="2800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--</a:t>
            </a:r>
            <a:r>
              <a:rPr lang="en-US" sz="2800" u="sng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all she had to live on</a:t>
            </a:r>
            <a:r>
              <a:rPr lang="en-US" sz="2800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." 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4">
            <a:extLst>
              <a:ext uri="{FF2B5EF4-FFF2-40B4-BE49-F238E27FC236}">
                <a16:creationId xmlns:a16="http://schemas.microsoft.com/office/drawing/2014/main" id="{E248A638-61FF-47B6-B2B5-80C4B57650D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460875"/>
            <a:ext cx="4257675" cy="2397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3" name="Title 1">
            <a:extLst>
              <a:ext uri="{FF2B5EF4-FFF2-40B4-BE49-F238E27FC236}">
                <a16:creationId xmlns:a16="http://schemas.microsoft.com/office/drawing/2014/main" id="{86145387-9004-42A9-8FB4-2A56B3DF67E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0"/>
            <a:ext cx="4257675" cy="2028825"/>
          </a:xfrm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en-US" altLang="en-US" sz="5400" b="1"/>
              <a:t>The Church</a:t>
            </a:r>
            <a:br>
              <a:rPr lang="en-US" altLang="en-US" sz="5400" b="1"/>
            </a:br>
            <a:endParaRPr lang="en-US" altLang="en-US" sz="4000" b="1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2B773D0-7783-4802-9029-1A4754A6E766}"/>
              </a:ext>
            </a:extLst>
          </p:cNvPr>
          <p:cNvSpPr txBox="1"/>
          <p:nvPr/>
        </p:nvSpPr>
        <p:spPr>
          <a:xfrm>
            <a:off x="0" y="2844800"/>
            <a:ext cx="4257675" cy="614363"/>
          </a:xfrm>
          <a:prstGeom prst="rect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400" b="1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POINT THREE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81028BF-FC54-4A8F-9F05-84E58B2BFE01}"/>
              </a:ext>
            </a:extLst>
          </p:cNvPr>
          <p:cNvSpPr txBox="1"/>
          <p:nvPr/>
        </p:nvSpPr>
        <p:spPr>
          <a:xfrm>
            <a:off x="4786313" y="334963"/>
            <a:ext cx="7181850" cy="55086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400" b="1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1 Timothy 6:10 (NIV)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4400" dirty="0">
              <a:solidFill>
                <a:schemeClr val="accent1">
                  <a:lumMod val="50000"/>
                </a:schemeClr>
              </a:solidFill>
              <a:latin typeface="+mn-lt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400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10  For the </a:t>
            </a:r>
            <a:r>
              <a:rPr lang="en-US" sz="4400" b="1" u="sng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love of money</a:t>
            </a:r>
            <a:r>
              <a:rPr lang="en-US" sz="4400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 is a root of all kinds of evil. Some people, eager for money, have wandered from the faith and pierced themselves with many griefs. 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Picture 4">
            <a:extLst>
              <a:ext uri="{FF2B5EF4-FFF2-40B4-BE49-F238E27FC236}">
                <a16:creationId xmlns:a16="http://schemas.microsoft.com/office/drawing/2014/main" id="{A2123420-E349-4E60-A2EE-CB9139E671D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460875"/>
            <a:ext cx="4257675" cy="2397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1747" name="Title 1">
            <a:extLst>
              <a:ext uri="{FF2B5EF4-FFF2-40B4-BE49-F238E27FC236}">
                <a16:creationId xmlns:a16="http://schemas.microsoft.com/office/drawing/2014/main" id="{392CB1B3-FD5F-40AB-B95C-0367BE02B21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0"/>
            <a:ext cx="4257675" cy="2028825"/>
          </a:xfrm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en-US" altLang="en-US" sz="5400" b="1"/>
              <a:t>The Church</a:t>
            </a:r>
            <a:br>
              <a:rPr lang="en-US" altLang="en-US" sz="5400" b="1"/>
            </a:br>
            <a:endParaRPr lang="en-US" altLang="en-US" sz="4000" b="1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2B773D0-7783-4802-9029-1A4754A6E766}"/>
              </a:ext>
            </a:extLst>
          </p:cNvPr>
          <p:cNvSpPr txBox="1"/>
          <p:nvPr/>
        </p:nvSpPr>
        <p:spPr>
          <a:xfrm>
            <a:off x="0" y="2844800"/>
            <a:ext cx="4257675" cy="614363"/>
          </a:xfrm>
          <a:prstGeom prst="rect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400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POINT THREE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81028BF-FC54-4A8F-9F05-84E58B2BFE01}"/>
              </a:ext>
            </a:extLst>
          </p:cNvPr>
          <p:cNvSpPr txBox="1"/>
          <p:nvPr/>
        </p:nvSpPr>
        <p:spPr>
          <a:xfrm>
            <a:off x="4913313" y="2182813"/>
            <a:ext cx="7181850" cy="193833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MONEY is a powerful expression of our life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4">
            <a:extLst>
              <a:ext uri="{FF2B5EF4-FFF2-40B4-BE49-F238E27FC236}">
                <a16:creationId xmlns:a16="http://schemas.microsoft.com/office/drawing/2014/main" id="{D9B1D0A2-D74C-46BC-9ACB-F5C96029D2B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460875"/>
            <a:ext cx="4257675" cy="2397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3" name="Title 1">
            <a:extLst>
              <a:ext uri="{FF2B5EF4-FFF2-40B4-BE49-F238E27FC236}">
                <a16:creationId xmlns:a16="http://schemas.microsoft.com/office/drawing/2014/main" id="{7925A0E4-19BB-4C86-BEB5-E7705FC12C0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0"/>
            <a:ext cx="4257675" cy="2028825"/>
          </a:xfrm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en-US" altLang="en-US" sz="5400" b="1"/>
              <a:t>The Church</a:t>
            </a:r>
            <a:br>
              <a:rPr lang="en-US" altLang="en-US" sz="5400" b="1"/>
            </a:br>
            <a:endParaRPr lang="en-US" altLang="en-US" sz="4000" b="1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2B773D0-7783-4802-9029-1A4754A6E766}"/>
              </a:ext>
            </a:extLst>
          </p:cNvPr>
          <p:cNvSpPr txBox="1"/>
          <p:nvPr/>
        </p:nvSpPr>
        <p:spPr>
          <a:xfrm>
            <a:off x="0" y="2844800"/>
            <a:ext cx="4257675" cy="614363"/>
          </a:xfrm>
          <a:prstGeom prst="rect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400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Ephesians 3:10-11 NIV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81028BF-FC54-4A8F-9F05-84E58B2BFE01}"/>
              </a:ext>
            </a:extLst>
          </p:cNvPr>
          <p:cNvSpPr txBox="1"/>
          <p:nvPr/>
        </p:nvSpPr>
        <p:spPr>
          <a:xfrm>
            <a:off x="4527550" y="250825"/>
            <a:ext cx="7404100" cy="50165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baseline="30000" dirty="0">
                <a:solidFill>
                  <a:schemeClr val="accent1">
                    <a:lumMod val="50000"/>
                  </a:schemeClr>
                </a:solidFill>
              </a:rPr>
              <a:t>10 </a:t>
            </a:r>
            <a:r>
              <a:rPr lang="en-US" sz="4000" dirty="0">
                <a:solidFill>
                  <a:schemeClr val="accent1">
                    <a:lumMod val="50000"/>
                  </a:schemeClr>
                </a:solidFill>
              </a:rPr>
              <a:t> His intent was that </a:t>
            </a:r>
            <a:r>
              <a:rPr lang="en-US" sz="4000" u="sng" dirty="0">
                <a:solidFill>
                  <a:schemeClr val="accent1">
                    <a:lumMod val="50000"/>
                  </a:schemeClr>
                </a:solidFill>
              </a:rPr>
              <a:t>now, through the church, the manifold wisdom of God should be made known to the rulers and authorities in the heavenly realms</a:t>
            </a:r>
            <a:r>
              <a:rPr lang="en-US" sz="4000" dirty="0">
                <a:solidFill>
                  <a:schemeClr val="accent1">
                    <a:lumMod val="50000"/>
                  </a:schemeClr>
                </a:solidFill>
              </a:rPr>
              <a:t>, </a:t>
            </a:r>
            <a:br>
              <a:rPr lang="en-US" sz="4000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en-US" sz="4000" baseline="30000" dirty="0">
                <a:solidFill>
                  <a:schemeClr val="accent1">
                    <a:lumMod val="50000"/>
                  </a:schemeClr>
                </a:solidFill>
              </a:rPr>
              <a:t>11 </a:t>
            </a:r>
            <a:r>
              <a:rPr lang="en-US" sz="4000" dirty="0">
                <a:solidFill>
                  <a:schemeClr val="accent1">
                    <a:lumMod val="50000"/>
                  </a:schemeClr>
                </a:solidFill>
              </a:rPr>
              <a:t> according to his eternal purpose which he accomplished in Christ Jesus our Lord. </a:t>
            </a:r>
            <a:endParaRPr lang="en-US" sz="3700" dirty="0">
              <a:solidFill>
                <a:schemeClr val="accent1">
                  <a:lumMod val="50000"/>
                </a:schemeClr>
              </a:solidFill>
              <a:latin typeface="+mn-lt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4">
            <a:extLst>
              <a:ext uri="{FF2B5EF4-FFF2-40B4-BE49-F238E27FC236}">
                <a16:creationId xmlns:a16="http://schemas.microsoft.com/office/drawing/2014/main" id="{DCC28370-EA79-4C65-8634-73FD4D27E1B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460875"/>
            <a:ext cx="4257675" cy="2397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771" name="Title 1">
            <a:extLst>
              <a:ext uri="{FF2B5EF4-FFF2-40B4-BE49-F238E27FC236}">
                <a16:creationId xmlns:a16="http://schemas.microsoft.com/office/drawing/2014/main" id="{C7C14D26-FF6F-408F-B9B6-9F518887729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0"/>
            <a:ext cx="4257675" cy="2028825"/>
          </a:xfrm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en-US" altLang="en-US" sz="5400" b="1"/>
              <a:t>The Church</a:t>
            </a:r>
            <a:br>
              <a:rPr lang="en-US" altLang="en-US" sz="5400" b="1"/>
            </a:br>
            <a:endParaRPr lang="en-US" altLang="en-US" sz="4000" b="1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2B773D0-7783-4802-9029-1A4754A6E766}"/>
              </a:ext>
            </a:extLst>
          </p:cNvPr>
          <p:cNvSpPr txBox="1"/>
          <p:nvPr/>
        </p:nvSpPr>
        <p:spPr>
          <a:xfrm>
            <a:off x="0" y="2844800"/>
            <a:ext cx="4257675" cy="614363"/>
          </a:xfrm>
          <a:prstGeom prst="rect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400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POINT FOUR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81028BF-FC54-4A8F-9F05-84E58B2BFE01}"/>
              </a:ext>
            </a:extLst>
          </p:cNvPr>
          <p:cNvSpPr txBox="1"/>
          <p:nvPr/>
        </p:nvSpPr>
        <p:spPr>
          <a:xfrm>
            <a:off x="4813300" y="481013"/>
            <a:ext cx="7180263" cy="51704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600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Our banking and credit card statements speak volumes of where our heart is placed.</a:t>
            </a:r>
            <a:endParaRPr lang="en-US" sz="7200" dirty="0">
              <a:solidFill>
                <a:schemeClr val="accent1">
                  <a:lumMod val="50000"/>
                </a:schemeClr>
              </a:solidFill>
              <a:latin typeface="+mn-lt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794" name="Picture 4">
            <a:extLst>
              <a:ext uri="{FF2B5EF4-FFF2-40B4-BE49-F238E27FC236}">
                <a16:creationId xmlns:a16="http://schemas.microsoft.com/office/drawing/2014/main" id="{5A7706F8-C97B-4301-BDCC-239AD001061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460875"/>
            <a:ext cx="4257675" cy="2397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3795" name="Title 1">
            <a:extLst>
              <a:ext uri="{FF2B5EF4-FFF2-40B4-BE49-F238E27FC236}">
                <a16:creationId xmlns:a16="http://schemas.microsoft.com/office/drawing/2014/main" id="{5682E1E6-A96E-4C00-9FDF-58CD8AB13B7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0"/>
            <a:ext cx="4257675" cy="2028825"/>
          </a:xfrm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en-US" altLang="en-US" sz="5400" b="1"/>
              <a:t>The Church</a:t>
            </a:r>
            <a:br>
              <a:rPr lang="en-US" altLang="en-US" sz="5400" b="1"/>
            </a:br>
            <a:endParaRPr lang="en-US" altLang="en-US" sz="4000" b="1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2B773D0-7783-4802-9029-1A4754A6E766}"/>
              </a:ext>
            </a:extLst>
          </p:cNvPr>
          <p:cNvSpPr txBox="1"/>
          <p:nvPr/>
        </p:nvSpPr>
        <p:spPr>
          <a:xfrm>
            <a:off x="0" y="2844800"/>
            <a:ext cx="4257675" cy="614363"/>
          </a:xfrm>
          <a:prstGeom prst="rect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400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POINT FOUR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81028BF-FC54-4A8F-9F05-84E58B2BFE01}"/>
              </a:ext>
            </a:extLst>
          </p:cNvPr>
          <p:cNvSpPr txBox="1"/>
          <p:nvPr/>
        </p:nvSpPr>
        <p:spPr>
          <a:xfrm>
            <a:off x="4813300" y="1074738"/>
            <a:ext cx="7180263" cy="41544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600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Tithing and Giving can reflect, challenge, and change our heart</a:t>
            </a:r>
            <a:endParaRPr lang="en-US" sz="7200" dirty="0">
              <a:solidFill>
                <a:schemeClr val="accent1">
                  <a:lumMod val="50000"/>
                </a:schemeClr>
              </a:solidFill>
              <a:latin typeface="+mn-lt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18" name="Picture 4">
            <a:extLst>
              <a:ext uri="{FF2B5EF4-FFF2-40B4-BE49-F238E27FC236}">
                <a16:creationId xmlns:a16="http://schemas.microsoft.com/office/drawing/2014/main" id="{6A4F3407-AD75-44C9-89FF-E21082558C5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460875"/>
            <a:ext cx="4257675" cy="2397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819" name="Title 1">
            <a:extLst>
              <a:ext uri="{FF2B5EF4-FFF2-40B4-BE49-F238E27FC236}">
                <a16:creationId xmlns:a16="http://schemas.microsoft.com/office/drawing/2014/main" id="{1FC7E081-495F-4574-BAA1-2E67D9D6E4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0"/>
            <a:ext cx="4257675" cy="2028825"/>
          </a:xfrm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en-US" altLang="en-US" sz="5400" b="1"/>
              <a:t>The Church</a:t>
            </a:r>
            <a:br>
              <a:rPr lang="en-US" altLang="en-US" sz="5400" b="1"/>
            </a:br>
            <a:endParaRPr lang="en-US" altLang="en-US" sz="4000" b="1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2B773D0-7783-4802-9029-1A4754A6E766}"/>
              </a:ext>
            </a:extLst>
          </p:cNvPr>
          <p:cNvSpPr txBox="1"/>
          <p:nvPr/>
        </p:nvSpPr>
        <p:spPr>
          <a:xfrm>
            <a:off x="0" y="2844800"/>
            <a:ext cx="4257675" cy="614363"/>
          </a:xfrm>
          <a:prstGeom prst="rect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400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POINT THREE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81028BF-FC54-4A8F-9F05-84E58B2BFE01}"/>
              </a:ext>
            </a:extLst>
          </p:cNvPr>
          <p:cNvSpPr txBox="1"/>
          <p:nvPr/>
        </p:nvSpPr>
        <p:spPr>
          <a:xfrm>
            <a:off x="4691063" y="301625"/>
            <a:ext cx="7180262" cy="65563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The church community is made for investing TREASURE together in synergy of FINANCE which CHALLENGES “Mammon”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842" name="Picture 4">
            <a:extLst>
              <a:ext uri="{FF2B5EF4-FFF2-40B4-BE49-F238E27FC236}">
                <a16:creationId xmlns:a16="http://schemas.microsoft.com/office/drawing/2014/main" id="{89D75021-32A1-4386-9E0C-80E6EC4147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460875"/>
            <a:ext cx="4257675" cy="2397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5843" name="Title 1">
            <a:extLst>
              <a:ext uri="{FF2B5EF4-FFF2-40B4-BE49-F238E27FC236}">
                <a16:creationId xmlns:a16="http://schemas.microsoft.com/office/drawing/2014/main" id="{7172AA6F-FFDD-47BE-BA46-D65D9E4FE41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0"/>
            <a:ext cx="4257675" cy="2028825"/>
          </a:xfrm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en-US" altLang="en-US" sz="5400" b="1"/>
              <a:t>The Church</a:t>
            </a:r>
            <a:br>
              <a:rPr lang="en-US" altLang="en-US" sz="5400" b="1"/>
            </a:br>
            <a:endParaRPr lang="en-US" altLang="en-US" sz="4000" b="1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2B773D0-7783-4802-9029-1A4754A6E766}"/>
              </a:ext>
            </a:extLst>
          </p:cNvPr>
          <p:cNvSpPr txBox="1"/>
          <p:nvPr/>
        </p:nvSpPr>
        <p:spPr>
          <a:xfrm>
            <a:off x="0" y="2844800"/>
            <a:ext cx="4257675" cy="614363"/>
          </a:xfrm>
          <a:prstGeom prst="rect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400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CONCLUSION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81028BF-FC54-4A8F-9F05-84E58B2BFE01}"/>
              </a:ext>
            </a:extLst>
          </p:cNvPr>
          <p:cNvSpPr txBox="1"/>
          <p:nvPr/>
        </p:nvSpPr>
        <p:spPr>
          <a:xfrm>
            <a:off x="4824413" y="1014413"/>
            <a:ext cx="7180262" cy="50165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Where are you investing time within the church community?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4000" dirty="0">
              <a:solidFill>
                <a:schemeClr val="accent1">
                  <a:lumMod val="50000"/>
                </a:schemeClr>
              </a:solidFill>
              <a:latin typeface="+mn-lt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Where are you investing talents within the church community?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4000" dirty="0">
              <a:solidFill>
                <a:schemeClr val="accent1">
                  <a:lumMod val="50000"/>
                </a:schemeClr>
              </a:solidFill>
              <a:latin typeface="+mn-lt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How are you investing treasure in the church community?</a:t>
            </a:r>
            <a:endParaRPr lang="en-US" sz="4400" dirty="0">
              <a:solidFill>
                <a:schemeClr val="accent1">
                  <a:lumMod val="50000"/>
                </a:schemeClr>
              </a:solidFill>
              <a:latin typeface="+mn-lt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4">
            <a:extLst>
              <a:ext uri="{FF2B5EF4-FFF2-40B4-BE49-F238E27FC236}">
                <a16:creationId xmlns:a16="http://schemas.microsoft.com/office/drawing/2014/main" id="{7F232C5A-A058-4663-8586-4FFA97368DB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460875"/>
            <a:ext cx="4257675" cy="2397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7" name="Title 1">
            <a:extLst>
              <a:ext uri="{FF2B5EF4-FFF2-40B4-BE49-F238E27FC236}">
                <a16:creationId xmlns:a16="http://schemas.microsoft.com/office/drawing/2014/main" id="{11E5B336-D53F-4F44-B55B-6143D280267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0"/>
            <a:ext cx="4257675" cy="2028825"/>
          </a:xfrm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en-US" altLang="en-US" sz="5400" b="1"/>
              <a:t>The Church</a:t>
            </a:r>
            <a:br>
              <a:rPr lang="en-US" altLang="en-US" sz="5400" b="1"/>
            </a:br>
            <a:endParaRPr lang="en-US" altLang="en-US" sz="4000" b="1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2B773D0-7783-4802-9029-1A4754A6E766}"/>
              </a:ext>
            </a:extLst>
          </p:cNvPr>
          <p:cNvSpPr txBox="1"/>
          <p:nvPr/>
        </p:nvSpPr>
        <p:spPr>
          <a:xfrm>
            <a:off x="0" y="2844800"/>
            <a:ext cx="4257675" cy="614363"/>
          </a:xfrm>
          <a:prstGeom prst="rect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400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REVIEW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81028BF-FC54-4A8F-9F05-84E58B2BFE01}"/>
              </a:ext>
            </a:extLst>
          </p:cNvPr>
          <p:cNvSpPr txBox="1"/>
          <p:nvPr/>
        </p:nvSpPr>
        <p:spPr>
          <a:xfrm>
            <a:off x="4813300" y="1014413"/>
            <a:ext cx="7180263" cy="440213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400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The church is God’s BIG IDEA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4400" dirty="0">
              <a:solidFill>
                <a:schemeClr val="accent1">
                  <a:lumMod val="50000"/>
                </a:schemeClr>
              </a:solidFill>
              <a:latin typeface="+mn-lt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It speaks FAMILY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It runs on AGAPE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It develops CHARACTER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It reflects GLORY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4">
            <a:extLst>
              <a:ext uri="{FF2B5EF4-FFF2-40B4-BE49-F238E27FC236}">
                <a16:creationId xmlns:a16="http://schemas.microsoft.com/office/drawing/2014/main" id="{409696B3-E5F6-444B-9849-89E314E9984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460875"/>
            <a:ext cx="4257675" cy="2397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1" name="Title 1">
            <a:extLst>
              <a:ext uri="{FF2B5EF4-FFF2-40B4-BE49-F238E27FC236}">
                <a16:creationId xmlns:a16="http://schemas.microsoft.com/office/drawing/2014/main" id="{6FA65F18-9F53-4F42-9013-7DA999DA7FD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0"/>
            <a:ext cx="4257675" cy="2028825"/>
          </a:xfrm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en-US" altLang="en-US" sz="5400" b="1"/>
              <a:t>The Church</a:t>
            </a:r>
            <a:br>
              <a:rPr lang="en-US" altLang="en-US" sz="5400" b="1"/>
            </a:br>
            <a:endParaRPr lang="en-US" altLang="en-US" sz="4000" b="1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2B773D0-7783-4802-9029-1A4754A6E766}"/>
              </a:ext>
            </a:extLst>
          </p:cNvPr>
          <p:cNvSpPr txBox="1"/>
          <p:nvPr/>
        </p:nvSpPr>
        <p:spPr>
          <a:xfrm>
            <a:off x="0" y="2814638"/>
            <a:ext cx="4257675" cy="614362"/>
          </a:xfrm>
          <a:prstGeom prst="rect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400" b="1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REVIEW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81028BF-FC54-4A8F-9F05-84E58B2BFE01}"/>
              </a:ext>
            </a:extLst>
          </p:cNvPr>
          <p:cNvSpPr txBox="1"/>
          <p:nvPr/>
        </p:nvSpPr>
        <p:spPr>
          <a:xfrm>
            <a:off x="4745038" y="304800"/>
            <a:ext cx="7181850" cy="59102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God’s household and family –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5400" dirty="0">
              <a:solidFill>
                <a:schemeClr val="accent1">
                  <a:lumMod val="50000"/>
                </a:schemeClr>
              </a:solidFill>
              <a:latin typeface="+mn-lt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How do I get in?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How do I grow?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How do I impact my world?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4">
            <a:extLst>
              <a:ext uri="{FF2B5EF4-FFF2-40B4-BE49-F238E27FC236}">
                <a16:creationId xmlns:a16="http://schemas.microsoft.com/office/drawing/2014/main" id="{B5F4417F-8E2A-46F9-BCF3-1F81CDB8386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460875"/>
            <a:ext cx="4257675" cy="2397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5" name="Title 1">
            <a:extLst>
              <a:ext uri="{FF2B5EF4-FFF2-40B4-BE49-F238E27FC236}">
                <a16:creationId xmlns:a16="http://schemas.microsoft.com/office/drawing/2014/main" id="{EC6A7B93-52F6-4ACF-AE04-F4046C9931B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0"/>
            <a:ext cx="4257675" cy="2028825"/>
          </a:xfrm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en-US" altLang="en-US" sz="5400" b="1"/>
              <a:t>The Church</a:t>
            </a:r>
            <a:br>
              <a:rPr lang="en-US" altLang="en-US" sz="5400" b="1"/>
            </a:br>
            <a:endParaRPr lang="en-US" altLang="en-US" sz="4000" b="1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2B773D0-7783-4802-9029-1A4754A6E766}"/>
              </a:ext>
            </a:extLst>
          </p:cNvPr>
          <p:cNvSpPr txBox="1"/>
          <p:nvPr/>
        </p:nvSpPr>
        <p:spPr>
          <a:xfrm>
            <a:off x="0" y="2844800"/>
            <a:ext cx="4257675" cy="614363"/>
          </a:xfrm>
          <a:prstGeom prst="rect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400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REVIEW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81028BF-FC54-4A8F-9F05-84E58B2BFE01}"/>
              </a:ext>
            </a:extLst>
          </p:cNvPr>
          <p:cNvSpPr txBox="1"/>
          <p:nvPr/>
        </p:nvSpPr>
        <p:spPr>
          <a:xfrm>
            <a:off x="4702175" y="415925"/>
            <a:ext cx="7180263" cy="58181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b="1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How do I get into this thing called the church?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4000" dirty="0">
              <a:solidFill>
                <a:schemeClr val="accent1">
                  <a:lumMod val="50000"/>
                </a:schemeClr>
              </a:solidFill>
              <a:latin typeface="+mn-lt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Accept Christ’s gift of life through being born again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3600" dirty="0">
              <a:solidFill>
                <a:schemeClr val="accent1">
                  <a:lumMod val="50000"/>
                </a:schemeClr>
              </a:solidFill>
              <a:latin typeface="+mn-lt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Connect to His plan for togetherness and unity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3600" dirty="0">
              <a:solidFill>
                <a:schemeClr val="accent1">
                  <a:lumMod val="50000"/>
                </a:schemeClr>
              </a:solidFill>
              <a:latin typeface="+mn-lt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Express His Kingdom within the world</a:t>
            </a:r>
            <a:endParaRPr lang="en-US" sz="4000" dirty="0">
              <a:solidFill>
                <a:schemeClr val="accent1">
                  <a:lumMod val="50000"/>
                </a:schemeClr>
              </a:solidFill>
              <a:latin typeface="+mn-lt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4">
            <a:extLst>
              <a:ext uri="{FF2B5EF4-FFF2-40B4-BE49-F238E27FC236}">
                <a16:creationId xmlns:a16="http://schemas.microsoft.com/office/drawing/2014/main" id="{512F8D96-02C5-4D7A-A64F-9AB2E41E007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460875"/>
            <a:ext cx="4257675" cy="2397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19" name="Title 1">
            <a:extLst>
              <a:ext uri="{FF2B5EF4-FFF2-40B4-BE49-F238E27FC236}">
                <a16:creationId xmlns:a16="http://schemas.microsoft.com/office/drawing/2014/main" id="{0BD978F1-F1BE-4E1A-A161-B45226967FD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0"/>
            <a:ext cx="4257675" cy="2028825"/>
          </a:xfrm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en-US" altLang="en-US" sz="5400" b="1"/>
              <a:t>The Church</a:t>
            </a:r>
            <a:br>
              <a:rPr lang="en-US" altLang="en-US" sz="5400" b="1"/>
            </a:br>
            <a:endParaRPr lang="en-US" altLang="en-US" sz="4000" b="1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2B773D0-7783-4802-9029-1A4754A6E766}"/>
              </a:ext>
            </a:extLst>
          </p:cNvPr>
          <p:cNvSpPr txBox="1"/>
          <p:nvPr/>
        </p:nvSpPr>
        <p:spPr>
          <a:xfrm>
            <a:off x="0" y="2814638"/>
            <a:ext cx="4257675" cy="614362"/>
          </a:xfrm>
          <a:prstGeom prst="rect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400" b="1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INTRODUCTION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81028BF-FC54-4A8F-9F05-84E58B2BFE01}"/>
              </a:ext>
            </a:extLst>
          </p:cNvPr>
          <p:cNvSpPr txBox="1"/>
          <p:nvPr/>
        </p:nvSpPr>
        <p:spPr>
          <a:xfrm>
            <a:off x="4745038" y="304800"/>
            <a:ext cx="7181850" cy="59102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God’s household and family –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5400" dirty="0">
              <a:solidFill>
                <a:schemeClr val="accent1">
                  <a:lumMod val="50000"/>
                </a:schemeClr>
              </a:solidFill>
              <a:latin typeface="+mn-lt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How do I get in?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How do I grow?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How do I impact my world?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4">
            <a:extLst>
              <a:ext uri="{FF2B5EF4-FFF2-40B4-BE49-F238E27FC236}">
                <a16:creationId xmlns:a16="http://schemas.microsoft.com/office/drawing/2014/main" id="{DE5BCE4B-9223-4CF9-82B4-A5252B5A9CF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460875"/>
            <a:ext cx="4257675" cy="2397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3" name="Title 1">
            <a:extLst>
              <a:ext uri="{FF2B5EF4-FFF2-40B4-BE49-F238E27FC236}">
                <a16:creationId xmlns:a16="http://schemas.microsoft.com/office/drawing/2014/main" id="{9FFE6CCA-5ABE-4ADD-9C2A-644B6E4EB11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0"/>
            <a:ext cx="4257675" cy="2028825"/>
          </a:xfrm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en-US" altLang="en-US" sz="5400" b="1"/>
              <a:t>The Church</a:t>
            </a:r>
            <a:br>
              <a:rPr lang="en-US" altLang="en-US" sz="5400" b="1"/>
            </a:br>
            <a:endParaRPr lang="en-US" altLang="en-US" sz="4000" b="1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2B773D0-7783-4802-9029-1A4754A6E766}"/>
              </a:ext>
            </a:extLst>
          </p:cNvPr>
          <p:cNvSpPr txBox="1"/>
          <p:nvPr/>
        </p:nvSpPr>
        <p:spPr>
          <a:xfrm>
            <a:off x="0" y="2844800"/>
            <a:ext cx="4257675" cy="614363"/>
          </a:xfrm>
          <a:prstGeom prst="rect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400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INTRODUCTION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81028BF-FC54-4A8F-9F05-84E58B2BFE01}"/>
              </a:ext>
            </a:extLst>
          </p:cNvPr>
          <p:cNvSpPr txBox="1"/>
          <p:nvPr/>
        </p:nvSpPr>
        <p:spPr>
          <a:xfrm>
            <a:off x="4538663" y="612775"/>
            <a:ext cx="7559675" cy="57864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600" dirty="0">
                <a:solidFill>
                  <a:schemeClr val="accent1">
                    <a:lumMod val="50000"/>
                  </a:schemeClr>
                </a:solidFill>
              </a:rPr>
              <a:t>“ Ask not what your country can do for you, but ask what you can do for your country “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				</a:t>
            </a:r>
            <a:r>
              <a:rPr lang="en-US" sz="2800" i="1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John Fitzgerald Kennedy</a:t>
            </a:r>
            <a:endParaRPr lang="en-US" sz="3700" i="1" dirty="0">
              <a:solidFill>
                <a:schemeClr val="accent1">
                  <a:lumMod val="50000"/>
                </a:schemeClr>
              </a:solidFill>
              <a:latin typeface="+mn-lt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4">
            <a:extLst>
              <a:ext uri="{FF2B5EF4-FFF2-40B4-BE49-F238E27FC236}">
                <a16:creationId xmlns:a16="http://schemas.microsoft.com/office/drawing/2014/main" id="{799AA95B-B998-4012-AB35-B58D97056EF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460875"/>
            <a:ext cx="4257675" cy="2397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67" name="Title 1">
            <a:extLst>
              <a:ext uri="{FF2B5EF4-FFF2-40B4-BE49-F238E27FC236}">
                <a16:creationId xmlns:a16="http://schemas.microsoft.com/office/drawing/2014/main" id="{FD3ACDBA-FC97-4DB2-B795-D5BBC27AB11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0"/>
            <a:ext cx="4257675" cy="2028825"/>
          </a:xfrm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en-US" altLang="en-US" sz="5400" b="1"/>
              <a:t>The Church</a:t>
            </a:r>
            <a:br>
              <a:rPr lang="en-US" altLang="en-US" sz="5400" b="1"/>
            </a:br>
            <a:endParaRPr lang="en-US" altLang="en-US" sz="4000" b="1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2B773D0-7783-4802-9029-1A4754A6E766}"/>
              </a:ext>
            </a:extLst>
          </p:cNvPr>
          <p:cNvSpPr txBox="1"/>
          <p:nvPr/>
        </p:nvSpPr>
        <p:spPr>
          <a:xfrm>
            <a:off x="0" y="2844800"/>
            <a:ext cx="4257675" cy="614363"/>
          </a:xfrm>
          <a:prstGeom prst="rect">
            <a:avLst/>
          </a:prstGeom>
          <a:noFill/>
          <a:ln>
            <a:solidFill>
              <a:schemeClr val="bg2">
                <a:lumMod val="25000"/>
              </a:schemeClr>
            </a:solidFill>
          </a:ln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400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INTRODUCTION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81028BF-FC54-4A8F-9F05-84E58B2BFE01}"/>
              </a:ext>
            </a:extLst>
          </p:cNvPr>
          <p:cNvSpPr txBox="1"/>
          <p:nvPr/>
        </p:nvSpPr>
        <p:spPr>
          <a:xfrm>
            <a:off x="4806950" y="1858963"/>
            <a:ext cx="7559675" cy="31400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600" dirty="0">
                <a:solidFill>
                  <a:schemeClr val="accent1">
                    <a:lumMod val="50000"/>
                  </a:schemeClr>
                </a:solidFill>
              </a:rPr>
              <a:t>THREE THINGS…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6600" i="1" dirty="0">
              <a:solidFill>
                <a:schemeClr val="accent1">
                  <a:lumMod val="50000"/>
                </a:schemeClr>
              </a:solidFill>
              <a:latin typeface="+mn-lt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600" i="1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STEWARDSHIP</a:t>
            </a:r>
            <a:endParaRPr lang="en-US" sz="3700" i="1" dirty="0">
              <a:solidFill>
                <a:schemeClr val="accent1">
                  <a:lumMod val="50000"/>
                </a:schemeClr>
              </a:solidFill>
              <a:latin typeface="+mn-lt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298</TotalTime>
  <Words>1010</Words>
  <Application>Microsoft Office PowerPoint</Application>
  <PresentationFormat>Widescreen</PresentationFormat>
  <Paragraphs>161</Paragraphs>
  <Slides>33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7" baseType="lpstr">
      <vt:lpstr>Calibri</vt:lpstr>
      <vt:lpstr>Arial</vt:lpstr>
      <vt:lpstr>Calibri Light</vt:lpstr>
      <vt:lpstr>Office Theme</vt:lpstr>
      <vt:lpstr>The Church</vt:lpstr>
      <vt:lpstr>The Church </vt:lpstr>
      <vt:lpstr>The Church </vt:lpstr>
      <vt:lpstr>The Church </vt:lpstr>
      <vt:lpstr>The Church </vt:lpstr>
      <vt:lpstr>The Church </vt:lpstr>
      <vt:lpstr>The Church </vt:lpstr>
      <vt:lpstr>The Church </vt:lpstr>
      <vt:lpstr>The Church </vt:lpstr>
      <vt:lpstr>The Church </vt:lpstr>
      <vt:lpstr>The Church </vt:lpstr>
      <vt:lpstr>The Church </vt:lpstr>
      <vt:lpstr>The Church </vt:lpstr>
      <vt:lpstr>The Church </vt:lpstr>
      <vt:lpstr>The Church </vt:lpstr>
      <vt:lpstr>The Church </vt:lpstr>
      <vt:lpstr>The Church </vt:lpstr>
      <vt:lpstr>The Church </vt:lpstr>
      <vt:lpstr>The Church </vt:lpstr>
      <vt:lpstr>The Church </vt:lpstr>
      <vt:lpstr>The Church </vt:lpstr>
      <vt:lpstr>The Church </vt:lpstr>
      <vt:lpstr>The Church </vt:lpstr>
      <vt:lpstr>The Church </vt:lpstr>
      <vt:lpstr>The Church </vt:lpstr>
      <vt:lpstr>The Church </vt:lpstr>
      <vt:lpstr>The Church </vt:lpstr>
      <vt:lpstr>The Church </vt:lpstr>
      <vt:lpstr>The Church </vt:lpstr>
      <vt:lpstr>The Church </vt:lpstr>
      <vt:lpstr>The Church </vt:lpstr>
      <vt:lpstr>The Church </vt:lpstr>
      <vt:lpstr>The Church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Church</dc:title>
  <dc:creator>Owner</dc:creator>
  <cp:lastModifiedBy>Douglas Martin</cp:lastModifiedBy>
  <cp:revision>6</cp:revision>
  <cp:lastPrinted>2018-01-21T15:13:07Z</cp:lastPrinted>
  <dcterms:created xsi:type="dcterms:W3CDTF">2018-01-21T14:40:09Z</dcterms:created>
  <dcterms:modified xsi:type="dcterms:W3CDTF">2018-08-13T14:24:03Z</dcterms:modified>
</cp:coreProperties>
</file>